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何时用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当思考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“企业需要一个怎样的组织”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时</a:t>
            </a:r>
            <a:endParaRPr lang="en-CA" altLang="ja-JP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定义</a:t>
            </a:r>
            <a:r>
              <a:rPr lang="zh-CN" altLang="en-US" b="1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endParaRPr lang="en-CA" altLang="zh-CN" b="1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b="1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>
                <a:latin typeface="等线" panose="02010600030101010101" charset="-122"/>
                <a:ea typeface="等线" panose="02010600030101010101" charset="-122"/>
                <a:sym typeface="+mn-ea"/>
              </a:rPr>
              <a:t>股权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公司的所有者结构，体现了各方资源的</a:t>
            </a:r>
            <a:r>
              <a:rPr lang="ja-JP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融合方式</a:t>
            </a:r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ja-JP" alt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>
                <a:latin typeface="等线" panose="02010600030101010101" charset="-122"/>
                <a:ea typeface="等线" panose="02010600030101010101" charset="-122"/>
                <a:sym typeface="+mn-ea"/>
              </a:rPr>
              <a:t>组织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：如金字塔结构，扁平化组织结构等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>
                <a:latin typeface="等线" panose="02010600030101010101" charset="-122"/>
                <a:ea typeface="等线" panose="02010600030101010101" charset="-122"/>
                <a:sym typeface="+mn-ea"/>
              </a:rPr>
              <a:t>流程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结构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：如福特的流水线生产方式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3363366">
            <a:off x="1479650" y="-572208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3185530">
            <a:off x="-748670" y="-589709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六边形 6"/>
          <p:cNvSpPr/>
          <p:nvPr/>
        </p:nvSpPr>
        <p:spPr>
          <a:xfrm rot="3061733">
            <a:off x="-511236" y="1634576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687596">
            <a:off x="8737856" y="3885497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687596">
            <a:off x="8035556" y="4713522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00" name="Group 7"/>
          <p:cNvGrpSpPr/>
          <p:nvPr/>
        </p:nvGrpSpPr>
        <p:grpSpPr>
          <a:xfrm>
            <a:off x="856735" y="3013657"/>
            <a:ext cx="7153925" cy="1960356"/>
            <a:chOff x="-2" y="0"/>
            <a:chExt cx="9538565" cy="2613805"/>
          </a:xfrm>
        </p:grpSpPr>
        <p:sp>
          <p:nvSpPr>
            <p:cNvPr id="2477" name="Elbow Connector 21"/>
            <p:cNvSpPr/>
            <p:nvPr/>
          </p:nvSpPr>
          <p:spPr>
            <a:xfrm rot="16200000">
              <a:off x="4625082" y="-2853446"/>
              <a:ext cx="228601" cy="642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200" y="21600"/>
                  </a:lnTo>
                </a:path>
              </a:pathLst>
            </a:custGeom>
            <a:noFill/>
            <a:ln w="12700" cap="flat">
              <a:solidFill>
                <a:srgbClr val="808080">
                  <a:alpha val="45000"/>
                </a:srgb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78" name="Straight Connector 22"/>
            <p:cNvSpPr/>
            <p:nvPr/>
          </p:nvSpPr>
          <p:spPr>
            <a:xfrm>
              <a:off x="4731539" y="0"/>
              <a:ext cx="1" cy="487689"/>
            </a:xfrm>
            <a:prstGeom prst="line">
              <a:avLst/>
            </a:prstGeom>
            <a:noFill/>
            <a:ln w="12700" cap="flat">
              <a:solidFill>
                <a:srgbClr val="808080">
                  <a:alpha val="45000"/>
                </a:srgb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485" name="Group 39"/>
            <p:cNvGrpSpPr/>
            <p:nvPr/>
          </p:nvGrpSpPr>
          <p:grpSpPr>
            <a:xfrm>
              <a:off x="-2" y="459123"/>
              <a:ext cx="3094152" cy="2148448"/>
              <a:chOff x="-2" y="-3"/>
              <a:chExt cx="3094151" cy="2148444"/>
            </a:xfrm>
          </p:grpSpPr>
          <p:sp>
            <p:nvSpPr>
              <p:cNvPr id="2479" name="形状"/>
              <p:cNvSpPr/>
              <p:nvPr/>
            </p:nvSpPr>
            <p:spPr>
              <a:xfrm>
                <a:off x="-2" y="-3"/>
                <a:ext cx="3094151" cy="2148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 dirty="0">
                  <a:solidFill>
                    <a:srgbClr val="F27070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2484" name="Rectangle 41"/>
              <p:cNvGrpSpPr/>
              <p:nvPr/>
            </p:nvGrpSpPr>
            <p:grpSpPr>
              <a:xfrm>
                <a:off x="2517" y="508206"/>
                <a:ext cx="1160936" cy="887621"/>
                <a:chOff x="-2855" y="236713"/>
                <a:chExt cx="1160934" cy="887619"/>
              </a:xfrm>
            </p:grpSpPr>
            <p:sp>
              <p:nvSpPr>
                <p:cNvPr id="2482" name="矩形"/>
                <p:cNvSpPr/>
                <p:nvPr/>
              </p:nvSpPr>
              <p:spPr>
                <a:xfrm>
                  <a:off x="-2855" y="236713"/>
                  <a:ext cx="1160934" cy="887619"/>
                </a:xfrm>
                <a:prstGeom prst="rect">
                  <a:avLst/>
                </a:prstGeom>
                <a:solidFill>
                  <a:srgbClr val="05050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>
                    <a:lnSpc>
                      <a:spcPct val="70000"/>
                    </a:lnSpc>
                    <a:defRPr sz="2800" b="1">
                      <a:solidFill>
                        <a:srgbClr val="FFFFFF"/>
                      </a:solidFill>
                      <a:latin typeface="Bebas Neue"/>
                      <a:ea typeface="Bebas Neue"/>
                      <a:cs typeface="Bebas Neue"/>
                      <a:sym typeface="Bebas Neue"/>
                    </a:defRPr>
                  </a:pPr>
                  <a:endParaRPr sz="210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483" name="First…"/>
                <p:cNvSpPr txBox="1"/>
                <p:nvPr/>
              </p:nvSpPr>
              <p:spPr>
                <a:xfrm>
                  <a:off x="223915" y="325293"/>
                  <a:ext cx="815142" cy="7052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spAutoFit/>
                </a:bodyPr>
                <a:lstStyle/>
                <a:p>
                  <a:pPr>
                    <a:defRPr sz="2800" b="1">
                      <a:solidFill>
                        <a:srgbClr val="FFFFFF"/>
                      </a:solidFill>
                      <a:latin typeface="Bebas Neue"/>
                      <a:ea typeface="Bebas Neue"/>
                      <a:cs typeface="Bebas Neue"/>
                      <a:sym typeface="Bebas Neue"/>
                    </a:defRPr>
                  </a:pPr>
                  <a:r>
                    <a:rPr lang="ja-JP" altLang="en-CA" sz="1500" spc="300">
                      <a:latin typeface="等线" panose="02010600030101010101" charset="-122"/>
                      <a:ea typeface="等线" panose="02010600030101010101" charset="-122"/>
                    </a:rPr>
                    <a:t>股权结构</a:t>
                  </a:r>
                  <a:endParaRPr sz="1500" spc="300" dirty="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grpSp>
          <p:nvGrpSpPr>
            <p:cNvPr id="2492" name="Group 58"/>
            <p:cNvGrpSpPr/>
            <p:nvPr/>
          </p:nvGrpSpPr>
          <p:grpSpPr>
            <a:xfrm>
              <a:off x="3217322" y="459123"/>
              <a:ext cx="3038074" cy="2154682"/>
              <a:chOff x="0" y="-3"/>
              <a:chExt cx="3038073" cy="2154678"/>
            </a:xfrm>
          </p:grpSpPr>
          <p:sp>
            <p:nvSpPr>
              <p:cNvPr id="2486" name="形状"/>
              <p:cNvSpPr/>
              <p:nvPr/>
            </p:nvSpPr>
            <p:spPr>
              <a:xfrm>
                <a:off x="0" y="-3"/>
                <a:ext cx="3038073" cy="2154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489" name="矩形"/>
              <p:cNvSpPr/>
              <p:nvPr/>
            </p:nvSpPr>
            <p:spPr>
              <a:xfrm>
                <a:off x="5882" y="502710"/>
                <a:ext cx="1160934" cy="887620"/>
              </a:xfrm>
              <a:prstGeom prst="rect">
                <a:avLst/>
              </a:prstGeom>
              <a:solidFill>
                <a:srgbClr val="05050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70000"/>
                  </a:lnSpc>
                  <a:defRPr sz="28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2100"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2499" name="Group 61"/>
            <p:cNvGrpSpPr/>
            <p:nvPr/>
          </p:nvGrpSpPr>
          <p:grpSpPr>
            <a:xfrm>
              <a:off x="6428292" y="459123"/>
              <a:ext cx="3110271" cy="2154682"/>
              <a:chOff x="-3" y="-3"/>
              <a:chExt cx="3110270" cy="2154678"/>
            </a:xfrm>
          </p:grpSpPr>
          <p:sp>
            <p:nvSpPr>
              <p:cNvPr id="2493" name="形状"/>
              <p:cNvSpPr/>
              <p:nvPr/>
            </p:nvSpPr>
            <p:spPr>
              <a:xfrm>
                <a:off x="-3" y="-3"/>
                <a:ext cx="3110270" cy="2154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969"/>
                    </a:moveTo>
                    <a:lnTo>
                      <a:pt x="10307" y="4969"/>
                    </a:lnTo>
                    <a:lnTo>
                      <a:pt x="10307" y="3058"/>
                    </a:lnTo>
                    <a:lnTo>
                      <a:pt x="9636" y="3058"/>
                    </a:lnTo>
                    <a:lnTo>
                      <a:pt x="10800" y="0"/>
                    </a:lnTo>
                    <a:lnTo>
                      <a:pt x="11964" y="3058"/>
                    </a:lnTo>
                    <a:lnTo>
                      <a:pt x="11293" y="3058"/>
                    </a:lnTo>
                    <a:lnTo>
                      <a:pt x="11293" y="4969"/>
                    </a:lnTo>
                    <a:lnTo>
                      <a:pt x="21600" y="4969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defRPr sz="14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496" name="矩形"/>
              <p:cNvSpPr/>
              <p:nvPr/>
            </p:nvSpPr>
            <p:spPr>
              <a:xfrm>
                <a:off x="5371" y="508151"/>
                <a:ext cx="1160936" cy="887621"/>
              </a:xfrm>
              <a:prstGeom prst="rect">
                <a:avLst/>
              </a:prstGeom>
              <a:solidFill>
                <a:srgbClr val="05050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lnSpc>
                    <a:spcPct val="70000"/>
                  </a:lnSpc>
                  <a:defRPr sz="2800" b="1">
                    <a:solidFill>
                      <a:srgbClr val="FFFFFF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pPr>
                <a:endParaRPr sz="2100" dirty="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954842" y="676692"/>
            <a:ext cx="4948635" cy="2236973"/>
            <a:chOff x="4365152" y="1079626"/>
            <a:chExt cx="7497492" cy="3587330"/>
          </a:xfrm>
        </p:grpSpPr>
        <p:grpSp>
          <p:nvGrpSpPr>
            <p:cNvPr id="17" name="Group 16"/>
            <p:cNvGrpSpPr/>
            <p:nvPr/>
          </p:nvGrpSpPr>
          <p:grpSpPr>
            <a:xfrm>
              <a:off x="6192208" y="1079626"/>
              <a:ext cx="3813757" cy="3587330"/>
              <a:chOff x="8378244" y="898493"/>
              <a:chExt cx="3813757" cy="358733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8378244" y="898493"/>
                <a:ext cx="3813757" cy="3587330"/>
                <a:chOff x="3977780" y="1868427"/>
                <a:chExt cx="3813757" cy="3587330"/>
              </a:xfrm>
            </p:grpSpPr>
            <p:grpSp>
              <p:nvGrpSpPr>
                <p:cNvPr id="79" name="Group 19"/>
                <p:cNvGrpSpPr/>
                <p:nvPr/>
              </p:nvGrpSpPr>
              <p:grpSpPr>
                <a:xfrm>
                  <a:off x="5657615" y="3320090"/>
                  <a:ext cx="2133922" cy="2135667"/>
                  <a:chOff x="-2" y="-1"/>
                  <a:chExt cx="2133921" cy="2135666"/>
                </a:xfrm>
              </p:grpSpPr>
              <p:sp>
                <p:nvSpPr>
                  <p:cNvPr id="92" name="Freeform 8"/>
                  <p:cNvSpPr/>
                  <p:nvPr/>
                </p:nvSpPr>
                <p:spPr>
                  <a:xfrm>
                    <a:off x="553561" y="-1"/>
                    <a:ext cx="1580358" cy="10687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7012" y="0"/>
                        </a:moveTo>
                        <a:cubicBezTo>
                          <a:pt x="4467" y="0"/>
                          <a:pt x="2092" y="1005"/>
                          <a:pt x="0" y="2679"/>
                        </a:cubicBezTo>
                        <a:cubicBezTo>
                          <a:pt x="3110" y="10633"/>
                          <a:pt x="3110" y="10633"/>
                          <a:pt x="3110" y="10633"/>
                        </a:cubicBezTo>
                        <a:cubicBezTo>
                          <a:pt x="4241" y="9712"/>
                          <a:pt x="5598" y="9209"/>
                          <a:pt x="7012" y="9209"/>
                        </a:cubicBezTo>
                        <a:cubicBezTo>
                          <a:pt x="11648" y="9209"/>
                          <a:pt x="15380" y="14735"/>
                          <a:pt x="15380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1600" y="9712"/>
                          <a:pt x="15041" y="0"/>
                          <a:pt x="7012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95" name="形状"/>
                  <p:cNvSpPr/>
                  <p:nvPr/>
                </p:nvSpPr>
                <p:spPr>
                  <a:xfrm>
                    <a:off x="-2" y="1068703"/>
                    <a:ext cx="2133921" cy="10669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12391"/>
                        </a:moveTo>
                        <a:cubicBezTo>
                          <a:pt x="7367" y="12391"/>
                          <a:pt x="4605" y="6865"/>
                          <a:pt x="460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1888"/>
                          <a:pt x="4856" y="21600"/>
                          <a:pt x="10800" y="21600"/>
                        </a:cubicBezTo>
                        <a:cubicBezTo>
                          <a:pt x="16744" y="21600"/>
                          <a:pt x="21600" y="11888"/>
                          <a:pt x="21600" y="0"/>
                        </a:cubicBezTo>
                        <a:cubicBezTo>
                          <a:pt x="16995" y="0"/>
                          <a:pt x="16995" y="0"/>
                          <a:pt x="16995" y="0"/>
                        </a:cubicBezTo>
                        <a:cubicBezTo>
                          <a:pt x="16995" y="6865"/>
                          <a:pt x="14233" y="12391"/>
                          <a:pt x="10800" y="12391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/>
                  <a:p>
                    <a:pPr algn="r"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80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94" name="Oval 12"/>
                  <p:cNvSpPr/>
                  <p:nvPr/>
                </p:nvSpPr>
                <p:spPr>
                  <a:xfrm>
                    <a:off x="574260" y="566311"/>
                    <a:ext cx="997597" cy="997597"/>
                  </a:xfrm>
                  <a:prstGeom prst="ellipse">
                    <a:avLst/>
                  </a:prstGeom>
                  <a:solidFill>
                    <a:srgbClr val="05050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0" name="Group 20"/>
                <p:cNvGrpSpPr/>
                <p:nvPr/>
              </p:nvGrpSpPr>
              <p:grpSpPr>
                <a:xfrm>
                  <a:off x="3977780" y="3312593"/>
                  <a:ext cx="2133922" cy="2135667"/>
                  <a:chOff x="-1" y="-2"/>
                  <a:chExt cx="2133920" cy="2135666"/>
                </a:xfrm>
              </p:grpSpPr>
              <p:sp>
                <p:nvSpPr>
                  <p:cNvPr id="90" name="形状"/>
                  <p:cNvSpPr/>
                  <p:nvPr/>
                </p:nvSpPr>
                <p:spPr>
                  <a:xfrm>
                    <a:off x="-1" y="-2"/>
                    <a:ext cx="1583852" cy="106870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550" y="9209"/>
                        </a:moveTo>
                        <a:cubicBezTo>
                          <a:pt x="15960" y="9209"/>
                          <a:pt x="17314" y="9795"/>
                          <a:pt x="18498" y="10716"/>
                        </a:cubicBezTo>
                        <a:cubicBezTo>
                          <a:pt x="21600" y="2763"/>
                          <a:pt x="21600" y="2763"/>
                          <a:pt x="21600" y="2763"/>
                        </a:cubicBezTo>
                        <a:cubicBezTo>
                          <a:pt x="19513" y="1005"/>
                          <a:pt x="17088" y="0"/>
                          <a:pt x="14550" y="0"/>
                        </a:cubicBezTo>
                        <a:cubicBezTo>
                          <a:pt x="6542" y="0"/>
                          <a:pt x="0" y="9712"/>
                          <a:pt x="0" y="21600"/>
                        </a:cubicBezTo>
                        <a:cubicBezTo>
                          <a:pt x="6204" y="21600"/>
                          <a:pt x="6204" y="21600"/>
                          <a:pt x="6204" y="21600"/>
                        </a:cubicBezTo>
                        <a:cubicBezTo>
                          <a:pt x="6204" y="14735"/>
                          <a:pt x="9926" y="9209"/>
                          <a:pt x="14550" y="9209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b">
                    <a:noAutofit/>
                  </a:bodyPr>
                  <a:lstStyle/>
                  <a:p>
                    <a:pPr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80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8" name="Freeform 7"/>
                  <p:cNvSpPr/>
                  <p:nvPr/>
                </p:nvSpPr>
                <p:spPr>
                  <a:xfrm>
                    <a:off x="-1" y="1068704"/>
                    <a:ext cx="2133920" cy="106696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12391"/>
                        </a:moveTo>
                        <a:cubicBezTo>
                          <a:pt x="7367" y="12391"/>
                          <a:pt x="4605" y="6865"/>
                          <a:pt x="460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1888"/>
                          <a:pt x="4856" y="21600"/>
                          <a:pt x="10800" y="21600"/>
                        </a:cubicBezTo>
                        <a:cubicBezTo>
                          <a:pt x="16744" y="21600"/>
                          <a:pt x="21600" y="11888"/>
                          <a:pt x="21600" y="0"/>
                        </a:cubicBezTo>
                        <a:cubicBezTo>
                          <a:pt x="16995" y="0"/>
                          <a:pt x="16995" y="0"/>
                          <a:pt x="16995" y="0"/>
                        </a:cubicBezTo>
                        <a:cubicBezTo>
                          <a:pt x="16995" y="6865"/>
                          <a:pt x="14233" y="12391"/>
                          <a:pt x="10800" y="12391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9" name="Oval 13"/>
                  <p:cNvSpPr/>
                  <p:nvPr/>
                </p:nvSpPr>
                <p:spPr>
                  <a:xfrm>
                    <a:off x="568160" y="566311"/>
                    <a:ext cx="997597" cy="997597"/>
                  </a:xfrm>
                  <a:prstGeom prst="ellipse">
                    <a:avLst/>
                  </a:prstGeom>
                  <a:solidFill>
                    <a:srgbClr val="05050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81" name="Group 18"/>
                <p:cNvGrpSpPr/>
                <p:nvPr/>
              </p:nvGrpSpPr>
              <p:grpSpPr>
                <a:xfrm>
                  <a:off x="4820766" y="1868427"/>
                  <a:ext cx="2133922" cy="1978504"/>
                  <a:chOff x="0" y="0"/>
                  <a:chExt cx="2133920" cy="1978503"/>
                </a:xfrm>
              </p:grpSpPr>
              <p:sp>
                <p:nvSpPr>
                  <p:cNvPr id="82" name="Freeform 5"/>
                  <p:cNvSpPr/>
                  <p:nvPr/>
                </p:nvSpPr>
                <p:spPr>
                  <a:xfrm>
                    <a:off x="0" y="0"/>
                    <a:ext cx="1066960" cy="197850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84" y="10800"/>
                        </a:moveTo>
                        <a:cubicBezTo>
                          <a:pt x="84" y="11071"/>
                          <a:pt x="0" y="11342"/>
                          <a:pt x="0" y="11613"/>
                        </a:cubicBezTo>
                        <a:cubicBezTo>
                          <a:pt x="0" y="15861"/>
                          <a:pt x="4186" y="19567"/>
                          <a:pt x="10465" y="21600"/>
                        </a:cubicBezTo>
                        <a:cubicBezTo>
                          <a:pt x="15070" y="17307"/>
                          <a:pt x="15070" y="17307"/>
                          <a:pt x="15070" y="17307"/>
                        </a:cubicBezTo>
                        <a:cubicBezTo>
                          <a:pt x="11553" y="16132"/>
                          <a:pt x="9209" y="14008"/>
                          <a:pt x="9209" y="11613"/>
                        </a:cubicBezTo>
                        <a:cubicBezTo>
                          <a:pt x="9209" y="11342"/>
                          <a:pt x="9293" y="11071"/>
                          <a:pt x="9293" y="10800"/>
                        </a:cubicBezTo>
                        <a:cubicBezTo>
                          <a:pt x="10047" y="7501"/>
                          <a:pt x="15321" y="4971"/>
                          <a:pt x="21600" y="4971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10214" y="0"/>
                          <a:pt x="921" y="4745"/>
                          <a:pt x="84" y="1080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/>
                  <a:p>
                    <a:pPr>
                      <a:defRPr b="1">
                        <a:solidFill>
                          <a:srgbClr val="22222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5" name="形状"/>
                  <p:cNvSpPr/>
                  <p:nvPr/>
                </p:nvSpPr>
                <p:spPr>
                  <a:xfrm>
                    <a:off x="1066958" y="0"/>
                    <a:ext cx="1066962" cy="19785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516" y="10800"/>
                        </a:moveTo>
                        <a:cubicBezTo>
                          <a:pt x="20763" y="4745"/>
                          <a:pt x="11386" y="0"/>
                          <a:pt x="0" y="0"/>
                        </a:cubicBezTo>
                        <a:cubicBezTo>
                          <a:pt x="0" y="4971"/>
                          <a:pt x="0" y="4971"/>
                          <a:pt x="0" y="4971"/>
                        </a:cubicBezTo>
                        <a:cubicBezTo>
                          <a:pt x="6279" y="4971"/>
                          <a:pt x="11553" y="7501"/>
                          <a:pt x="12307" y="10800"/>
                        </a:cubicBezTo>
                        <a:cubicBezTo>
                          <a:pt x="12307" y="11071"/>
                          <a:pt x="12391" y="11342"/>
                          <a:pt x="12391" y="11613"/>
                        </a:cubicBezTo>
                        <a:cubicBezTo>
                          <a:pt x="12391" y="14008"/>
                          <a:pt x="10047" y="16132"/>
                          <a:pt x="6530" y="17307"/>
                        </a:cubicBezTo>
                        <a:cubicBezTo>
                          <a:pt x="11135" y="21600"/>
                          <a:pt x="11135" y="21600"/>
                          <a:pt x="11135" y="21600"/>
                        </a:cubicBezTo>
                        <a:cubicBezTo>
                          <a:pt x="17414" y="19567"/>
                          <a:pt x="21600" y="15861"/>
                          <a:pt x="21600" y="11613"/>
                        </a:cubicBezTo>
                        <a:cubicBezTo>
                          <a:pt x="21600" y="11342"/>
                          <a:pt x="21516" y="11071"/>
                          <a:pt x="21516" y="10800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t">
                    <a:noAutofit/>
                  </a:bodyPr>
                  <a:lstStyle/>
                  <a:p>
                    <a:pPr>
                      <a:defRPr sz="2400"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80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84" name="Oval 14"/>
                  <p:cNvSpPr/>
                  <p:nvPr/>
                </p:nvSpPr>
                <p:spPr>
                  <a:xfrm>
                    <a:off x="568158" y="570974"/>
                    <a:ext cx="997597" cy="997597"/>
                  </a:xfrm>
                  <a:prstGeom prst="ellipse">
                    <a:avLst/>
                  </a:prstGeom>
                  <a:solidFill>
                    <a:srgbClr val="05050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34289" tIns="34289" rIns="34289" bIns="34289" numCol="1" anchor="ctr">
                    <a:noAutofit/>
                  </a:bodyPr>
                  <a:lstStyle/>
                  <a:p>
                    <a:pPr algn="ctr">
                      <a:defRPr b="1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defRPr>
                    </a:pPr>
                    <a:endParaRPr sz="135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2097" y="1626086"/>
                <a:ext cx="675139" cy="66845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7789" y="3090205"/>
                <a:ext cx="607844" cy="607844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7348" y="3052219"/>
                <a:ext cx="683815" cy="683815"/>
              </a:xfrm>
              <a:prstGeom prst="rect">
                <a:avLst/>
              </a:prstGeom>
            </p:spPr>
          </p:pic>
        </p:grpSp>
        <p:sp>
          <p:nvSpPr>
            <p:cNvPr id="102" name="Text Placeholder 3"/>
            <p:cNvSpPr txBox="1"/>
            <p:nvPr/>
          </p:nvSpPr>
          <p:spPr>
            <a:xfrm>
              <a:off x="9269942" y="1298454"/>
              <a:ext cx="1616269" cy="51730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 sz="21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股权结构</a:t>
              </a:r>
              <a:endParaRPr lang="ja-JP" altLang="en-US" sz="21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3" name="Text Placeholder 3"/>
            <p:cNvSpPr txBox="1"/>
            <p:nvPr/>
          </p:nvSpPr>
          <p:spPr>
            <a:xfrm>
              <a:off x="10246375" y="3317817"/>
              <a:ext cx="1616269" cy="51730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 sz="21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流程结构</a:t>
              </a:r>
              <a:endParaRPr lang="ja-JP" altLang="en-US" sz="21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04" name="Text Placeholder 3"/>
            <p:cNvSpPr txBox="1"/>
            <p:nvPr/>
          </p:nvSpPr>
          <p:spPr>
            <a:xfrm>
              <a:off x="4365152" y="3350489"/>
              <a:ext cx="1616269" cy="51730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ja-JP" altLang="en-US" sz="2100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组织结构</a:t>
              </a:r>
              <a:endParaRPr lang="ja-JP" altLang="en-US" sz="21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07" name="First…"/>
          <p:cNvSpPr txBox="1"/>
          <p:nvPr/>
        </p:nvSpPr>
        <p:spPr>
          <a:xfrm>
            <a:off x="3469448" y="3800640"/>
            <a:ext cx="533513" cy="528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1500" spc="300">
                <a:latin typeface="等线" panose="02010600030101010101" charset="-122"/>
                <a:ea typeface="等线" panose="02010600030101010101" charset="-122"/>
              </a:rPr>
              <a:t>组织</a:t>
            </a:r>
            <a:r>
              <a:rPr lang="ja-JP" altLang="en-CA" sz="15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sz="15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8" name="First…"/>
          <p:cNvSpPr txBox="1"/>
          <p:nvPr/>
        </p:nvSpPr>
        <p:spPr>
          <a:xfrm>
            <a:off x="5855833" y="3800640"/>
            <a:ext cx="611357" cy="528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pPr>
            <a:r>
              <a:rPr lang="ja-JP" altLang="en-US" sz="1500" spc="300">
                <a:latin typeface="等线" panose="02010600030101010101" charset="-122"/>
                <a:ea typeface="等线" panose="02010600030101010101" charset="-122"/>
              </a:rPr>
              <a:t>流程</a:t>
            </a:r>
            <a:r>
              <a:rPr lang="ja-JP" altLang="en-CA" sz="150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sz="15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37714" y="3818492"/>
            <a:ext cx="1415762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公司的股权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9213" y="3824947"/>
            <a:ext cx="1429070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公司的组织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结构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52689" y="3818492"/>
            <a:ext cx="14579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公司的流程结构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54"/>
          <p:cNvSpPr txBox="1"/>
          <p:nvPr/>
        </p:nvSpPr>
        <p:spPr>
          <a:xfrm>
            <a:off x="558188" y="282194"/>
            <a:ext cx="2412048" cy="506730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企业结构分析</a:t>
            </a:r>
          </a:p>
        </p:txBody>
      </p:sp>
    </p:spTree>
    <p:custDataLst>
      <p:tags r:id="rId1"/>
    </p:custDataLst>
  </p:cSld>
  <p:clrMapOvr>
    <a:masterClrMapping/>
  </p:clrMapOvr>
  <p:transition spd="slow" advTm="5043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fill="hold" nodeType="tmRoot">
              <p:childTnLst>
                <p:seq concurrent="1" nextAc="seek">
                  <p:cTn id="2" dur="indefinite" fill="hold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6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2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7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3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indefinite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indefinite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2500" grpId="0" bldLvl="0" animBg="1" advAuto="0"/>
          <p:bldP spid="16" grpId="0" animBg="1" advAuto="0"/>
        </p:bldLst>
      </p:timing>
    </mc:Choice>
    <mc:Fallback xmlns="">
      <p:timing>
        <p:tnLst>
          <p:par>
            <p:cTn id="1" dur="indefinite" restart="never" fill="hold" nodeType="tmRoot">
              <p:childTnLst>
                <p:seq concurrent="1" nextAc="seek">
                  <p:cTn id="2" dur="indefinite" fill="hold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3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2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5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7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3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0" dur="indefinite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25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2" presetClass="entr" presetSubtype="8" fill="hold" grpId="0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5" dur="indefinite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2500" grpId="0" bldLvl="0" animBg="1" advAuto="0"/>
          <p:bldP spid="16" grpId="0" animBg="1" advAuto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