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何时</a:t>
            </a: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当企业所在市场已经亮起红灯，企业希望开创全新市场，制定全新规则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）企业即将陷入红海时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）企业希望开创蓝海，进行价值主张创新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了解发掘蓝海的六个途径，从六个方面考虑企业寻找蓝海市场的突破口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b="0" spc="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从产业层面分析</a:t>
            </a:r>
            <a:r>
              <a:rPr lang="en-US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跨越产业改变竞争格局和企业自身特性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b="1" spc="0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从战略集团层面分析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开创采取不同战略的战略集团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从买方群体层面分析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重新定位目标客户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algn="l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从产品或服务范围层面分析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改变原有产品和服务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从功能及情感导向层面分析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对于产品和服务中的功能和情感的占比进行调整</a:t>
            </a:r>
            <a:endParaRPr lang="en-CA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从时间层面分析</a:t>
            </a:r>
            <a:r>
              <a:rPr lang="en-CA" altLang="zh-CN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从更大的时间跨度上来看待问题</a:t>
            </a:r>
            <a:endParaRPr lang="en-US" altLang="zh-CN" b="0" spc="0" dirty="0">
              <a:latin typeface="等线" panose="02010600030101010101" charset="-122"/>
              <a:ea typeface="等线" panose="02010600030101010101" charset="-122"/>
            </a:endParaRPr>
          </a:p>
          <a:p>
            <a:pPr algn="l" defTabSz="137541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363366">
            <a:off x="-54282" y="379001"/>
            <a:ext cx="148152" cy="127717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14123" y="-29910"/>
            <a:ext cx="205131" cy="176837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6002236" y="-91286"/>
            <a:ext cx="292284" cy="251969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8333461" y="4873182"/>
            <a:ext cx="380893" cy="328356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932520" y="44243"/>
            <a:ext cx="422958" cy="36461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419650">
            <a:off x="6383554" y="12569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3185530">
            <a:off x="8946562" y="4656558"/>
            <a:ext cx="317736" cy="273910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六边形 9"/>
          <p:cNvSpPr/>
          <p:nvPr/>
        </p:nvSpPr>
        <p:spPr>
          <a:xfrm rot="3185530">
            <a:off x="-700543" y="3569599"/>
            <a:ext cx="897162" cy="7734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 rot="687596">
            <a:off x="8760165" y="465326"/>
            <a:ext cx="247563" cy="213416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/>
          <p:cNvSpPr/>
          <p:nvPr/>
        </p:nvSpPr>
        <p:spPr>
          <a:xfrm rot="3185530">
            <a:off x="-19549" y="2803964"/>
            <a:ext cx="413718" cy="35665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发掘蓝海六大途径 </a:t>
            </a:r>
          </a:p>
        </p:txBody>
      </p:sp>
      <p:sp>
        <p:nvSpPr>
          <p:cNvPr id="17" name="Text Placeholder 3"/>
          <p:cNvSpPr txBox="1"/>
          <p:nvPr/>
        </p:nvSpPr>
        <p:spPr>
          <a:xfrm>
            <a:off x="871773" y="994446"/>
            <a:ext cx="3016892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从产业层面分析</a:t>
            </a:r>
            <a:r>
              <a:rPr lang="en-CA" sz="1050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25" name="Freeform 45"/>
          <p:cNvSpPr>
            <a:spLocks noEditPoints="1"/>
          </p:cNvSpPr>
          <p:nvPr/>
        </p:nvSpPr>
        <p:spPr bwMode="auto">
          <a:xfrm>
            <a:off x="453627" y="994724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Freeform 45"/>
          <p:cNvSpPr>
            <a:spLocks noEditPoints="1"/>
          </p:cNvSpPr>
          <p:nvPr/>
        </p:nvSpPr>
        <p:spPr bwMode="auto">
          <a:xfrm>
            <a:off x="453627" y="2388068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453627" y="3722132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Freeform 45"/>
          <p:cNvSpPr>
            <a:spLocks noEditPoints="1"/>
          </p:cNvSpPr>
          <p:nvPr/>
        </p:nvSpPr>
        <p:spPr bwMode="auto">
          <a:xfrm>
            <a:off x="8298500" y="949757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8298500" y="2332419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Freeform 45"/>
          <p:cNvSpPr>
            <a:spLocks noEditPoints="1"/>
          </p:cNvSpPr>
          <p:nvPr/>
        </p:nvSpPr>
        <p:spPr bwMode="auto">
          <a:xfrm>
            <a:off x="7390318" y="3675645"/>
            <a:ext cx="310968" cy="31096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375410"/>
            <a:endParaRPr lang="en-US" sz="2000">
              <a:solidFill>
                <a:srgbClr val="262626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852056" y="2372364"/>
            <a:ext cx="2381607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从战略集团层面分析</a:t>
            </a:r>
            <a:r>
              <a:rPr lang="zh-CN" altLang="en-US" sz="1050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45" name="Text Placeholder 3"/>
          <p:cNvSpPr txBox="1"/>
          <p:nvPr/>
        </p:nvSpPr>
        <p:spPr>
          <a:xfrm>
            <a:off x="842429" y="3744822"/>
            <a:ext cx="2381607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从买方群体层面分析</a:t>
            </a:r>
          </a:p>
        </p:txBody>
      </p:sp>
      <p:sp>
        <p:nvSpPr>
          <p:cNvPr id="46" name="Text Placeholder 3"/>
          <p:cNvSpPr txBox="1"/>
          <p:nvPr/>
        </p:nvSpPr>
        <p:spPr>
          <a:xfrm>
            <a:off x="5706445" y="995585"/>
            <a:ext cx="2550292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从产品或服务范围层面分析</a:t>
            </a:r>
          </a:p>
        </p:txBody>
      </p:sp>
      <p:sp>
        <p:nvSpPr>
          <p:cNvPr id="47" name="Text Placeholder 3"/>
          <p:cNvSpPr txBox="1"/>
          <p:nvPr/>
        </p:nvSpPr>
        <p:spPr>
          <a:xfrm>
            <a:off x="5730677" y="2377679"/>
            <a:ext cx="2580914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从功能及情感导向层面分析</a:t>
            </a:r>
          </a:p>
        </p:txBody>
      </p:sp>
      <p:sp>
        <p:nvSpPr>
          <p:cNvPr id="48" name="Text Placeholder 3"/>
          <p:cNvSpPr txBox="1"/>
          <p:nvPr/>
        </p:nvSpPr>
        <p:spPr>
          <a:xfrm>
            <a:off x="5841042" y="3739093"/>
            <a:ext cx="2282366" cy="2076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375410"/>
            <a:r>
              <a:rPr lang="zh-CN" altLang="en-US" sz="1350" b="1" spc="300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从时间层面分析</a:t>
            </a:r>
          </a:p>
        </p:txBody>
      </p:sp>
      <p:grpSp>
        <p:nvGrpSpPr>
          <p:cNvPr id="49" name="Group 2"/>
          <p:cNvGrpSpPr/>
          <p:nvPr/>
        </p:nvGrpSpPr>
        <p:grpSpPr>
          <a:xfrm>
            <a:off x="3379782" y="1252852"/>
            <a:ext cx="1975574" cy="2431532"/>
            <a:chOff x="4964094" y="1928111"/>
            <a:chExt cx="2634098" cy="3242043"/>
          </a:xfrm>
        </p:grpSpPr>
        <p:sp>
          <p:nvSpPr>
            <p:cNvPr id="5127" name="Freeform 7"/>
            <p:cNvSpPr/>
            <p:nvPr/>
          </p:nvSpPr>
          <p:spPr bwMode="auto">
            <a:xfrm flipH="1">
              <a:off x="4964094" y="3344171"/>
              <a:ext cx="1126417" cy="1204335"/>
            </a:xfrm>
            <a:custGeom>
              <a:avLst/>
              <a:gdLst/>
              <a:ahLst/>
              <a:cxnLst>
                <a:cxn ang="0">
                  <a:pos x="114" y="365"/>
                </a:cxn>
                <a:cxn ang="0">
                  <a:pos x="92" y="330"/>
                </a:cxn>
                <a:cxn ang="0">
                  <a:pos x="132" y="311"/>
                </a:cxn>
                <a:cxn ang="0">
                  <a:pos x="151" y="266"/>
                </a:cxn>
                <a:cxn ang="0">
                  <a:pos x="132" y="221"/>
                </a:cxn>
                <a:cxn ang="0">
                  <a:pos x="87" y="202"/>
                </a:cxn>
                <a:cxn ang="0">
                  <a:pos x="42" y="221"/>
                </a:cxn>
                <a:cxn ang="0">
                  <a:pos x="33" y="232"/>
                </a:cxn>
                <a:cxn ang="0">
                  <a:pos x="0" y="177"/>
                </a:cxn>
                <a:cxn ang="0">
                  <a:pos x="89" y="121"/>
                </a:cxn>
                <a:cxn ang="0">
                  <a:pos x="72" y="109"/>
                </a:cxn>
                <a:cxn ang="0">
                  <a:pos x="53" y="64"/>
                </a:cxn>
                <a:cxn ang="0">
                  <a:pos x="72" y="18"/>
                </a:cxn>
                <a:cxn ang="0">
                  <a:pos x="117" y="0"/>
                </a:cxn>
                <a:cxn ang="0">
                  <a:pos x="162" y="18"/>
                </a:cxn>
                <a:cxn ang="0">
                  <a:pos x="181" y="64"/>
                </a:cxn>
                <a:cxn ang="0">
                  <a:pos x="181" y="65"/>
                </a:cxn>
                <a:cxn ang="0">
                  <a:pos x="274" y="7"/>
                </a:cxn>
                <a:cxn ang="0">
                  <a:pos x="294" y="42"/>
                </a:cxn>
                <a:cxn ang="0">
                  <a:pos x="344" y="112"/>
                </a:cxn>
                <a:cxn ang="0">
                  <a:pos x="351" y="146"/>
                </a:cxn>
                <a:cxn ang="0">
                  <a:pos x="324" y="167"/>
                </a:cxn>
                <a:cxn ang="0">
                  <a:pos x="309" y="190"/>
                </a:cxn>
                <a:cxn ang="0">
                  <a:pos x="313" y="216"/>
                </a:cxn>
                <a:cxn ang="0">
                  <a:pos x="295" y="233"/>
                </a:cxn>
                <a:cxn ang="0">
                  <a:pos x="277" y="236"/>
                </a:cxn>
                <a:cxn ang="0">
                  <a:pos x="291" y="240"/>
                </a:cxn>
                <a:cxn ang="0">
                  <a:pos x="305" y="256"/>
                </a:cxn>
                <a:cxn ang="0">
                  <a:pos x="287" y="276"/>
                </a:cxn>
                <a:cxn ang="0">
                  <a:pos x="269" y="285"/>
                </a:cxn>
                <a:cxn ang="0">
                  <a:pos x="264" y="314"/>
                </a:cxn>
                <a:cxn ang="0">
                  <a:pos x="253" y="361"/>
                </a:cxn>
                <a:cxn ang="0">
                  <a:pos x="235" y="378"/>
                </a:cxn>
                <a:cxn ang="0">
                  <a:pos x="214" y="379"/>
                </a:cxn>
                <a:cxn ang="0">
                  <a:pos x="177" y="372"/>
                </a:cxn>
                <a:cxn ang="0">
                  <a:pos x="117" y="366"/>
                </a:cxn>
                <a:cxn ang="0">
                  <a:pos x="114" y="365"/>
                </a:cxn>
              </a:cxnLst>
              <a:rect l="0" t="0" r="r" b="b"/>
              <a:pathLst>
                <a:path w="355" h="380">
                  <a:moveTo>
                    <a:pt x="114" y="365"/>
                  </a:moveTo>
                  <a:cubicBezTo>
                    <a:pt x="92" y="330"/>
                    <a:pt x="92" y="330"/>
                    <a:pt x="92" y="330"/>
                  </a:cubicBezTo>
                  <a:cubicBezTo>
                    <a:pt x="108" y="329"/>
                    <a:pt x="121" y="323"/>
                    <a:pt x="132" y="311"/>
                  </a:cubicBezTo>
                  <a:cubicBezTo>
                    <a:pt x="145" y="299"/>
                    <a:pt x="151" y="284"/>
                    <a:pt x="151" y="266"/>
                  </a:cubicBezTo>
                  <a:cubicBezTo>
                    <a:pt x="151" y="249"/>
                    <a:pt x="145" y="233"/>
                    <a:pt x="132" y="221"/>
                  </a:cubicBezTo>
                  <a:cubicBezTo>
                    <a:pt x="120" y="209"/>
                    <a:pt x="105" y="202"/>
                    <a:pt x="87" y="202"/>
                  </a:cubicBezTo>
                  <a:cubicBezTo>
                    <a:pt x="70" y="202"/>
                    <a:pt x="54" y="209"/>
                    <a:pt x="42" y="221"/>
                  </a:cubicBezTo>
                  <a:cubicBezTo>
                    <a:pt x="38" y="224"/>
                    <a:pt x="36" y="228"/>
                    <a:pt x="33" y="232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18"/>
                    <a:pt x="77" y="114"/>
                    <a:pt x="72" y="109"/>
                  </a:cubicBezTo>
                  <a:cubicBezTo>
                    <a:pt x="59" y="96"/>
                    <a:pt x="53" y="81"/>
                    <a:pt x="53" y="64"/>
                  </a:cubicBezTo>
                  <a:cubicBezTo>
                    <a:pt x="53" y="46"/>
                    <a:pt x="59" y="31"/>
                    <a:pt x="72" y="18"/>
                  </a:cubicBezTo>
                  <a:cubicBezTo>
                    <a:pt x="84" y="6"/>
                    <a:pt x="99" y="0"/>
                    <a:pt x="117" y="0"/>
                  </a:cubicBezTo>
                  <a:cubicBezTo>
                    <a:pt x="135" y="0"/>
                    <a:pt x="150" y="6"/>
                    <a:pt x="162" y="18"/>
                  </a:cubicBezTo>
                  <a:cubicBezTo>
                    <a:pt x="174" y="31"/>
                    <a:pt x="181" y="46"/>
                    <a:pt x="181" y="64"/>
                  </a:cubicBezTo>
                  <a:cubicBezTo>
                    <a:pt x="181" y="64"/>
                    <a:pt x="181" y="64"/>
                    <a:pt x="181" y="65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9" y="17"/>
                    <a:pt x="286" y="29"/>
                    <a:pt x="294" y="42"/>
                  </a:cubicBezTo>
                  <a:cubicBezTo>
                    <a:pt x="321" y="79"/>
                    <a:pt x="338" y="102"/>
                    <a:pt x="344" y="112"/>
                  </a:cubicBezTo>
                  <a:cubicBezTo>
                    <a:pt x="353" y="127"/>
                    <a:pt x="355" y="138"/>
                    <a:pt x="351" y="146"/>
                  </a:cubicBezTo>
                  <a:cubicBezTo>
                    <a:pt x="348" y="154"/>
                    <a:pt x="339" y="160"/>
                    <a:pt x="324" y="167"/>
                  </a:cubicBezTo>
                  <a:cubicBezTo>
                    <a:pt x="312" y="172"/>
                    <a:pt x="307" y="180"/>
                    <a:pt x="309" y="190"/>
                  </a:cubicBezTo>
                  <a:cubicBezTo>
                    <a:pt x="309" y="196"/>
                    <a:pt x="311" y="204"/>
                    <a:pt x="313" y="216"/>
                  </a:cubicBezTo>
                  <a:cubicBezTo>
                    <a:pt x="313" y="223"/>
                    <a:pt x="307" y="229"/>
                    <a:pt x="295" y="233"/>
                  </a:cubicBezTo>
                  <a:cubicBezTo>
                    <a:pt x="289" y="235"/>
                    <a:pt x="283" y="236"/>
                    <a:pt x="277" y="236"/>
                  </a:cubicBezTo>
                  <a:cubicBezTo>
                    <a:pt x="282" y="237"/>
                    <a:pt x="286" y="238"/>
                    <a:pt x="291" y="240"/>
                  </a:cubicBezTo>
                  <a:cubicBezTo>
                    <a:pt x="301" y="244"/>
                    <a:pt x="305" y="249"/>
                    <a:pt x="305" y="256"/>
                  </a:cubicBezTo>
                  <a:cubicBezTo>
                    <a:pt x="305" y="263"/>
                    <a:pt x="299" y="270"/>
                    <a:pt x="287" y="276"/>
                  </a:cubicBezTo>
                  <a:cubicBezTo>
                    <a:pt x="281" y="280"/>
                    <a:pt x="275" y="283"/>
                    <a:pt x="269" y="285"/>
                  </a:cubicBezTo>
                  <a:cubicBezTo>
                    <a:pt x="264" y="289"/>
                    <a:pt x="263" y="299"/>
                    <a:pt x="264" y="314"/>
                  </a:cubicBezTo>
                  <a:cubicBezTo>
                    <a:pt x="265" y="332"/>
                    <a:pt x="261" y="347"/>
                    <a:pt x="253" y="361"/>
                  </a:cubicBezTo>
                  <a:cubicBezTo>
                    <a:pt x="247" y="370"/>
                    <a:pt x="241" y="376"/>
                    <a:pt x="235" y="378"/>
                  </a:cubicBezTo>
                  <a:cubicBezTo>
                    <a:pt x="230" y="380"/>
                    <a:pt x="223" y="380"/>
                    <a:pt x="214" y="379"/>
                  </a:cubicBezTo>
                  <a:cubicBezTo>
                    <a:pt x="208" y="378"/>
                    <a:pt x="196" y="375"/>
                    <a:pt x="177" y="372"/>
                  </a:cubicBezTo>
                  <a:cubicBezTo>
                    <a:pt x="158" y="368"/>
                    <a:pt x="138" y="366"/>
                    <a:pt x="117" y="366"/>
                  </a:cubicBezTo>
                  <a:cubicBezTo>
                    <a:pt x="116" y="365"/>
                    <a:pt x="115" y="365"/>
                    <a:pt x="114" y="365"/>
                  </a:cubicBez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50" name="Group 1"/>
            <p:cNvGrpSpPr/>
            <p:nvPr/>
          </p:nvGrpSpPr>
          <p:grpSpPr>
            <a:xfrm>
              <a:off x="5224102" y="1928111"/>
              <a:ext cx="2374090" cy="3242043"/>
              <a:chOff x="5224102" y="1928111"/>
              <a:chExt cx="2374090" cy="3242043"/>
            </a:xfrm>
          </p:grpSpPr>
          <p:sp>
            <p:nvSpPr>
              <p:cNvPr id="5125" name="Freeform 5"/>
              <p:cNvSpPr/>
              <p:nvPr/>
            </p:nvSpPr>
            <p:spPr bwMode="auto">
              <a:xfrm flipH="1">
                <a:off x="5576423" y="1928111"/>
                <a:ext cx="1634576" cy="1014623"/>
              </a:xfrm>
              <a:custGeom>
                <a:avLst/>
                <a:gdLst/>
                <a:ahLst/>
                <a:cxnLst>
                  <a:cxn ang="0">
                    <a:pos x="515" y="102"/>
                  </a:cxn>
                  <a:cxn ang="0">
                    <a:pos x="366" y="194"/>
                  </a:cxn>
                  <a:cxn ang="0">
                    <a:pos x="395" y="211"/>
                  </a:cxn>
                  <a:cxn ang="0">
                    <a:pos x="414" y="257"/>
                  </a:cxn>
                  <a:cxn ang="0">
                    <a:pos x="395" y="302"/>
                  </a:cxn>
                  <a:cxn ang="0">
                    <a:pos x="350" y="320"/>
                  </a:cxn>
                  <a:cxn ang="0">
                    <a:pos x="305" y="302"/>
                  </a:cxn>
                  <a:cxn ang="0">
                    <a:pos x="287" y="257"/>
                  </a:cxn>
                  <a:cxn ang="0">
                    <a:pos x="288" y="243"/>
                  </a:cxn>
                  <a:cxn ang="0">
                    <a:pos x="171" y="315"/>
                  </a:cxn>
                  <a:cxn ang="0">
                    <a:pos x="124" y="238"/>
                  </a:cxn>
                  <a:cxn ang="0">
                    <a:pos x="109" y="262"/>
                  </a:cxn>
                  <a:cxn ang="0">
                    <a:pos x="64" y="281"/>
                  </a:cxn>
                  <a:cxn ang="0">
                    <a:pos x="18" y="262"/>
                  </a:cxn>
                  <a:cxn ang="0">
                    <a:pos x="0" y="217"/>
                  </a:cxn>
                  <a:cxn ang="0">
                    <a:pos x="18" y="172"/>
                  </a:cxn>
                  <a:cxn ang="0">
                    <a:pos x="64" y="153"/>
                  </a:cxn>
                  <a:cxn ang="0">
                    <a:pos x="74" y="154"/>
                  </a:cxn>
                  <a:cxn ang="0">
                    <a:pos x="29" y="80"/>
                  </a:cxn>
                  <a:cxn ang="0">
                    <a:pos x="115" y="31"/>
                  </a:cxn>
                  <a:cxn ang="0">
                    <a:pos x="278" y="3"/>
                  </a:cxn>
                  <a:cxn ang="0">
                    <a:pos x="445" y="52"/>
                  </a:cxn>
                  <a:cxn ang="0">
                    <a:pos x="515" y="102"/>
                  </a:cxn>
                </a:cxnLst>
                <a:rect l="0" t="0" r="r" b="b"/>
                <a:pathLst>
                  <a:path w="515" h="320">
                    <a:moveTo>
                      <a:pt x="515" y="102"/>
                    </a:moveTo>
                    <a:cubicBezTo>
                      <a:pt x="366" y="194"/>
                      <a:pt x="366" y="194"/>
                      <a:pt x="366" y="194"/>
                    </a:cubicBezTo>
                    <a:cubicBezTo>
                      <a:pt x="377" y="197"/>
                      <a:pt x="387" y="203"/>
                      <a:pt x="395" y="211"/>
                    </a:cubicBezTo>
                    <a:cubicBezTo>
                      <a:pt x="408" y="224"/>
                      <a:pt x="414" y="239"/>
                      <a:pt x="414" y="257"/>
                    </a:cubicBezTo>
                    <a:cubicBezTo>
                      <a:pt x="414" y="274"/>
                      <a:pt x="408" y="289"/>
                      <a:pt x="395" y="302"/>
                    </a:cubicBezTo>
                    <a:cubicBezTo>
                      <a:pt x="383" y="314"/>
                      <a:pt x="368" y="320"/>
                      <a:pt x="350" y="320"/>
                    </a:cubicBezTo>
                    <a:cubicBezTo>
                      <a:pt x="333" y="320"/>
                      <a:pt x="318" y="314"/>
                      <a:pt x="305" y="302"/>
                    </a:cubicBezTo>
                    <a:cubicBezTo>
                      <a:pt x="293" y="289"/>
                      <a:pt x="287" y="274"/>
                      <a:pt x="287" y="257"/>
                    </a:cubicBezTo>
                    <a:cubicBezTo>
                      <a:pt x="287" y="252"/>
                      <a:pt x="287" y="247"/>
                      <a:pt x="288" y="243"/>
                    </a:cubicBezTo>
                    <a:cubicBezTo>
                      <a:pt x="171" y="315"/>
                      <a:pt x="171" y="315"/>
                      <a:pt x="171" y="315"/>
                    </a:cubicBezTo>
                    <a:cubicBezTo>
                      <a:pt x="124" y="238"/>
                      <a:pt x="124" y="238"/>
                      <a:pt x="124" y="238"/>
                    </a:cubicBezTo>
                    <a:cubicBezTo>
                      <a:pt x="121" y="247"/>
                      <a:pt x="116" y="255"/>
                      <a:pt x="109" y="262"/>
                    </a:cubicBezTo>
                    <a:cubicBezTo>
                      <a:pt x="96" y="275"/>
                      <a:pt x="81" y="281"/>
                      <a:pt x="64" y="281"/>
                    </a:cubicBezTo>
                    <a:cubicBezTo>
                      <a:pt x="46" y="281"/>
                      <a:pt x="31" y="275"/>
                      <a:pt x="18" y="262"/>
                    </a:cubicBezTo>
                    <a:cubicBezTo>
                      <a:pt x="6" y="250"/>
                      <a:pt x="0" y="235"/>
                      <a:pt x="0" y="217"/>
                    </a:cubicBezTo>
                    <a:cubicBezTo>
                      <a:pt x="0" y="200"/>
                      <a:pt x="6" y="184"/>
                      <a:pt x="18" y="172"/>
                    </a:cubicBezTo>
                    <a:cubicBezTo>
                      <a:pt x="31" y="160"/>
                      <a:pt x="46" y="153"/>
                      <a:pt x="64" y="153"/>
                    </a:cubicBezTo>
                    <a:cubicBezTo>
                      <a:pt x="67" y="153"/>
                      <a:pt x="71" y="154"/>
                      <a:pt x="74" y="154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55" y="60"/>
                      <a:pt x="84" y="43"/>
                      <a:pt x="115" y="31"/>
                    </a:cubicBezTo>
                    <a:cubicBezTo>
                      <a:pt x="167" y="9"/>
                      <a:pt x="221" y="0"/>
                      <a:pt x="278" y="3"/>
                    </a:cubicBezTo>
                    <a:cubicBezTo>
                      <a:pt x="337" y="7"/>
                      <a:pt x="392" y="23"/>
                      <a:pt x="445" y="52"/>
                    </a:cubicBezTo>
                    <a:cubicBezTo>
                      <a:pt x="471" y="67"/>
                      <a:pt x="494" y="84"/>
                      <a:pt x="515" y="102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6" name="Freeform 6"/>
              <p:cNvSpPr/>
              <p:nvPr/>
            </p:nvSpPr>
            <p:spPr bwMode="auto">
              <a:xfrm flipH="1">
                <a:off x="5224102" y="2251639"/>
                <a:ext cx="1453332" cy="1632881"/>
              </a:xfrm>
              <a:custGeom>
                <a:avLst/>
                <a:gdLst/>
                <a:ahLst/>
                <a:cxnLst>
                  <a:cxn ang="0">
                    <a:pos x="458" y="345"/>
                  </a:cxn>
                  <a:cxn ang="0">
                    <a:pos x="365" y="403"/>
                  </a:cxn>
                  <a:cxn ang="0">
                    <a:pos x="365" y="402"/>
                  </a:cxn>
                  <a:cxn ang="0">
                    <a:pos x="346" y="356"/>
                  </a:cxn>
                  <a:cxn ang="0">
                    <a:pos x="301" y="338"/>
                  </a:cxn>
                  <a:cxn ang="0">
                    <a:pos x="256" y="356"/>
                  </a:cxn>
                  <a:cxn ang="0">
                    <a:pos x="237" y="402"/>
                  </a:cxn>
                  <a:cxn ang="0">
                    <a:pos x="256" y="447"/>
                  </a:cxn>
                  <a:cxn ang="0">
                    <a:pos x="273" y="459"/>
                  </a:cxn>
                  <a:cxn ang="0">
                    <a:pos x="184" y="515"/>
                  </a:cxn>
                  <a:cxn ang="0">
                    <a:pos x="122" y="411"/>
                  </a:cxn>
                  <a:cxn ang="0">
                    <a:pos x="109" y="429"/>
                  </a:cxn>
                  <a:cxn ang="0">
                    <a:pos x="64" y="448"/>
                  </a:cxn>
                  <a:cxn ang="0">
                    <a:pos x="18" y="429"/>
                  </a:cxn>
                  <a:cxn ang="0">
                    <a:pos x="0" y="385"/>
                  </a:cxn>
                  <a:cxn ang="0">
                    <a:pos x="18" y="339"/>
                  </a:cxn>
                  <a:cxn ang="0">
                    <a:pos x="64" y="321"/>
                  </a:cxn>
                  <a:cxn ang="0">
                    <a:pos x="67" y="321"/>
                  </a:cxn>
                  <a:cxn ang="0">
                    <a:pos x="3" y="213"/>
                  </a:cxn>
                  <a:cxn ang="0">
                    <a:pos x="120" y="141"/>
                  </a:cxn>
                  <a:cxn ang="0">
                    <a:pos x="119" y="155"/>
                  </a:cxn>
                  <a:cxn ang="0">
                    <a:pos x="137" y="200"/>
                  </a:cxn>
                  <a:cxn ang="0">
                    <a:pos x="182" y="218"/>
                  </a:cxn>
                  <a:cxn ang="0">
                    <a:pos x="227" y="200"/>
                  </a:cxn>
                  <a:cxn ang="0">
                    <a:pos x="246" y="155"/>
                  </a:cxn>
                  <a:cxn ang="0">
                    <a:pos x="227" y="109"/>
                  </a:cxn>
                  <a:cxn ang="0">
                    <a:pos x="198" y="92"/>
                  </a:cxn>
                  <a:cxn ang="0">
                    <a:pos x="347" y="0"/>
                  </a:cxn>
                  <a:cxn ang="0">
                    <a:pos x="443" y="159"/>
                  </a:cxn>
                  <a:cxn ang="0">
                    <a:pos x="447" y="305"/>
                  </a:cxn>
                  <a:cxn ang="0">
                    <a:pos x="458" y="345"/>
                  </a:cxn>
                </a:cxnLst>
                <a:rect l="0" t="0" r="r" b="b"/>
                <a:pathLst>
                  <a:path w="458" h="515">
                    <a:moveTo>
                      <a:pt x="458" y="345"/>
                    </a:moveTo>
                    <a:cubicBezTo>
                      <a:pt x="365" y="403"/>
                      <a:pt x="365" y="403"/>
                      <a:pt x="365" y="403"/>
                    </a:cubicBezTo>
                    <a:cubicBezTo>
                      <a:pt x="365" y="402"/>
                      <a:pt x="365" y="402"/>
                      <a:pt x="365" y="402"/>
                    </a:cubicBezTo>
                    <a:cubicBezTo>
                      <a:pt x="365" y="384"/>
                      <a:pt x="358" y="369"/>
                      <a:pt x="346" y="356"/>
                    </a:cubicBezTo>
                    <a:cubicBezTo>
                      <a:pt x="334" y="344"/>
                      <a:pt x="319" y="338"/>
                      <a:pt x="301" y="338"/>
                    </a:cubicBezTo>
                    <a:cubicBezTo>
                      <a:pt x="283" y="338"/>
                      <a:pt x="268" y="344"/>
                      <a:pt x="256" y="356"/>
                    </a:cubicBezTo>
                    <a:cubicBezTo>
                      <a:pt x="243" y="369"/>
                      <a:pt x="237" y="384"/>
                      <a:pt x="237" y="402"/>
                    </a:cubicBezTo>
                    <a:cubicBezTo>
                      <a:pt x="237" y="419"/>
                      <a:pt x="243" y="434"/>
                      <a:pt x="256" y="447"/>
                    </a:cubicBezTo>
                    <a:cubicBezTo>
                      <a:pt x="261" y="452"/>
                      <a:pt x="267" y="456"/>
                      <a:pt x="273" y="459"/>
                    </a:cubicBezTo>
                    <a:cubicBezTo>
                      <a:pt x="184" y="515"/>
                      <a:pt x="184" y="515"/>
                      <a:pt x="184" y="515"/>
                    </a:cubicBezTo>
                    <a:cubicBezTo>
                      <a:pt x="122" y="411"/>
                      <a:pt x="122" y="411"/>
                      <a:pt x="122" y="411"/>
                    </a:cubicBezTo>
                    <a:cubicBezTo>
                      <a:pt x="119" y="418"/>
                      <a:pt x="114" y="424"/>
                      <a:pt x="109" y="429"/>
                    </a:cubicBezTo>
                    <a:cubicBezTo>
                      <a:pt x="96" y="442"/>
                      <a:pt x="81" y="448"/>
                      <a:pt x="64" y="448"/>
                    </a:cubicBezTo>
                    <a:cubicBezTo>
                      <a:pt x="46" y="448"/>
                      <a:pt x="31" y="442"/>
                      <a:pt x="18" y="429"/>
                    </a:cubicBezTo>
                    <a:cubicBezTo>
                      <a:pt x="6" y="417"/>
                      <a:pt x="0" y="402"/>
                      <a:pt x="0" y="385"/>
                    </a:cubicBezTo>
                    <a:cubicBezTo>
                      <a:pt x="0" y="367"/>
                      <a:pt x="6" y="352"/>
                      <a:pt x="18" y="339"/>
                    </a:cubicBezTo>
                    <a:cubicBezTo>
                      <a:pt x="31" y="327"/>
                      <a:pt x="46" y="321"/>
                      <a:pt x="64" y="321"/>
                    </a:cubicBezTo>
                    <a:cubicBezTo>
                      <a:pt x="65" y="321"/>
                      <a:pt x="66" y="321"/>
                      <a:pt x="67" y="321"/>
                    </a:cubicBezTo>
                    <a:cubicBezTo>
                      <a:pt x="3" y="213"/>
                      <a:pt x="3" y="213"/>
                      <a:pt x="3" y="213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119" y="145"/>
                      <a:pt x="119" y="150"/>
                      <a:pt x="119" y="155"/>
                    </a:cubicBezTo>
                    <a:cubicBezTo>
                      <a:pt x="119" y="172"/>
                      <a:pt x="125" y="187"/>
                      <a:pt x="137" y="200"/>
                    </a:cubicBezTo>
                    <a:cubicBezTo>
                      <a:pt x="150" y="212"/>
                      <a:pt x="165" y="218"/>
                      <a:pt x="182" y="218"/>
                    </a:cubicBezTo>
                    <a:cubicBezTo>
                      <a:pt x="200" y="218"/>
                      <a:pt x="215" y="212"/>
                      <a:pt x="227" y="200"/>
                    </a:cubicBezTo>
                    <a:cubicBezTo>
                      <a:pt x="240" y="187"/>
                      <a:pt x="246" y="172"/>
                      <a:pt x="246" y="155"/>
                    </a:cubicBezTo>
                    <a:cubicBezTo>
                      <a:pt x="246" y="137"/>
                      <a:pt x="240" y="122"/>
                      <a:pt x="227" y="109"/>
                    </a:cubicBezTo>
                    <a:cubicBezTo>
                      <a:pt x="219" y="101"/>
                      <a:pt x="209" y="95"/>
                      <a:pt x="198" y="92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96" y="43"/>
                      <a:pt x="428" y="97"/>
                      <a:pt x="443" y="159"/>
                    </a:cubicBezTo>
                    <a:cubicBezTo>
                      <a:pt x="454" y="205"/>
                      <a:pt x="456" y="254"/>
                      <a:pt x="447" y="305"/>
                    </a:cubicBezTo>
                    <a:cubicBezTo>
                      <a:pt x="445" y="314"/>
                      <a:pt x="449" y="328"/>
                      <a:pt x="458" y="345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8" name="Freeform 8"/>
              <p:cNvSpPr/>
              <p:nvPr/>
            </p:nvSpPr>
            <p:spPr bwMode="auto">
              <a:xfrm flipH="1">
                <a:off x="6090511" y="2947808"/>
                <a:ext cx="1451639" cy="1541412"/>
              </a:xfrm>
              <a:custGeom>
                <a:avLst/>
                <a:gdLst/>
                <a:ahLst/>
                <a:cxnLst>
                  <a:cxn ang="0">
                    <a:pos x="457" y="302"/>
                  </a:cxn>
                  <a:cxn ang="0">
                    <a:pos x="367" y="357"/>
                  </a:cxn>
                  <a:cxn ang="0">
                    <a:pos x="382" y="368"/>
                  </a:cxn>
                  <a:cxn ang="0">
                    <a:pos x="400" y="414"/>
                  </a:cxn>
                  <a:cxn ang="0">
                    <a:pos x="382" y="458"/>
                  </a:cxn>
                  <a:cxn ang="0">
                    <a:pos x="337" y="477"/>
                  </a:cxn>
                  <a:cxn ang="0">
                    <a:pos x="291" y="458"/>
                  </a:cxn>
                  <a:cxn ang="0">
                    <a:pos x="273" y="416"/>
                  </a:cxn>
                  <a:cxn ang="0">
                    <a:pos x="158" y="486"/>
                  </a:cxn>
                  <a:cxn ang="0">
                    <a:pos x="148" y="435"/>
                  </a:cxn>
                  <a:cxn ang="0">
                    <a:pos x="139" y="403"/>
                  </a:cxn>
                  <a:cxn ang="0">
                    <a:pos x="108" y="372"/>
                  </a:cxn>
                  <a:cxn ang="0">
                    <a:pos x="45" y="283"/>
                  </a:cxn>
                  <a:cxn ang="0">
                    <a:pos x="0" y="172"/>
                  </a:cxn>
                  <a:cxn ang="0">
                    <a:pos x="83" y="120"/>
                  </a:cxn>
                  <a:cxn ang="0">
                    <a:pos x="83" y="125"/>
                  </a:cxn>
                  <a:cxn ang="0">
                    <a:pos x="101" y="170"/>
                  </a:cxn>
                  <a:cxn ang="0">
                    <a:pos x="146" y="188"/>
                  </a:cxn>
                  <a:cxn ang="0">
                    <a:pos x="191" y="170"/>
                  </a:cxn>
                  <a:cxn ang="0">
                    <a:pos x="210" y="125"/>
                  </a:cxn>
                  <a:cxn ang="0">
                    <a:pos x="191" y="79"/>
                  </a:cxn>
                  <a:cxn ang="0">
                    <a:pos x="171" y="65"/>
                  </a:cxn>
                  <a:cxn ang="0">
                    <a:pos x="276" y="0"/>
                  </a:cxn>
                  <a:cxn ang="0">
                    <a:pos x="340" y="108"/>
                  </a:cxn>
                  <a:cxn ang="0">
                    <a:pos x="337" y="108"/>
                  </a:cxn>
                  <a:cxn ang="0">
                    <a:pos x="291" y="126"/>
                  </a:cxn>
                  <a:cxn ang="0">
                    <a:pos x="273" y="172"/>
                  </a:cxn>
                  <a:cxn ang="0">
                    <a:pos x="291" y="216"/>
                  </a:cxn>
                  <a:cxn ang="0">
                    <a:pos x="337" y="235"/>
                  </a:cxn>
                  <a:cxn ang="0">
                    <a:pos x="382" y="216"/>
                  </a:cxn>
                  <a:cxn ang="0">
                    <a:pos x="395" y="198"/>
                  </a:cxn>
                  <a:cxn ang="0">
                    <a:pos x="457" y="302"/>
                  </a:cxn>
                </a:cxnLst>
                <a:rect l="0" t="0" r="r" b="b"/>
                <a:pathLst>
                  <a:path w="457" h="486">
                    <a:moveTo>
                      <a:pt x="457" y="302"/>
                    </a:moveTo>
                    <a:cubicBezTo>
                      <a:pt x="367" y="357"/>
                      <a:pt x="367" y="357"/>
                      <a:pt x="367" y="357"/>
                    </a:cubicBezTo>
                    <a:cubicBezTo>
                      <a:pt x="372" y="360"/>
                      <a:pt x="377" y="364"/>
                      <a:pt x="382" y="368"/>
                    </a:cubicBezTo>
                    <a:cubicBezTo>
                      <a:pt x="394" y="381"/>
                      <a:pt x="400" y="396"/>
                      <a:pt x="400" y="414"/>
                    </a:cubicBezTo>
                    <a:cubicBezTo>
                      <a:pt x="400" y="431"/>
                      <a:pt x="394" y="446"/>
                      <a:pt x="382" y="458"/>
                    </a:cubicBezTo>
                    <a:cubicBezTo>
                      <a:pt x="369" y="471"/>
                      <a:pt x="354" y="477"/>
                      <a:pt x="337" y="477"/>
                    </a:cubicBezTo>
                    <a:cubicBezTo>
                      <a:pt x="319" y="477"/>
                      <a:pt x="304" y="471"/>
                      <a:pt x="291" y="458"/>
                    </a:cubicBezTo>
                    <a:cubicBezTo>
                      <a:pt x="280" y="447"/>
                      <a:pt x="273" y="432"/>
                      <a:pt x="273" y="416"/>
                    </a:cubicBezTo>
                    <a:cubicBezTo>
                      <a:pt x="158" y="486"/>
                      <a:pt x="158" y="486"/>
                      <a:pt x="158" y="486"/>
                    </a:cubicBezTo>
                    <a:cubicBezTo>
                      <a:pt x="156" y="469"/>
                      <a:pt x="152" y="452"/>
                      <a:pt x="148" y="435"/>
                    </a:cubicBezTo>
                    <a:cubicBezTo>
                      <a:pt x="139" y="403"/>
                      <a:pt x="139" y="403"/>
                      <a:pt x="139" y="403"/>
                    </a:cubicBezTo>
                    <a:cubicBezTo>
                      <a:pt x="108" y="372"/>
                      <a:pt x="108" y="372"/>
                      <a:pt x="108" y="372"/>
                    </a:cubicBezTo>
                    <a:cubicBezTo>
                      <a:pt x="84" y="345"/>
                      <a:pt x="63" y="315"/>
                      <a:pt x="45" y="283"/>
                    </a:cubicBezTo>
                    <a:cubicBezTo>
                      <a:pt x="25" y="246"/>
                      <a:pt x="9" y="209"/>
                      <a:pt x="0" y="172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3" y="122"/>
                      <a:pt x="83" y="123"/>
                      <a:pt x="83" y="125"/>
                    </a:cubicBezTo>
                    <a:cubicBezTo>
                      <a:pt x="83" y="142"/>
                      <a:pt x="89" y="157"/>
                      <a:pt x="101" y="170"/>
                    </a:cubicBezTo>
                    <a:cubicBezTo>
                      <a:pt x="114" y="182"/>
                      <a:pt x="129" y="188"/>
                      <a:pt x="146" y="188"/>
                    </a:cubicBezTo>
                    <a:cubicBezTo>
                      <a:pt x="164" y="188"/>
                      <a:pt x="179" y="182"/>
                      <a:pt x="191" y="170"/>
                    </a:cubicBezTo>
                    <a:cubicBezTo>
                      <a:pt x="204" y="157"/>
                      <a:pt x="210" y="142"/>
                      <a:pt x="210" y="125"/>
                    </a:cubicBezTo>
                    <a:cubicBezTo>
                      <a:pt x="210" y="107"/>
                      <a:pt x="204" y="92"/>
                      <a:pt x="191" y="79"/>
                    </a:cubicBezTo>
                    <a:cubicBezTo>
                      <a:pt x="185" y="73"/>
                      <a:pt x="178" y="68"/>
                      <a:pt x="171" y="65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340" y="108"/>
                      <a:pt x="340" y="108"/>
                      <a:pt x="340" y="108"/>
                    </a:cubicBezTo>
                    <a:cubicBezTo>
                      <a:pt x="339" y="108"/>
                      <a:pt x="338" y="108"/>
                      <a:pt x="337" y="108"/>
                    </a:cubicBezTo>
                    <a:cubicBezTo>
                      <a:pt x="319" y="108"/>
                      <a:pt x="304" y="114"/>
                      <a:pt x="291" y="126"/>
                    </a:cubicBezTo>
                    <a:cubicBezTo>
                      <a:pt x="279" y="139"/>
                      <a:pt x="273" y="154"/>
                      <a:pt x="273" y="172"/>
                    </a:cubicBezTo>
                    <a:cubicBezTo>
                      <a:pt x="273" y="189"/>
                      <a:pt x="279" y="204"/>
                      <a:pt x="291" y="216"/>
                    </a:cubicBezTo>
                    <a:cubicBezTo>
                      <a:pt x="304" y="229"/>
                      <a:pt x="319" y="235"/>
                      <a:pt x="337" y="235"/>
                    </a:cubicBezTo>
                    <a:cubicBezTo>
                      <a:pt x="354" y="235"/>
                      <a:pt x="369" y="229"/>
                      <a:pt x="382" y="216"/>
                    </a:cubicBezTo>
                    <a:cubicBezTo>
                      <a:pt x="387" y="211"/>
                      <a:pt x="392" y="205"/>
                      <a:pt x="395" y="198"/>
                    </a:cubicBezTo>
                    <a:lnTo>
                      <a:pt x="457" y="302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29" name="Freeform 9"/>
              <p:cNvSpPr/>
              <p:nvPr/>
            </p:nvSpPr>
            <p:spPr bwMode="auto">
              <a:xfrm flipH="1">
                <a:off x="5611149" y="3904841"/>
                <a:ext cx="1561739" cy="1265313"/>
              </a:xfrm>
              <a:custGeom>
                <a:avLst/>
                <a:gdLst/>
                <a:ahLst/>
                <a:cxnLst>
                  <a:cxn ang="0">
                    <a:pos x="455" y="188"/>
                  </a:cxn>
                  <a:cxn ang="0">
                    <a:pos x="371" y="286"/>
                  </a:cxn>
                  <a:cxn ang="0">
                    <a:pos x="361" y="387"/>
                  </a:cxn>
                  <a:cxn ang="0">
                    <a:pos x="363" y="399"/>
                  </a:cxn>
                  <a:cxn ang="0">
                    <a:pos x="0" y="399"/>
                  </a:cxn>
                  <a:cxn ang="0">
                    <a:pos x="45" y="209"/>
                  </a:cxn>
                  <a:cxn ang="0">
                    <a:pos x="42" y="184"/>
                  </a:cxn>
                  <a:cxn ang="0">
                    <a:pos x="157" y="114"/>
                  </a:cxn>
                  <a:cxn ang="0">
                    <a:pos x="175" y="156"/>
                  </a:cxn>
                  <a:cxn ang="0">
                    <a:pos x="221" y="175"/>
                  </a:cxn>
                  <a:cxn ang="0">
                    <a:pos x="266" y="156"/>
                  </a:cxn>
                  <a:cxn ang="0">
                    <a:pos x="284" y="112"/>
                  </a:cxn>
                  <a:cxn ang="0">
                    <a:pos x="266" y="66"/>
                  </a:cxn>
                  <a:cxn ang="0">
                    <a:pos x="251" y="55"/>
                  </a:cxn>
                  <a:cxn ang="0">
                    <a:pos x="341" y="0"/>
                  </a:cxn>
                  <a:cxn ang="0">
                    <a:pos x="374" y="55"/>
                  </a:cxn>
                  <a:cxn ang="0">
                    <a:pos x="383" y="44"/>
                  </a:cxn>
                  <a:cxn ang="0">
                    <a:pos x="428" y="25"/>
                  </a:cxn>
                  <a:cxn ang="0">
                    <a:pos x="473" y="44"/>
                  </a:cxn>
                  <a:cxn ang="0">
                    <a:pos x="492" y="89"/>
                  </a:cxn>
                  <a:cxn ang="0">
                    <a:pos x="473" y="134"/>
                  </a:cxn>
                  <a:cxn ang="0">
                    <a:pos x="433" y="153"/>
                  </a:cxn>
                  <a:cxn ang="0">
                    <a:pos x="455" y="188"/>
                  </a:cxn>
                </a:cxnLst>
                <a:rect l="0" t="0" r="r" b="b"/>
                <a:pathLst>
                  <a:path w="492" h="399">
                    <a:moveTo>
                      <a:pt x="455" y="188"/>
                    </a:moveTo>
                    <a:cubicBezTo>
                      <a:pt x="414" y="188"/>
                      <a:pt x="386" y="221"/>
                      <a:pt x="371" y="286"/>
                    </a:cubicBezTo>
                    <a:cubicBezTo>
                      <a:pt x="364" y="320"/>
                      <a:pt x="360" y="353"/>
                      <a:pt x="361" y="387"/>
                    </a:cubicBezTo>
                    <a:cubicBezTo>
                      <a:pt x="363" y="399"/>
                      <a:pt x="363" y="399"/>
                      <a:pt x="363" y="399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38" y="354"/>
                      <a:pt x="53" y="290"/>
                      <a:pt x="45" y="209"/>
                    </a:cubicBezTo>
                    <a:cubicBezTo>
                      <a:pt x="45" y="201"/>
                      <a:pt x="44" y="193"/>
                      <a:pt x="42" y="184"/>
                    </a:cubicBezTo>
                    <a:cubicBezTo>
                      <a:pt x="157" y="114"/>
                      <a:pt x="157" y="114"/>
                      <a:pt x="157" y="114"/>
                    </a:cubicBezTo>
                    <a:cubicBezTo>
                      <a:pt x="157" y="130"/>
                      <a:pt x="164" y="145"/>
                      <a:pt x="175" y="156"/>
                    </a:cubicBezTo>
                    <a:cubicBezTo>
                      <a:pt x="188" y="169"/>
                      <a:pt x="203" y="175"/>
                      <a:pt x="221" y="175"/>
                    </a:cubicBezTo>
                    <a:cubicBezTo>
                      <a:pt x="238" y="175"/>
                      <a:pt x="253" y="169"/>
                      <a:pt x="266" y="156"/>
                    </a:cubicBezTo>
                    <a:cubicBezTo>
                      <a:pt x="278" y="144"/>
                      <a:pt x="284" y="129"/>
                      <a:pt x="284" y="112"/>
                    </a:cubicBezTo>
                    <a:cubicBezTo>
                      <a:pt x="284" y="94"/>
                      <a:pt x="278" y="79"/>
                      <a:pt x="266" y="66"/>
                    </a:cubicBezTo>
                    <a:cubicBezTo>
                      <a:pt x="261" y="62"/>
                      <a:pt x="256" y="58"/>
                      <a:pt x="251" y="55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374" y="55"/>
                      <a:pt x="374" y="55"/>
                      <a:pt x="374" y="55"/>
                    </a:cubicBezTo>
                    <a:cubicBezTo>
                      <a:pt x="377" y="51"/>
                      <a:pt x="379" y="47"/>
                      <a:pt x="383" y="44"/>
                    </a:cubicBezTo>
                    <a:cubicBezTo>
                      <a:pt x="395" y="32"/>
                      <a:pt x="411" y="25"/>
                      <a:pt x="428" y="25"/>
                    </a:cubicBezTo>
                    <a:cubicBezTo>
                      <a:pt x="446" y="25"/>
                      <a:pt x="461" y="32"/>
                      <a:pt x="473" y="44"/>
                    </a:cubicBezTo>
                    <a:cubicBezTo>
                      <a:pt x="486" y="56"/>
                      <a:pt x="492" y="72"/>
                      <a:pt x="492" y="89"/>
                    </a:cubicBezTo>
                    <a:cubicBezTo>
                      <a:pt x="492" y="107"/>
                      <a:pt x="486" y="122"/>
                      <a:pt x="473" y="134"/>
                    </a:cubicBezTo>
                    <a:cubicBezTo>
                      <a:pt x="462" y="146"/>
                      <a:pt x="449" y="152"/>
                      <a:pt x="433" y="153"/>
                    </a:cubicBezTo>
                    <a:lnTo>
                      <a:pt x="455" y="188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30" name="Freeform 10"/>
              <p:cNvSpPr/>
              <p:nvPr/>
            </p:nvSpPr>
            <p:spPr bwMode="auto">
              <a:xfrm flipH="1">
                <a:off x="6668263" y="2182190"/>
                <a:ext cx="929929" cy="1341537"/>
              </a:xfrm>
              <a:custGeom>
                <a:avLst/>
                <a:gdLst/>
                <a:ahLst/>
                <a:cxnLst>
                  <a:cxn ang="0">
                    <a:pos x="17" y="407"/>
                  </a:cxn>
                  <a:cxn ang="0">
                    <a:pos x="18" y="207"/>
                  </a:cxn>
                  <a:cxn ang="0">
                    <a:pos x="101" y="47"/>
                  </a:cxn>
                  <a:cxn ang="0">
                    <a:pos x="151" y="0"/>
                  </a:cxn>
                  <a:cxn ang="0">
                    <a:pos x="196" y="74"/>
                  </a:cxn>
                  <a:cxn ang="0">
                    <a:pos x="186" y="73"/>
                  </a:cxn>
                  <a:cxn ang="0">
                    <a:pos x="140" y="92"/>
                  </a:cxn>
                  <a:cxn ang="0">
                    <a:pos x="122" y="137"/>
                  </a:cxn>
                  <a:cxn ang="0">
                    <a:pos x="140" y="182"/>
                  </a:cxn>
                  <a:cxn ang="0">
                    <a:pos x="186" y="201"/>
                  </a:cxn>
                  <a:cxn ang="0">
                    <a:pos x="231" y="182"/>
                  </a:cxn>
                  <a:cxn ang="0">
                    <a:pos x="246" y="158"/>
                  </a:cxn>
                  <a:cxn ang="0">
                    <a:pos x="293" y="235"/>
                  </a:cxn>
                  <a:cxn ang="0">
                    <a:pos x="188" y="300"/>
                  </a:cxn>
                  <a:cxn ang="0">
                    <a:pos x="208" y="314"/>
                  </a:cxn>
                  <a:cxn ang="0">
                    <a:pos x="227" y="360"/>
                  </a:cxn>
                  <a:cxn ang="0">
                    <a:pos x="208" y="405"/>
                  </a:cxn>
                  <a:cxn ang="0">
                    <a:pos x="163" y="423"/>
                  </a:cxn>
                  <a:cxn ang="0">
                    <a:pos x="118" y="405"/>
                  </a:cxn>
                  <a:cxn ang="0">
                    <a:pos x="100" y="360"/>
                  </a:cxn>
                  <a:cxn ang="0">
                    <a:pos x="100" y="355"/>
                  </a:cxn>
                  <a:cxn ang="0">
                    <a:pos x="17" y="407"/>
                  </a:cxn>
                </a:cxnLst>
                <a:rect l="0" t="0" r="r" b="b"/>
                <a:pathLst>
                  <a:path w="293" h="423">
                    <a:moveTo>
                      <a:pt x="17" y="407"/>
                    </a:moveTo>
                    <a:cubicBezTo>
                      <a:pt x="0" y="341"/>
                      <a:pt x="1" y="275"/>
                      <a:pt x="18" y="207"/>
                    </a:cubicBezTo>
                    <a:cubicBezTo>
                      <a:pt x="33" y="145"/>
                      <a:pt x="61" y="92"/>
                      <a:pt x="101" y="47"/>
                    </a:cubicBezTo>
                    <a:cubicBezTo>
                      <a:pt x="116" y="29"/>
                      <a:pt x="133" y="14"/>
                      <a:pt x="151" y="0"/>
                    </a:cubicBezTo>
                    <a:cubicBezTo>
                      <a:pt x="196" y="74"/>
                      <a:pt x="196" y="74"/>
                      <a:pt x="196" y="74"/>
                    </a:cubicBezTo>
                    <a:cubicBezTo>
                      <a:pt x="193" y="74"/>
                      <a:pt x="189" y="73"/>
                      <a:pt x="186" y="73"/>
                    </a:cubicBezTo>
                    <a:cubicBezTo>
                      <a:pt x="168" y="73"/>
                      <a:pt x="153" y="80"/>
                      <a:pt x="140" y="92"/>
                    </a:cubicBezTo>
                    <a:cubicBezTo>
                      <a:pt x="128" y="104"/>
                      <a:pt x="122" y="120"/>
                      <a:pt x="122" y="137"/>
                    </a:cubicBezTo>
                    <a:cubicBezTo>
                      <a:pt x="122" y="155"/>
                      <a:pt x="128" y="170"/>
                      <a:pt x="140" y="182"/>
                    </a:cubicBezTo>
                    <a:cubicBezTo>
                      <a:pt x="153" y="195"/>
                      <a:pt x="168" y="201"/>
                      <a:pt x="186" y="201"/>
                    </a:cubicBezTo>
                    <a:cubicBezTo>
                      <a:pt x="203" y="201"/>
                      <a:pt x="218" y="195"/>
                      <a:pt x="231" y="182"/>
                    </a:cubicBezTo>
                    <a:cubicBezTo>
                      <a:pt x="238" y="175"/>
                      <a:pt x="243" y="167"/>
                      <a:pt x="246" y="158"/>
                    </a:cubicBezTo>
                    <a:cubicBezTo>
                      <a:pt x="293" y="235"/>
                      <a:pt x="293" y="235"/>
                      <a:pt x="293" y="235"/>
                    </a:cubicBezTo>
                    <a:cubicBezTo>
                      <a:pt x="188" y="300"/>
                      <a:pt x="188" y="300"/>
                      <a:pt x="188" y="300"/>
                    </a:cubicBezTo>
                    <a:cubicBezTo>
                      <a:pt x="195" y="303"/>
                      <a:pt x="202" y="308"/>
                      <a:pt x="208" y="314"/>
                    </a:cubicBezTo>
                    <a:cubicBezTo>
                      <a:pt x="221" y="327"/>
                      <a:pt x="227" y="342"/>
                      <a:pt x="227" y="360"/>
                    </a:cubicBezTo>
                    <a:cubicBezTo>
                      <a:pt x="227" y="377"/>
                      <a:pt x="221" y="392"/>
                      <a:pt x="208" y="405"/>
                    </a:cubicBezTo>
                    <a:cubicBezTo>
                      <a:pt x="196" y="417"/>
                      <a:pt x="181" y="423"/>
                      <a:pt x="163" y="423"/>
                    </a:cubicBezTo>
                    <a:cubicBezTo>
                      <a:pt x="146" y="423"/>
                      <a:pt x="131" y="417"/>
                      <a:pt x="118" y="405"/>
                    </a:cubicBezTo>
                    <a:cubicBezTo>
                      <a:pt x="106" y="392"/>
                      <a:pt x="100" y="377"/>
                      <a:pt x="100" y="360"/>
                    </a:cubicBezTo>
                    <a:cubicBezTo>
                      <a:pt x="100" y="358"/>
                      <a:pt x="100" y="357"/>
                      <a:pt x="100" y="355"/>
                    </a:cubicBezTo>
                    <a:lnTo>
                      <a:pt x="17" y="407"/>
                    </a:ln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375410"/>
                <a:endParaRPr lang="en-US" sz="2000">
                  <a:solidFill>
                    <a:srgbClr val="262626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Text Placeholder 3"/>
              <p:cNvSpPr txBox="1"/>
              <p:nvPr/>
            </p:nvSpPr>
            <p:spPr>
              <a:xfrm>
                <a:off x="5266929" y="3665403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01</a:t>
                </a:r>
              </a:p>
            </p:txBody>
          </p:sp>
          <p:sp>
            <p:nvSpPr>
              <p:cNvPr id="52" name="Text Placeholder 3"/>
              <p:cNvSpPr txBox="1"/>
              <p:nvPr/>
            </p:nvSpPr>
            <p:spPr>
              <a:xfrm>
                <a:off x="6216063" y="2181708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03</a:t>
                </a:r>
              </a:p>
            </p:txBody>
          </p:sp>
          <p:sp>
            <p:nvSpPr>
              <p:cNvPr id="53" name="Text Placeholder 3"/>
              <p:cNvSpPr txBox="1"/>
              <p:nvPr/>
            </p:nvSpPr>
            <p:spPr>
              <a:xfrm>
                <a:off x="7042981" y="2830967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04</a:t>
                </a:r>
              </a:p>
            </p:txBody>
          </p:sp>
          <p:sp>
            <p:nvSpPr>
              <p:cNvPr id="54" name="Text Placeholder 3"/>
              <p:cNvSpPr txBox="1"/>
              <p:nvPr/>
            </p:nvSpPr>
            <p:spPr>
              <a:xfrm>
                <a:off x="5712328" y="2916140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02</a:t>
                </a:r>
              </a:p>
            </p:txBody>
          </p:sp>
          <p:sp>
            <p:nvSpPr>
              <p:cNvPr id="55" name="Text Placeholder 3"/>
              <p:cNvSpPr txBox="1"/>
              <p:nvPr/>
            </p:nvSpPr>
            <p:spPr>
              <a:xfrm>
                <a:off x="6666993" y="3665403"/>
                <a:ext cx="375920" cy="409787"/>
              </a:xfrm>
              <a:prstGeom prst="rect">
                <a:avLst/>
              </a:prstGeom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05</a:t>
                </a:r>
              </a:p>
            </p:txBody>
          </p:sp>
          <p:sp>
            <p:nvSpPr>
              <p:cNvPr id="56" name="Text Placeholder 3"/>
              <p:cNvSpPr txBox="1"/>
              <p:nvPr/>
            </p:nvSpPr>
            <p:spPr>
              <a:xfrm>
                <a:off x="6296711" y="4599547"/>
                <a:ext cx="375920" cy="40978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anchor="b">
                <a:spAutoFit/>
              </a:bodyPr>
              <a:lstStyle>
                <a:lvl1pPr marL="0" indent="0" algn="ctr">
                  <a:buNone/>
                  <a:defRPr sz="2800" b="1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defTabSz="1218565"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rgbClr val="FFFFFF"/>
                    </a:solidFill>
                    <a:latin typeface="等线" panose="02010600030101010101" charset="-122"/>
                    <a:ea typeface="等线" panose="02010600030101010101" charset="-122"/>
                  </a:rPr>
                  <a:t>06</a:t>
                </a:r>
              </a:p>
            </p:txBody>
          </p:sp>
        </p:grpSp>
      </p:grpSp>
      <p:sp>
        <p:nvSpPr>
          <p:cNvPr id="57" name="Rectangle 32"/>
          <p:cNvSpPr/>
          <p:nvPr/>
        </p:nvSpPr>
        <p:spPr>
          <a:xfrm>
            <a:off x="842429" y="1225155"/>
            <a:ext cx="2440804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产业层面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58" name="Rectangle 46"/>
          <p:cNvSpPr/>
          <p:nvPr/>
        </p:nvSpPr>
        <p:spPr>
          <a:xfrm>
            <a:off x="824822" y="2597168"/>
            <a:ext cx="2515578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战略集团层面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59" name="Rectangle 47"/>
          <p:cNvSpPr/>
          <p:nvPr/>
        </p:nvSpPr>
        <p:spPr>
          <a:xfrm>
            <a:off x="842429" y="3929488"/>
            <a:ext cx="2537354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买方群体层面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0" name="Rectangle 48"/>
          <p:cNvSpPr/>
          <p:nvPr/>
        </p:nvSpPr>
        <p:spPr>
          <a:xfrm>
            <a:off x="6016133" y="1208545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产品或服务范围层面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1" name="Rectangle 49"/>
          <p:cNvSpPr/>
          <p:nvPr/>
        </p:nvSpPr>
        <p:spPr>
          <a:xfrm>
            <a:off x="6016133" y="2597168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功能及情感导向层面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64" name="Rectangle 50"/>
          <p:cNvSpPr/>
          <p:nvPr/>
        </p:nvSpPr>
        <p:spPr>
          <a:xfrm>
            <a:off x="6016133" y="3952571"/>
            <a:ext cx="2748371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填写公司从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时间层面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发掘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的</a:t>
            </a: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蓝海途径</a:t>
            </a: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724">
        <p15:prstTrans prst="pageCurlDouble"/>
      </p:transition>
    </mc:Choice>
    <mc:Fallback xmlns="">
      <p:transition spd="slow" advTm="47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 bldLvl="0" animBg="1"/>
      <p:bldP spid="26" grpId="0" bldLvl="0" animBg="1"/>
      <p:bldP spid="27" grpId="0" bldLvl="0" animBg="1"/>
      <p:bldP spid="24" grpId="0" bldLvl="0" animBg="1"/>
      <p:bldP spid="42" grpId="0" bldLvl="0" animBg="1"/>
      <p:bldP spid="43" grpId="0" bldLvl="0" animBg="1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Macintosh PowerPoint</Application>
  <PresentationFormat>On-screen Show (16:9)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Bebas Neue</vt:lpstr>
      <vt:lpstr>等线</vt:lpstr>
      <vt:lpstr>宋体</vt:lpstr>
      <vt:lpstr>Source Sans Pro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