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
  </p:notesMasterIdLst>
  <p:sldIdLst>
    <p:sldId id="275"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7">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17181A"/>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1" autoAdjust="0"/>
    <p:restoredTop sz="96318" autoAdjust="0"/>
  </p:normalViewPr>
  <p:slideViewPr>
    <p:cSldViewPr snapToGrid="0">
      <p:cViewPr varScale="1">
        <p:scale>
          <a:sx n="117" d="100"/>
          <a:sy n="117" d="100"/>
        </p:scale>
        <p:origin x="184" y="1008"/>
      </p:cViewPr>
      <p:guideLst>
        <p:guide orient="horz" pos="1527"/>
        <p:guide pos="28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DB8BD-E5A9-4316-9D83-888529193FA4}"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6ADC-6613-48FA-ADBC-552AAF6298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zh-CN" altLang="en-US" b="1" u="sng" dirty="0">
                <a:effectLst/>
                <a:latin typeface="+mj-lt"/>
                <a:ea typeface="+mj-ea"/>
                <a:cs typeface="+mj-cs"/>
                <a:sym typeface="Calibri" panose="020F0502020204030204"/>
              </a:rPr>
              <a:t>何时用</a:t>
            </a:r>
            <a:r>
              <a:rPr lang="zh-CN" altLang="en-US" b="1" dirty="0">
                <a:effectLst/>
                <a:latin typeface="+mj-lt"/>
                <a:ea typeface="+mj-ea"/>
                <a:cs typeface="+mj-cs"/>
                <a:sym typeface="Calibri" panose="020F0502020204030204"/>
              </a:rPr>
              <a:t>：</a:t>
            </a:r>
            <a:r>
              <a:rPr lang="zh-CN" altLang="en-US" dirty="0">
                <a:effectLst/>
                <a:latin typeface="+mj-lt"/>
                <a:ea typeface="+mj-ea"/>
                <a:cs typeface="+mj-cs"/>
                <a:sym typeface="Calibri" panose="020F0502020204030204"/>
              </a:rPr>
              <a:t>企业进行商业模式创新时，我们需要深入分析一个企业的商业模式时或是当你需要发现客户的价值需求，制定相应的价值主张的时候</a:t>
            </a:r>
            <a:endParaRPr lang="en-CA" dirty="0">
              <a:effectLst/>
              <a:latin typeface="+mj-lt"/>
              <a:ea typeface="+mj-ea"/>
              <a:cs typeface="+mj-cs"/>
              <a:sym typeface="Calibri" panose="020F0502020204030204"/>
            </a:endParaRPr>
          </a:p>
          <a:p>
            <a:r>
              <a:rPr lang="zh-CN" altLang="en-US" dirty="0">
                <a:effectLst/>
                <a:latin typeface="+mj-lt"/>
                <a:ea typeface="+mj-ea"/>
                <a:cs typeface="+mj-cs"/>
                <a:sym typeface="Calibri" panose="020F0502020204030204"/>
              </a:rPr>
              <a:t>例如：</a:t>
            </a:r>
            <a:endParaRPr lang="en-CA" altLang="zh-CN"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1</a:t>
            </a:r>
            <a:r>
              <a:rPr lang="zh-CN" altLang="en-US" dirty="0">
                <a:effectLst/>
                <a:latin typeface="+mj-lt"/>
                <a:ea typeface="+mj-ea"/>
                <a:cs typeface="+mj-cs"/>
                <a:sym typeface="Calibri" panose="020F0502020204030204"/>
              </a:rPr>
              <a:t>）企业对于商业模式的要素要进行改善时</a:t>
            </a:r>
            <a:endParaRPr lang="en-CA" altLang="zh-CN" dirty="0">
              <a:effectLst/>
              <a:latin typeface="+mj-lt"/>
              <a:ea typeface="+mj-ea"/>
              <a:cs typeface="+mj-cs"/>
              <a:sym typeface="Calibri" panose="020F0502020204030204"/>
            </a:endParaRPr>
          </a:p>
          <a:p>
            <a:r>
              <a:rPr lang="en-US" dirty="0">
                <a:effectLst/>
                <a:latin typeface="+mj-lt"/>
                <a:ea typeface="+mj-ea"/>
                <a:cs typeface="+mj-cs"/>
                <a:sym typeface="Calibri" panose="020F0502020204030204"/>
              </a:rPr>
              <a:t>2</a:t>
            </a:r>
            <a:r>
              <a:rPr lang="zh-CN" altLang="en-US" dirty="0">
                <a:effectLst/>
                <a:latin typeface="+mj-lt"/>
                <a:ea typeface="+mj-ea"/>
                <a:cs typeface="+mj-cs"/>
                <a:sym typeface="Calibri" panose="020F0502020204030204"/>
              </a:rPr>
              <a:t>）企业在竞争中希望更加了解客户的深层需求，从而创造新的价值</a:t>
            </a:r>
            <a:endParaRPr lang="en-CA" altLang="zh-CN" dirty="0">
              <a:effectLst/>
              <a:latin typeface="+mj-lt"/>
              <a:ea typeface="+mj-ea"/>
              <a:cs typeface="+mj-cs"/>
              <a:sym typeface="Calibri" panose="020F0502020204030204"/>
            </a:endParaRPr>
          </a:p>
          <a:p>
            <a:pPr lvl="6"/>
            <a:endParaRPr lang="en-CA" altLang="zh-CN" dirty="0">
              <a:effectLst/>
              <a:latin typeface="+mj-lt"/>
              <a:ea typeface="+mj-ea"/>
              <a:cs typeface="+mj-cs"/>
              <a:sym typeface="Calibri" panose="020F0502020204030204"/>
            </a:endParaRPr>
          </a:p>
          <a:p>
            <a:pPr marL="171450" lvl="6" indent="-171450">
              <a:buFont typeface="Wingdings" panose="05000000000000000000" pitchFamily="2" charset="2"/>
              <a:buChar char="Ø"/>
            </a:pPr>
            <a:r>
              <a:rPr lang="ja-JP" altLang="en-CA" b="1" u="sng">
                <a:effectLst/>
                <a:latin typeface="+mj-lt"/>
                <a:ea typeface="+mj-ea"/>
                <a:cs typeface="+mj-cs"/>
                <a:sym typeface="Calibri" panose="020F0502020204030204"/>
              </a:rPr>
              <a:t>怎么用</a:t>
            </a:r>
            <a:r>
              <a:rPr lang="zh-CN" altLang="en-US" dirty="0">
                <a:effectLst/>
                <a:latin typeface="+mj-lt"/>
                <a:ea typeface="+mj-ea"/>
                <a:cs typeface="+mj-cs"/>
                <a:sym typeface="Calibri" panose="020F0502020204030204"/>
              </a:rPr>
              <a:t>：</a:t>
            </a:r>
            <a:r>
              <a:rPr lang="ja-JP" altLang="en-US">
                <a:effectLst/>
                <a:latin typeface="+mj-lt"/>
                <a:ea typeface="+mj-ea"/>
                <a:cs typeface="+mj-cs"/>
                <a:sym typeface="Calibri" panose="020F0502020204030204"/>
              </a:rPr>
              <a:t>按照顺序补充表格</a:t>
            </a:r>
            <a:endParaRPr lang="en-CA" dirty="0">
              <a:effectLst/>
              <a:latin typeface="+mj-lt"/>
              <a:ea typeface="+mj-ea"/>
              <a:cs typeface="+mj-cs"/>
              <a:sym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defRPr/>
            </a:pPr>
            <a:endParaRPr lang="en-CA" altLang="zh-CN" b="1" i="1" u="sng" spc="300" dirty="0"/>
          </a:p>
          <a:p>
            <a:pPr marL="0" marR="0" lvl="0" indent="0" defTabSz="914400" eaLnBrk="1" fontAlgn="auto" latinLnBrk="0" hangingPunct="1">
              <a:lnSpc>
                <a:spcPct val="100000"/>
              </a:lnSpc>
              <a:spcBef>
                <a:spcPts val="0"/>
              </a:spcBef>
              <a:spcAft>
                <a:spcPts val="0"/>
              </a:spcAft>
              <a:buClrTx/>
              <a:buSzTx/>
              <a:buFontTx/>
              <a:buNone/>
              <a:defRPr/>
            </a:pPr>
            <a:endParaRPr lang="en-CA" altLang="zh-CN" b="1" i="1" u="sng" spc="300" dirty="0"/>
          </a:p>
          <a:p>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5156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457950" y="4767263"/>
            <a:ext cx="268810" cy="278130"/>
          </a:xfrm>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500" name="幻灯片编号"/>
          <p:cNvSpPr txBox="1">
            <a:spLocks noGrp="1"/>
          </p:cNvSpPr>
          <p:nvPr>
            <p:ph type="sldNum" sz="quarter" idx="2"/>
          </p:nvPr>
        </p:nvSpPr>
        <p:spPr>
          <a:xfrm>
            <a:off x="769171" y="4615145"/>
            <a:ext cx="249291" cy="253366"/>
          </a:xfrm>
          <a:prstGeom prst="rect">
            <a:avLst/>
          </a:prstGeom>
        </p:spPr>
        <p:txBody>
          <a:bodyPr lIns="60960" tIns="60960" rIns="60960" bIns="60960" anchor="ctr"/>
          <a:lstStyle>
            <a:lvl1pPr>
              <a:defRPr sz="105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1" name="TextBox 16"/>
          <p:cNvSpPr txBox="1"/>
          <p:nvPr/>
        </p:nvSpPr>
        <p:spPr>
          <a:xfrm>
            <a:off x="452004" y="4626412"/>
            <a:ext cx="570230" cy="252730"/>
          </a:xfrm>
          <a:prstGeom prst="rect">
            <a:avLst/>
          </a:prstGeom>
          <a:ln w="12700">
            <a:miter lim="400000"/>
          </a:ln>
        </p:spPr>
        <p:txBody>
          <a:bodyPr wrap="none" lIns="34289" rIns="34289">
            <a:spAutoFit/>
          </a:bodyPr>
          <a:lstStyle>
            <a:lvl1pPr>
              <a:defRPr sz="1400">
                <a:solidFill>
                  <a:srgbClr val="FFFFFF"/>
                </a:solidFill>
                <a:latin typeface="Bebas Neue"/>
                <a:ea typeface="Bebas Neue"/>
                <a:cs typeface="Bebas Neue"/>
                <a:sym typeface="Bebas Neue"/>
              </a:defRPr>
            </a:lvl1pPr>
          </a:lstStyle>
          <a:p>
            <a:r>
              <a:rPr sz="1050"/>
              <a:t>Slide  /</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06588" y="1735977"/>
            <a:ext cx="2137774" cy="2137774"/>
          </a:xfrm>
          <a:custGeom>
            <a:avLst/>
            <a:gdLst>
              <a:gd name="connsiteX0" fmla="*/ 1015705 w 2031410"/>
              <a:gd name="connsiteY0" fmla="*/ 0 h 2031410"/>
              <a:gd name="connsiteX1" fmla="*/ 2031410 w 2031410"/>
              <a:gd name="connsiteY1" fmla="*/ 1015705 h 2031410"/>
              <a:gd name="connsiteX2" fmla="*/ 1015705 w 2031410"/>
              <a:gd name="connsiteY2" fmla="*/ 2031410 h 2031410"/>
              <a:gd name="connsiteX3" fmla="*/ 0 w 2031410"/>
              <a:gd name="connsiteY3" fmla="*/ 1015705 h 2031410"/>
              <a:gd name="connsiteX4" fmla="*/ 1015705 w 2031410"/>
              <a:gd name="connsiteY4" fmla="*/ 0 h 203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410" h="2031410">
                <a:moveTo>
                  <a:pt x="1015705" y="0"/>
                </a:moveTo>
                <a:cubicBezTo>
                  <a:pt x="1576663" y="0"/>
                  <a:pt x="2031410" y="454747"/>
                  <a:pt x="2031410" y="1015705"/>
                </a:cubicBezTo>
                <a:cubicBezTo>
                  <a:pt x="2031410" y="1576663"/>
                  <a:pt x="1576663" y="2031410"/>
                  <a:pt x="1015705" y="2031410"/>
                </a:cubicBezTo>
                <a:cubicBezTo>
                  <a:pt x="454747" y="2031410"/>
                  <a:pt x="0" y="1576663"/>
                  <a:pt x="0" y="1015705"/>
                </a:cubicBezTo>
                <a:cubicBezTo>
                  <a:pt x="0" y="454747"/>
                  <a:pt x="454747" y="0"/>
                  <a:pt x="1015705" y="0"/>
                </a:cubicBezTo>
                <a:close/>
              </a:path>
            </a:pathLst>
          </a:custGeom>
        </p:spPr>
        <p:txBody>
          <a:bodyPr wrap="square">
            <a:noAutofit/>
          </a:bodyPr>
          <a:lstStyle/>
          <a:p>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54282" y="379001"/>
            <a:ext cx="148152" cy="127717"/>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14123" y="-29910"/>
            <a:ext cx="205131" cy="176837"/>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6002236" y="-91286"/>
            <a:ext cx="292284" cy="2519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8333461" y="4873182"/>
            <a:ext cx="380893" cy="328356"/>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932520" y="44243"/>
            <a:ext cx="422958" cy="36461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1419650">
            <a:off x="6383554" y="125698"/>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3185530">
            <a:off x="8946562" y="4656558"/>
            <a:ext cx="317736" cy="27391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六边形 9"/>
          <p:cNvSpPr/>
          <p:nvPr/>
        </p:nvSpPr>
        <p:spPr>
          <a:xfrm rot="3185530">
            <a:off x="-700543" y="3569599"/>
            <a:ext cx="897162" cy="773415"/>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六边形 10"/>
          <p:cNvSpPr/>
          <p:nvPr/>
        </p:nvSpPr>
        <p:spPr>
          <a:xfrm rot="687596">
            <a:off x="8760165" y="465326"/>
            <a:ext cx="247563" cy="213416"/>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rot="3185530">
            <a:off x="-19549" y="2803964"/>
            <a:ext cx="413718" cy="35665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434783" y="363046"/>
            <a:ext cx="45719" cy="3446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54"/>
          <p:cNvSpPr txBox="1"/>
          <p:nvPr/>
        </p:nvSpPr>
        <p:spPr>
          <a:xfrm>
            <a:off x="558165" y="281940"/>
            <a:ext cx="3818255" cy="506730"/>
          </a:xfrm>
          <a:prstGeom prst="rect">
            <a:avLst/>
          </a:prstGeom>
          <a:ln w="12700">
            <a:miter lim="400000"/>
          </a:ln>
        </p:spPr>
        <p:txBody>
          <a:bodyPr wrap="square" lIns="34289" rIns="34289">
            <a:spAutoFit/>
          </a:bodyPr>
          <a:lstStyle>
            <a:lvl1pPr>
              <a:lnSpc>
                <a:spcPct val="120000"/>
              </a:lnSpc>
              <a:defRPr sz="3000">
                <a:solidFill>
                  <a:srgbClr val="222222"/>
                </a:solidFill>
                <a:latin typeface="Bebas Neue"/>
                <a:ea typeface="Bebas Neue"/>
                <a:cs typeface="Bebas Neue"/>
                <a:sym typeface="Bebas Neue"/>
              </a:defRPr>
            </a:lvl1pPr>
          </a:lstStyle>
          <a:p>
            <a:r>
              <a:rPr lang="zh-CN" altLang="en-US" sz="2250" spc="300">
                <a:solidFill>
                  <a:srgbClr val="FFC000"/>
                </a:solidFill>
                <a:latin typeface="等线" panose="02010600030101010101" charset="-122"/>
                <a:ea typeface="等线" panose="02010600030101010101" charset="-122"/>
              </a:rPr>
              <a:t>商业模式画布 </a:t>
            </a:r>
          </a:p>
        </p:txBody>
      </p:sp>
      <p:graphicFrame>
        <p:nvGraphicFramePr>
          <p:cNvPr id="19" name="Table 1"/>
          <p:cNvGraphicFramePr>
            <a:graphicFrameLocks noGrp="1"/>
          </p:cNvGraphicFramePr>
          <p:nvPr/>
        </p:nvGraphicFramePr>
        <p:xfrm>
          <a:off x="775253" y="1113185"/>
          <a:ext cx="7583170" cy="3562350"/>
        </p:xfrm>
        <a:graphic>
          <a:graphicData uri="http://schemas.openxmlformats.org/drawingml/2006/table">
            <a:tbl>
              <a:tblPr firstRow="1" firstCol="1" bandRow="1">
                <a:tableStyleId>{5940675A-B579-460E-94D1-54222C63F5DA}</a:tableStyleId>
              </a:tblPr>
              <a:tblGrid>
                <a:gridCol w="1236345">
                  <a:extLst>
                    <a:ext uri="{9D8B030D-6E8A-4147-A177-3AD203B41FA5}">
                      <a16:colId xmlns:a16="http://schemas.microsoft.com/office/drawing/2014/main" val="20000"/>
                    </a:ext>
                  </a:extLst>
                </a:gridCol>
                <a:gridCol w="180594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947545">
                  <a:extLst>
                    <a:ext uri="{9D8B030D-6E8A-4147-A177-3AD203B41FA5}">
                      <a16:colId xmlns:a16="http://schemas.microsoft.com/office/drawing/2014/main" val="20003"/>
                    </a:ext>
                  </a:extLst>
                </a:gridCol>
                <a:gridCol w="1313180">
                  <a:extLst>
                    <a:ext uri="{9D8B030D-6E8A-4147-A177-3AD203B41FA5}">
                      <a16:colId xmlns:a16="http://schemas.microsoft.com/office/drawing/2014/main" val="20004"/>
                    </a:ext>
                  </a:extLst>
                </a:gridCol>
              </a:tblGrid>
              <a:tr h="1124585">
                <a:tc rowSpan="2">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重要伙伴</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7</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noFill/>
                  </a:tcPr>
                </a:tc>
                <a:tc>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催生价值的核心活动</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2</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tc rowSpan="2">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价值主张</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4</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tc>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客户关系</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6</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tc rowSpan="2">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客户细分</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3</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1269365">
                <a:tc vMerge="1">
                  <a:txBody>
                    <a:bodyPr/>
                    <a:lstStyle/>
                    <a:p>
                      <a:endParaRPr lang="en-US"/>
                    </a:p>
                  </a:txBody>
                  <a:tcPr/>
                </a:tc>
                <a:tc>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核心资源</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i="0" u="none" kern="100" dirty="0">
                          <a:solidFill>
                            <a:schemeClr val="bg1"/>
                          </a:solidFill>
                          <a:effectLst/>
                          <a:latin typeface="等线" panose="02010600030101010101" charset="-122"/>
                          <a:ea typeface="等线" panose="02010600030101010101" charset="-122"/>
                        </a:rPr>
                        <a:t>1</a:t>
                      </a:r>
                      <a:endParaRPr lang="en-US" altLang="zh-CN" sz="1050" b="1" i="0"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tc vMerge="1">
                  <a:txBody>
                    <a:bodyPr/>
                    <a:lstStyle/>
                    <a:p>
                      <a:endParaRPr lang="en-US"/>
                    </a:p>
                  </a:txBody>
                  <a:tcPr/>
                </a:tc>
                <a:tc>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just">
                        <a:spcAft>
                          <a:spcPts val="0"/>
                        </a:spcAft>
                      </a:pPr>
                      <a:r>
                        <a:rPr lang="zh-CN" sz="1050" b="1" kern="100" dirty="0">
                          <a:solidFill>
                            <a:schemeClr val="bg1"/>
                          </a:solidFill>
                          <a:effectLst/>
                          <a:latin typeface="等线" panose="02010600030101010101" charset="-122"/>
                          <a:ea typeface="等线" panose="02010600030101010101" charset="-122"/>
                        </a:rPr>
                        <a:t>渠道</a:t>
                      </a:r>
                      <a:r>
                        <a:rPr lang="zh-CN" altLang="en-US" sz="1050"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5</a:t>
                      </a:r>
                      <a:endParaRPr lang="en-US" altLang="zh-CN" sz="1050" b="1" u="none" kern="100" dirty="0">
                        <a:solidFill>
                          <a:schemeClr val="bg1"/>
                        </a:solidFill>
                        <a:effectLst/>
                        <a:latin typeface="等线" panose="02010600030101010101" charset="-122"/>
                        <a:ea typeface="等线" panose="02010600030101010101" charset="-122"/>
                        <a:cs typeface="Times New Roman" panose="02020603050405020304" pitchFamily="18" charset="0"/>
                      </a:endParaRPr>
                    </a:p>
                  </a:txBody>
                  <a:tcPr marL="51435" marR="51435" marT="0" marB="0"/>
                </a:tc>
                <a:tc vMerge="1">
                  <a:txBody>
                    <a:bodyPr/>
                    <a:lstStyle/>
                    <a:p>
                      <a:endParaRPr lang="en-US"/>
                    </a:p>
                  </a:txBody>
                  <a:tcPr/>
                </a:tc>
                <a:extLst>
                  <a:ext uri="{0D108BD9-81ED-4DB2-BD59-A6C34878D82A}">
                    <a16:rowId xmlns:a16="http://schemas.microsoft.com/office/drawing/2014/main" val="10001"/>
                  </a:ext>
                </a:extLst>
              </a:tr>
              <a:tr h="1168400">
                <a:tc gridSpan="5">
                  <a:txBody>
                    <a:bodyPr/>
                    <a:lstStyle/>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p>
                      <a:pPr algn="l">
                        <a:spcAft>
                          <a:spcPts val="0"/>
                        </a:spcAft>
                      </a:pPr>
                      <a:r>
                        <a:rPr lang="zh-CN" sz="1050" b="1" kern="100" dirty="0">
                          <a:solidFill>
                            <a:schemeClr val="bg1"/>
                          </a:solidFill>
                          <a:effectLst/>
                          <a:latin typeface="等线" panose="02010600030101010101" charset="-122"/>
                          <a:ea typeface="等线" panose="02010600030101010101" charset="-122"/>
                        </a:rPr>
                        <a:t>成本结构</a:t>
                      </a:r>
                      <a:r>
                        <a:rPr lang="zh-CN" altLang="en-US" sz="1050" b="1" kern="100" dirty="0">
                          <a:solidFill>
                            <a:schemeClr val="bg1"/>
                          </a:solidFill>
                          <a:effectLst/>
                          <a:latin typeface="等线" panose="02010600030101010101" charset="-122"/>
                          <a:ea typeface="等线" panose="02010600030101010101" charset="-122"/>
                        </a:rPr>
                        <a:t>  </a:t>
                      </a:r>
                      <a:r>
                        <a:rPr lang="en-US" altLang="zh-CN" sz="1050" b="1" u="none" kern="100" dirty="0">
                          <a:solidFill>
                            <a:schemeClr val="bg1"/>
                          </a:solidFill>
                          <a:effectLst/>
                          <a:latin typeface="等线" panose="02010600030101010101" charset="-122"/>
                          <a:ea typeface="等线" panose="02010600030101010101" charset="-122"/>
                        </a:rPr>
                        <a:t>9</a:t>
                      </a:r>
                    </a:p>
                    <a:p>
                      <a:pPr algn="just">
                        <a:spcAft>
                          <a:spcPts val="0"/>
                        </a:spcAft>
                      </a:pPr>
                      <a:endParaRPr lang="en-CA" altLang="zh-CN" sz="1050" dirty="0">
                        <a:solidFill>
                          <a:schemeClr val="bg1"/>
                        </a:solidFill>
                        <a:latin typeface="等线" panose="02010600030101010101" charset="-122"/>
                        <a:ea typeface="等线" panose="02010600030101010101" charset="-122"/>
                      </a:endParaRPr>
                    </a:p>
                    <a:p>
                      <a:pPr algn="just">
                        <a:spcAft>
                          <a:spcPts val="0"/>
                        </a:spcAft>
                      </a:pPr>
                      <a:endParaRPr lang="en-CA" altLang="zh-CN" sz="1050" kern="100" dirty="0">
                        <a:solidFill>
                          <a:schemeClr val="bg1"/>
                        </a:solidFill>
                        <a:effectLst/>
                        <a:latin typeface="等线" panose="02010600030101010101" charset="-122"/>
                        <a:ea typeface="等线" panose="02010600030101010101" charset="-122"/>
                      </a:endParaRPr>
                    </a:p>
                  </a:txBody>
                  <a:tcPr marL="51435" marR="51435" marT="0" marB="0">
                    <a:noFill/>
                  </a:tcPr>
                </a:tc>
                <a:tc hMerge="1">
                  <a:txBody>
                    <a:bodyPr/>
                    <a:lstStyle/>
                    <a:p>
                      <a:endParaRPr lang="en-US"/>
                    </a:p>
                  </a:txBody>
                  <a:tcPr/>
                </a:tc>
                <a:tc hMerge="1">
                  <a:txBody>
                    <a:bodyPr/>
                    <a:lstStyle/>
                    <a:p>
                      <a:endParaRPr lang="en-US"/>
                    </a:p>
                  </a:txBody>
                  <a:tcPr/>
                </a:tc>
                <a:tc hMerge="1">
                  <a:txBody>
                    <a:bodyPr/>
                    <a:lstStyle/>
                    <a:p>
                      <a:endParaRPr lang="en-US"/>
                    </a:p>
                  </a:txBody>
                  <a:tcPr marL="51435" marR="51435" marT="0" marB="0">
                    <a:lnL w="12700" cap="flat" cmpd="sng" algn="ctr">
                      <a:solidFill>
                        <a:schemeClr val="bg1"/>
                      </a:solidFill>
                      <a:prstDash val="solid"/>
                      <a:round/>
                      <a:headEnd type="none" w="med" len="med"/>
                      <a:tailEnd type="none" w="med" len="med"/>
                    </a:lnL>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cxnSp>
        <p:nvCxnSpPr>
          <p:cNvPr id="34" name="Straight Connector 33"/>
          <p:cNvCxnSpPr/>
          <p:nvPr/>
        </p:nvCxnSpPr>
        <p:spPr>
          <a:xfrm>
            <a:off x="4471229" y="3507260"/>
            <a:ext cx="0" cy="1168351"/>
          </a:xfrm>
          <a:prstGeom prst="line">
            <a:avLst/>
          </a:prstGeom>
          <a:ln cmpd="dbl"/>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4514074" y="3633846"/>
            <a:ext cx="908744" cy="2286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05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收益模式</a:t>
            </a:r>
            <a:r>
              <a:rPr kumimoji="0" lang="zh-CN" altLang="en-US" sz="105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rPr>
              <a:t>   </a:t>
            </a:r>
            <a:r>
              <a:rPr kumimoji="0" lang="en-US" altLang="zh-CN" sz="1050" b="1" i="0"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rPr>
              <a:t>8</a:t>
            </a:r>
          </a:p>
        </p:txBody>
      </p:sp>
      <p:sp>
        <p:nvSpPr>
          <p:cNvPr id="30" name="Rectangle 20"/>
          <p:cNvSpPr/>
          <p:nvPr/>
        </p:nvSpPr>
        <p:spPr>
          <a:xfrm>
            <a:off x="789275" y="1660661"/>
            <a:ext cx="1322699" cy="105918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dirty="0">
                <a:solidFill>
                  <a:schemeClr val="bg1"/>
                </a:solidFill>
                <a:latin typeface="等线" panose="02010600030101010101" charset="-122"/>
                <a:ea typeface="等线" panose="02010600030101010101" charset="-122"/>
              </a:rPr>
              <a:t>点击</a:t>
            </a:r>
            <a:r>
              <a:rPr lang="ja-JP" altLang="en-US" sz="1050" spc="300" dirty="0">
                <a:solidFill>
                  <a:schemeClr val="bg1"/>
                </a:solidFill>
                <a:latin typeface="等线" panose="02010600030101010101" charset="-122"/>
                <a:ea typeface="等线" panose="02010600030101010101" charset="-122"/>
              </a:rPr>
              <a:t>填写企业的重要伙伴</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1" name="Rectangle 22"/>
          <p:cNvSpPr/>
          <p:nvPr/>
        </p:nvSpPr>
        <p:spPr>
          <a:xfrm>
            <a:off x="2051882" y="1485297"/>
            <a:ext cx="1490866" cy="67183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点击填写</a:t>
            </a:r>
            <a:r>
              <a:rPr lang="ja-JP" altLang="en-US" sz="1050" spc="300">
                <a:solidFill>
                  <a:schemeClr val="bg1"/>
                </a:solidFill>
                <a:latin typeface="等线" panose="02010600030101010101" charset="-122"/>
                <a:ea typeface="等线" panose="02010600030101010101" charset="-122"/>
              </a:rPr>
              <a:t>企业的核心活动</a:t>
            </a: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3" name="Rectangle 24"/>
          <p:cNvSpPr/>
          <p:nvPr/>
        </p:nvSpPr>
        <p:spPr>
          <a:xfrm>
            <a:off x="2051881" y="2626202"/>
            <a:ext cx="1490866" cy="865505"/>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点击点击</a:t>
            </a:r>
            <a:r>
              <a:rPr lang="ja-JP" altLang="en-US" sz="1050" spc="300">
                <a:solidFill>
                  <a:schemeClr val="bg1"/>
                </a:solidFill>
                <a:latin typeface="等线" panose="02010600030101010101" charset="-122"/>
                <a:ea typeface="等线" panose="02010600030101010101" charset="-122"/>
              </a:rPr>
              <a:t>填写企业核心资源</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5" name="Rectangle 25"/>
          <p:cNvSpPr/>
          <p:nvPr/>
        </p:nvSpPr>
        <p:spPr>
          <a:xfrm>
            <a:off x="3813438" y="1464637"/>
            <a:ext cx="1338272" cy="105918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填写企业的价值主张</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US"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6" name="Rectangle 26"/>
          <p:cNvSpPr/>
          <p:nvPr/>
        </p:nvSpPr>
        <p:spPr>
          <a:xfrm>
            <a:off x="5149089" y="1449180"/>
            <a:ext cx="1630685" cy="865505"/>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填写企业的客户关系</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7" name="Rectangle 28"/>
          <p:cNvSpPr/>
          <p:nvPr/>
        </p:nvSpPr>
        <p:spPr>
          <a:xfrm>
            <a:off x="5161427" y="2631407"/>
            <a:ext cx="1773468" cy="865505"/>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填写企业的渠道</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39" name="Rectangle 29"/>
          <p:cNvSpPr/>
          <p:nvPr/>
        </p:nvSpPr>
        <p:spPr>
          <a:xfrm>
            <a:off x="7082495" y="1490549"/>
            <a:ext cx="1343825" cy="105918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填写企业的客户细分</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40" name="Rectangle 30"/>
          <p:cNvSpPr/>
          <p:nvPr/>
        </p:nvSpPr>
        <p:spPr>
          <a:xfrm>
            <a:off x="907134" y="3825300"/>
            <a:ext cx="3339843" cy="67183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填写企业的成本结构</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
        <p:nvSpPr>
          <p:cNvPr id="41" name="Rectangle 32"/>
          <p:cNvSpPr/>
          <p:nvPr/>
        </p:nvSpPr>
        <p:spPr>
          <a:xfrm>
            <a:off x="4538985" y="3838111"/>
            <a:ext cx="3218483" cy="671830"/>
          </a:xfrm>
          <a:prstGeom prst="rect">
            <a:avLst/>
          </a:prstGeom>
        </p:spPr>
        <p:txBody>
          <a:bodyPr wrap="square">
            <a:spAutoFit/>
          </a:bodyPr>
          <a:lstStyle/>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ja-JP" altLang="en-CA" sz="1050" spc="300">
                <a:solidFill>
                  <a:schemeClr val="bg1"/>
                </a:solidFill>
                <a:latin typeface="等线" panose="02010600030101010101" charset="-122"/>
                <a:ea typeface="等线" panose="02010600030101010101" charset="-122"/>
              </a:rPr>
              <a:t>点击</a:t>
            </a:r>
            <a:r>
              <a:rPr lang="ja-JP" altLang="en-US" sz="1050" spc="300">
                <a:solidFill>
                  <a:schemeClr val="bg1"/>
                </a:solidFill>
                <a:latin typeface="等线" panose="02010600030101010101" charset="-122"/>
                <a:ea typeface="等线" panose="02010600030101010101" charset="-122"/>
              </a:rPr>
              <a:t>填写企业的收益模式</a:t>
            </a:r>
            <a:endParaRPr lang="en-CA" altLang="ja-JP"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endParaRPr lang="en-CA" altLang="zh-CN" sz="1050" spc="300" dirty="0">
              <a:solidFill>
                <a:schemeClr val="bg1"/>
              </a:solidFill>
              <a:latin typeface="等线" panose="02010600030101010101" charset="-122"/>
              <a:ea typeface="等线" panose="02010600030101010101" charset="-122"/>
            </a:endParaRPr>
          </a:p>
          <a:p>
            <a:pPr marL="171450" indent="-171450">
              <a:lnSpc>
                <a:spcPct val="120000"/>
              </a:lnSpc>
              <a:buFont typeface="Arial" panose="020B0604020202020204" pitchFamily="34" charset="0"/>
              <a:buChar char="•"/>
              <a:defRPr sz="1200">
                <a:solidFill>
                  <a:srgbClr val="222222"/>
                </a:solidFill>
                <a:latin typeface="Source Sans Pro"/>
                <a:ea typeface="Source Sans Pro"/>
                <a:cs typeface="Source Sans Pro"/>
                <a:sym typeface="Source Sans Pro"/>
              </a:defRPr>
            </a:pPr>
            <a:r>
              <a:rPr lang="zh-CN" altLang="en-US" sz="1050" spc="300" dirty="0">
                <a:solidFill>
                  <a:schemeClr val="bg1"/>
                </a:solidFill>
                <a:latin typeface="等线" panose="02010600030101010101" charset="-122"/>
                <a:ea typeface="等线" panose="02010600030101010101" charset="-122"/>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40">
        <p15:prstTrans prst="pageCurlDouble"/>
      </p:transition>
    </mc:Choice>
    <mc:Fallback xmlns="">
      <p:transition spd="slow" advTm="504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5050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Words>
  <Application>Microsoft Macintosh PowerPoint</Application>
  <PresentationFormat>On-screen Show (16:9)</PresentationFormat>
  <Paragraphs>52</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Bebas Neue</vt:lpstr>
      <vt:lpstr>等线</vt:lpstr>
      <vt:lpstr>ＭＳ Ｐゴシック</vt:lpstr>
      <vt:lpstr>宋体</vt:lpstr>
      <vt:lpstr>Source Sans Pro</vt:lpstr>
      <vt:lpstr>Arial</vt:lpstr>
      <vt:lpstr>Calibri</vt:lpstr>
      <vt:lpstr>Calibri Light</vt:lpstr>
      <vt:lpstr>Times New Roman</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dc:title>
  <dc:creator/>
  <cp:lastModifiedBy>宁凝</cp:lastModifiedBy>
  <cp:revision>2</cp:revision>
  <dcterms:created xsi:type="dcterms:W3CDTF">2018-06-24T11:14:43Z</dcterms:created>
  <dcterms:modified xsi:type="dcterms:W3CDTF">2018-08-02T10:33:21Z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