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87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20">
          <p15:clr>
            <a:srgbClr val="A4A3A4"/>
          </p15:clr>
        </p15:guide>
        <p15:guide id="2" pos="5418">
          <p15:clr>
            <a:srgbClr val="A4A3A4"/>
          </p15:clr>
        </p15:guide>
        <p15:guide id="3" orient="horz" pos="32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9E23"/>
    <a:srgbClr val="EDEDED"/>
    <a:srgbClr val="1C2D37"/>
    <a:srgbClr val="F44F56"/>
    <a:srgbClr val="00A7AA"/>
    <a:srgbClr val="0563B8"/>
    <a:srgbClr val="93AFCA"/>
    <a:srgbClr val="008B8E"/>
    <a:srgbClr val="394A57"/>
    <a:srgbClr val="283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6" autoAdjust="0"/>
    <p:restoredTop sz="94613"/>
  </p:normalViewPr>
  <p:slideViewPr>
    <p:cSldViewPr>
      <p:cViewPr varScale="1">
        <p:scale>
          <a:sx n="113" d="100"/>
          <a:sy n="113" d="100"/>
        </p:scale>
        <p:origin x="184" y="912"/>
      </p:cViewPr>
      <p:guideLst>
        <p:guide pos="320"/>
        <p:guide pos="5418"/>
        <p:guide orient="horz" pos="32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81D9E-7AFE-4CDD-8276-B8C637F7E72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A043C-7329-4CA1-82B0-35A0A5EA23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ja-JP" altLang="en-US" b="1" u="sng" dirty="0">
                <a:sym typeface="+mn-ea"/>
              </a:rPr>
              <a:t>何时用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当企业所在市场已经亮起红灯，企业希望开创全新市场，制定全新规则</a:t>
            </a:r>
            <a:endParaRPr lang="en-CA" spc="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例如：</a:t>
            </a:r>
            <a:endParaRPr lang="en-CA" altLang="zh-CN" spc="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r>
              <a:rPr 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1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）企业即将陷入红海时</a:t>
            </a:r>
            <a:endParaRPr lang="en-CA" altLang="zh-CN" spc="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r>
              <a:rPr 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2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）企业希望开创蓝海，进行价值主张创新</a:t>
            </a:r>
            <a:endParaRPr lang="en-CA" spc="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pPr lvl="6"/>
            <a:r>
              <a:rPr 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 </a:t>
            </a:r>
            <a:endParaRPr lang="en-CA" altLang="ja-JP" spc="0" dirty="0"/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 dirty="0">
                <a:sym typeface="+mn-ea"/>
              </a:rPr>
              <a:t>怎么用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在开辟蓝海市场前，可以结合市场的价值曲线，然后再在各个要素的投入上进行调整。以</a:t>
            </a:r>
            <a:r>
              <a:rPr lang="ja-JP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下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是企业改变价值主张的四种方式，企业可以结合自身情况选择使用</a:t>
            </a:r>
            <a:r>
              <a:rPr lang="en-CA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CA" spc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altLang="ja-JP" spc="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ja-JP" altLang="en-US" b="1" u="sng" dirty="0">
                <a:sym typeface="+mn-ea"/>
              </a:rPr>
              <a:t>定义</a:t>
            </a:r>
            <a:r>
              <a:rPr lang="zh-CN" altLang="en-US" b="1" dirty="0">
                <a:sym typeface="+mn-ea"/>
              </a:rPr>
              <a:t>：</a:t>
            </a:r>
            <a:endParaRPr lang="en-US" altLang="ja-JP" b="1" spc="0" dirty="0"/>
          </a:p>
          <a:p>
            <a:pPr marL="0" indent="0">
              <a:buFont typeface="Wingdings" panose="05000000000000000000" pitchFamily="2" charset="2"/>
              <a:buNone/>
            </a:pPr>
            <a:endParaRPr lang="en-CA" altLang="ja-JP" b="1" spc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b="1" dirty="0">
                <a:sym typeface="+mn-ea"/>
              </a:rPr>
              <a:t>剔除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将已经失去价值的要素剔除</a:t>
            </a:r>
            <a:r>
              <a:rPr lang="en-CA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CA" spc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pc="0" dirty="0"/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dirty="0">
                <a:sym typeface="+mn-ea"/>
              </a:rPr>
              <a:t>增加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看哪些部分可以用较小投入获得价值提升</a:t>
            </a:r>
            <a:r>
              <a:rPr lang="en-CA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CA" spc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spc="0" dirty="0"/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dirty="0">
                <a:sym typeface="+mn-ea"/>
              </a:rPr>
              <a:t>减少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将因素合理减少，使之回到合理区间</a:t>
            </a:r>
            <a:r>
              <a:rPr lang="en-CA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dirty="0">
                <a:solidFill>
                  <a:srgbClr val="262626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spc="0" dirty="0">
              <a:solidFill>
                <a:srgbClr val="262626">
                  <a:lumMod val="50000"/>
                  <a:lumOff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spc="0" dirty="0"/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dirty="0">
                <a:sym typeface="+mn-ea"/>
              </a:rPr>
              <a:t>创造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增加原有市场中没有的价值要素</a:t>
            </a:r>
            <a:r>
              <a:rPr lang="en-CA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spc="0" dirty="0">
              <a:solidFill>
                <a:srgbClr val="262626">
                  <a:lumMod val="65000"/>
                  <a:lumOff val="3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pc="0" dirty="0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503547" y="492037"/>
            <a:ext cx="325753" cy="45720"/>
            <a:chOff x="486593" y="492037"/>
            <a:chExt cx="325753" cy="45720"/>
          </a:xfrm>
        </p:grpSpPr>
        <p:sp>
          <p:nvSpPr>
            <p:cNvPr id="9" name="椭圆 8"/>
            <p:cNvSpPr/>
            <p:nvPr/>
          </p:nvSpPr>
          <p:spPr>
            <a:xfrm>
              <a:off x="486593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79937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73281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766626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69171" y="4615145"/>
            <a:ext cx="249291" cy="253366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05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1" name="TextBox 16"/>
          <p:cNvSpPr txBox="1"/>
          <p:nvPr/>
        </p:nvSpPr>
        <p:spPr>
          <a:xfrm>
            <a:off x="452004" y="4626412"/>
            <a:ext cx="570230" cy="252730"/>
          </a:xfrm>
          <a:prstGeom prst="rect">
            <a:avLst/>
          </a:prstGeom>
          <a:ln w="12700">
            <a:miter lim="400000"/>
          </a:ln>
        </p:spPr>
        <p:txBody>
          <a:bodyPr wrap="none" lIns="34289" rIns="3428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sz="1050"/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106588" y="1735977"/>
            <a:ext cx="2137774" cy="2137774"/>
          </a:xfrm>
          <a:custGeom>
            <a:avLst/>
            <a:gdLst>
              <a:gd name="connsiteX0" fmla="*/ 1015705 w 2031410"/>
              <a:gd name="connsiteY0" fmla="*/ 0 h 2031410"/>
              <a:gd name="connsiteX1" fmla="*/ 2031410 w 2031410"/>
              <a:gd name="connsiteY1" fmla="*/ 1015705 h 2031410"/>
              <a:gd name="connsiteX2" fmla="*/ 1015705 w 2031410"/>
              <a:gd name="connsiteY2" fmla="*/ 2031410 h 2031410"/>
              <a:gd name="connsiteX3" fmla="*/ 0 w 2031410"/>
              <a:gd name="connsiteY3" fmla="*/ 1015705 h 2031410"/>
              <a:gd name="connsiteX4" fmla="*/ 1015705 w 2031410"/>
              <a:gd name="connsiteY4" fmla="*/ 0 h 203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410" h="2031410">
                <a:moveTo>
                  <a:pt x="1015705" y="0"/>
                </a:moveTo>
                <a:cubicBezTo>
                  <a:pt x="1576663" y="0"/>
                  <a:pt x="2031410" y="454747"/>
                  <a:pt x="2031410" y="1015705"/>
                </a:cubicBezTo>
                <a:cubicBezTo>
                  <a:pt x="2031410" y="1576663"/>
                  <a:pt x="1576663" y="2031410"/>
                  <a:pt x="1015705" y="2031410"/>
                </a:cubicBezTo>
                <a:cubicBezTo>
                  <a:pt x="454747" y="2031410"/>
                  <a:pt x="0" y="1576663"/>
                  <a:pt x="0" y="1015705"/>
                </a:cubicBezTo>
                <a:cubicBezTo>
                  <a:pt x="0" y="454747"/>
                  <a:pt x="454747" y="0"/>
                  <a:pt x="10157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180" y="588645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 pitchFamily="34" charset="0"/>
              </a:rPr>
              <a:t>商业模式画布</a:t>
            </a:r>
          </a:p>
        </p:txBody>
      </p:sp>
      <p:graphicFrame>
        <p:nvGraphicFramePr>
          <p:cNvPr id="3" name="Table 1"/>
          <p:cNvGraphicFramePr>
            <a:graphicFrameLocks noGrp="1"/>
          </p:cNvGraphicFramePr>
          <p:nvPr/>
        </p:nvGraphicFramePr>
        <p:xfrm>
          <a:off x="775253" y="1113185"/>
          <a:ext cx="7583170" cy="356235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36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7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24585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CA" altLang="zh-CN" sz="105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重要伙伴</a:t>
                      </a:r>
                      <a:r>
                        <a:rPr lang="zh-CN" altLang="en-US" sz="1050" b="1" kern="100" dirty="0"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 </a:t>
                      </a:r>
                      <a:r>
                        <a:rPr lang="en-US" altLang="zh-CN" sz="1050" b="1" u="none" kern="100" dirty="0"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7</a:t>
                      </a:r>
                      <a:endParaRPr lang="en-CA" sz="1050" b="1" u="none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CA" altLang="zh-CN" sz="105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催生价值的核心活动</a:t>
                      </a:r>
                      <a:r>
                        <a:rPr lang="zh-CN" altLang="en-US" sz="1050" b="1" kern="100" dirty="0"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 </a:t>
                      </a:r>
                      <a:r>
                        <a:rPr lang="en-US" altLang="zh-CN" sz="1050" b="1" u="none" kern="100" dirty="0"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2</a:t>
                      </a:r>
                      <a:endParaRPr lang="en-CA" sz="1050" b="1" u="none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CA" altLang="zh-CN" sz="105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价值主张</a:t>
                      </a:r>
                      <a:r>
                        <a:rPr lang="zh-CN" altLang="en-US" sz="1050" b="1" kern="100" dirty="0"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 </a:t>
                      </a:r>
                      <a:r>
                        <a:rPr lang="en-US" altLang="zh-CN" sz="1050" b="1" u="none" kern="100" dirty="0"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4</a:t>
                      </a:r>
                      <a:endParaRPr lang="en-CA" sz="1050" b="1" u="none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CA" altLang="zh-CN" sz="105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客户关系</a:t>
                      </a:r>
                      <a:r>
                        <a:rPr lang="zh-CN" altLang="en-US" sz="1050" b="1" kern="100" dirty="0"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 </a:t>
                      </a:r>
                      <a:r>
                        <a:rPr lang="en-US" altLang="zh-CN" sz="1050" b="1" u="none" kern="100" dirty="0"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6</a:t>
                      </a:r>
                      <a:endParaRPr lang="en-CA" sz="1050" b="1" u="none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CA" altLang="zh-CN" sz="105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客户细分</a:t>
                      </a:r>
                      <a:r>
                        <a:rPr lang="zh-CN" altLang="en-US" sz="1050" b="1" kern="100" dirty="0"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 </a:t>
                      </a:r>
                      <a:r>
                        <a:rPr lang="en-US" altLang="zh-CN" sz="1050" b="1" u="none" kern="100" dirty="0"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3</a:t>
                      </a:r>
                      <a:endParaRPr lang="en-CA" sz="1050" b="1" u="none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9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CA" altLang="zh-CN" sz="105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核心资源</a:t>
                      </a:r>
                      <a:r>
                        <a:rPr lang="zh-CN" altLang="en-US" sz="1050" b="1" kern="100" dirty="0"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 </a:t>
                      </a:r>
                      <a:r>
                        <a:rPr lang="en-US" altLang="zh-CN" sz="1050" b="1" i="0" u="none" kern="100" dirty="0"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1</a:t>
                      </a:r>
                      <a:endParaRPr lang="en-CA" sz="1050" b="1" i="0" u="none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CA" altLang="zh-CN" sz="105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渠道</a:t>
                      </a:r>
                      <a:r>
                        <a:rPr lang="zh-CN" altLang="en-US" sz="1050" kern="100" dirty="0"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 </a:t>
                      </a:r>
                      <a:r>
                        <a:rPr lang="en-US" altLang="zh-CN" sz="1050" b="1" u="none" kern="100" dirty="0"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5</a:t>
                      </a:r>
                      <a:endParaRPr lang="en-CA" sz="1050" b="1" u="none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8400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CA" altLang="zh-CN" sz="105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成本结构</a:t>
                      </a:r>
                      <a:r>
                        <a:rPr lang="zh-CN" altLang="en-US" sz="1050" b="1" kern="100" dirty="0"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  </a:t>
                      </a:r>
                      <a:r>
                        <a:rPr lang="en-US" altLang="zh-CN" sz="1050" b="1" u="none" kern="100" dirty="0"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9</a:t>
                      </a:r>
                      <a:endParaRPr lang="en-CA" sz="1050" b="1" u="none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CA" altLang="zh-CN" sz="1050" kern="100" dirty="0"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CA" sz="1050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89275" y="1660661"/>
            <a:ext cx="1322699" cy="1059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 dirty="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 dirty="0">
                <a:latin typeface="等线" panose="02010600030101010101" charset="-122"/>
                <a:ea typeface="等线" panose="02010600030101010101" charset="-122"/>
              </a:rPr>
              <a:t>填写企业的重要伙伴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51882" y="1485297"/>
            <a:ext cx="1490866" cy="671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点击填写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企业的核心活动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51881" y="2626202"/>
            <a:ext cx="1490866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点击点击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填写企业核心资源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13438" y="1464637"/>
            <a:ext cx="1338272" cy="1059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填写企业的价值主张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49089" y="1449180"/>
            <a:ext cx="1630685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填写企业的客户关系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61427" y="2631407"/>
            <a:ext cx="1773468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填写企业的渠道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82495" y="1490549"/>
            <a:ext cx="1343825" cy="1059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填写企业的客户细分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07134" y="3825300"/>
            <a:ext cx="3339843" cy="671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填写企业的成本结构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92325" y="3838111"/>
            <a:ext cx="3218483" cy="671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填写企业的收益模式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Macintosh PowerPoint</Application>
  <PresentationFormat>On-screen Show (16:9)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Bebas Neue</vt:lpstr>
      <vt:lpstr>等线</vt:lpstr>
      <vt:lpstr>微软雅黑</vt:lpstr>
      <vt:lpstr>ＭＳ Ｐゴシック</vt:lpstr>
      <vt:lpstr>宋体</vt:lpstr>
      <vt:lpstr>Source Sans Pro</vt:lpstr>
      <vt:lpstr>Arial</vt:lpstr>
      <vt:lpstr>Calibri</vt:lpstr>
      <vt:lpstr>Calibri Light</vt:lpstr>
      <vt:lpstr>Times New Roman</vt:lpstr>
      <vt:lpstr>Wingdings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Jennifer Zheng</cp:lastModifiedBy>
  <cp:revision>92</cp:revision>
  <dcterms:created xsi:type="dcterms:W3CDTF">2014-08-01T07:00:00Z</dcterms:created>
  <dcterms:modified xsi:type="dcterms:W3CDTF">2018-08-02T10:33:56Z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2052-10.1.0.7400</vt:lpwstr>
  </property>
</Properties>
</file>