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
  </p:notesMasterIdLst>
  <p:sldIdLst>
    <p:sldId id="297" r:id="rId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7">
          <p15:clr>
            <a:srgbClr val="A4A3A4"/>
          </p15:clr>
        </p15:guide>
        <p15:guide id="2" pos="2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fan Wu" initials="YW" lastIdx="8" clrIdx="0"/>
  <p:cmAuthor id="15" name="Jennifer Zheng" initials="JZ" lastIdx="14" clrIdx="1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04040"/>
    <a:srgbClr val="17181A"/>
    <a:srgbClr val="050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41" autoAdjust="0"/>
    <p:restoredTop sz="96318" autoAdjust="0"/>
  </p:normalViewPr>
  <p:slideViewPr>
    <p:cSldViewPr snapToGrid="0">
      <p:cViewPr varScale="1">
        <p:scale>
          <a:sx n="117" d="100"/>
          <a:sy n="117" d="100"/>
        </p:scale>
        <p:origin x="184" y="1008"/>
      </p:cViewPr>
      <p:guideLst>
        <p:guide orient="horz" pos="1527"/>
        <p:guide pos="28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DB8BD-E5A9-4316-9D83-888529193FA4}" type="datetimeFigureOut">
              <a:rPr lang="zh-CN" altLang="en-US" smtClean="0"/>
              <a:t>2018/8/2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A6ADC-6613-48FA-ADBC-552AAF6298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CA" b="1" u="sng" dirty="0">
                <a:latin typeface="微软雅黑" panose="020B0503020204020204" charset="-122"/>
                <a:ea typeface="微软雅黑" panose="020B0503020204020204" charset="-122"/>
                <a:sym typeface="+mn-ea"/>
              </a:rPr>
              <a:t>何时用</a:t>
            </a:r>
            <a:r>
              <a:rPr lang="zh-CN" altLang="en-US" b="1" dirty="0">
                <a:latin typeface="微软雅黑" panose="020B0503020204020204" charset="-122"/>
                <a:ea typeface="微软雅黑" panose="020B0503020204020204" charset="-122"/>
                <a:sym typeface="+mn-ea"/>
              </a:rPr>
              <a:t>：</a:t>
            </a:r>
            <a:r>
              <a:rPr lang="zh-CN" altLang="en-US" dirty="0">
                <a:effectLst/>
                <a:latin typeface="+mj-lt"/>
                <a:ea typeface="+mj-ea"/>
                <a:cs typeface="+mj-cs"/>
                <a:sym typeface="Calibri" panose="020F0502020204030204"/>
              </a:rPr>
              <a:t>企业想要保持业务的持续增长，提升在市场上的竞争力</a:t>
            </a:r>
            <a:endParaRPr lang="en-CA" altLang="zh-CN" spc="0" dirty="0">
              <a:effectLst/>
              <a:latin typeface="+mj-lt"/>
              <a:ea typeface="+mj-ea"/>
              <a:cs typeface="+mj-cs"/>
              <a:sym typeface="Calibri" panose="020F0502020204030204"/>
            </a:endParaRPr>
          </a:p>
          <a:p>
            <a:r>
              <a:rPr lang="ja-JP" altLang="en-CA" dirty="0">
                <a:latin typeface="微软雅黑" panose="020B0503020204020204" charset="-122"/>
                <a:ea typeface="微软雅黑" panose="020B0503020204020204" charset="-122"/>
                <a:sym typeface="+mn-ea"/>
              </a:rPr>
              <a:t>例如</a:t>
            </a:r>
            <a:r>
              <a:rPr lang="zh-CN" altLang="en-US" dirty="0">
                <a:latin typeface="微软雅黑" panose="020B0503020204020204" charset="-122"/>
                <a:ea typeface="微软雅黑" panose="020B0503020204020204" charset="-122"/>
                <a:sym typeface="+mn-ea"/>
              </a:rPr>
              <a:t>：</a:t>
            </a:r>
            <a:endParaRPr lang="en-CA" altLang="zh-CN" b="0" spc="0"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sym typeface="+mn-ea"/>
              </a:rPr>
              <a:t>1</a:t>
            </a:r>
            <a:r>
              <a:rPr lang="zh-CN" altLang="en-US" dirty="0">
                <a:latin typeface="微软雅黑" panose="020B0503020204020204" charset="-122"/>
                <a:ea typeface="微软雅黑" panose="020B0503020204020204" charset="-122"/>
                <a:sym typeface="+mn-ea"/>
              </a:rPr>
              <a:t>）</a:t>
            </a:r>
            <a:r>
              <a:rPr lang="zh-CN" altLang="en-US" dirty="0">
                <a:effectLst/>
                <a:latin typeface="+mj-lt"/>
                <a:ea typeface="+mj-ea"/>
                <a:cs typeface="+mj-cs"/>
                <a:sym typeface="Calibri" panose="020F0502020204030204"/>
              </a:rPr>
              <a:t>对于问号和明星业务如何扩大市场提高营业额？</a:t>
            </a:r>
            <a:endParaRPr lang="en-CA" spc="0" dirty="0">
              <a:effectLst/>
              <a:latin typeface="+mj-lt"/>
              <a:ea typeface="+mj-ea"/>
              <a:cs typeface="+mj-cs"/>
              <a:sym typeface="Calibri" panose="020F0502020204030204"/>
            </a:endParaRPr>
          </a:p>
          <a:p>
            <a:r>
              <a:rPr lang="en-US" dirty="0">
                <a:effectLst/>
                <a:latin typeface="+mj-lt"/>
                <a:ea typeface="+mj-ea"/>
                <a:cs typeface="+mj-cs"/>
                <a:sym typeface="Calibri" panose="020F0502020204030204"/>
              </a:rPr>
              <a:t>2</a:t>
            </a:r>
            <a:r>
              <a:rPr lang="zh-CN" altLang="en-US" dirty="0">
                <a:effectLst/>
                <a:latin typeface="+mj-lt"/>
                <a:ea typeface="+mj-ea"/>
                <a:cs typeface="+mj-cs"/>
                <a:sym typeface="Calibri" panose="020F0502020204030204"/>
              </a:rPr>
              <a:t>）现有产品业务发展出现瓶颈，如何找到突破点</a:t>
            </a:r>
            <a:endParaRPr lang="en-CA" spc="0" dirty="0">
              <a:effectLst/>
              <a:latin typeface="+mj-lt"/>
              <a:ea typeface="+mj-ea"/>
              <a:cs typeface="+mj-cs"/>
              <a:sym typeface="Calibri" panose="020F0502020204030204"/>
            </a:endParaRPr>
          </a:p>
          <a:p>
            <a:r>
              <a:rPr lang="en-US" dirty="0">
                <a:effectLst/>
                <a:latin typeface="+mj-lt"/>
                <a:ea typeface="+mj-ea"/>
                <a:cs typeface="+mj-cs"/>
                <a:sym typeface="Calibri" panose="020F0502020204030204"/>
              </a:rPr>
              <a:t>3</a:t>
            </a:r>
            <a:r>
              <a:rPr lang="zh-CN" altLang="en-US" dirty="0">
                <a:effectLst/>
                <a:latin typeface="+mj-lt"/>
                <a:ea typeface="+mj-ea"/>
                <a:cs typeface="+mj-cs"/>
                <a:sym typeface="Calibri" panose="020F0502020204030204"/>
              </a:rPr>
              <a:t>）企业想要进行业务和产品上的拓展</a:t>
            </a:r>
            <a:endParaRPr lang="en-CA" altLang="zh-CN" spc="0" dirty="0">
              <a:effectLst/>
              <a:latin typeface="+mj-lt"/>
              <a:ea typeface="+mj-ea"/>
              <a:cs typeface="+mj-cs"/>
              <a:sym typeface="Calibri" panose="020F0502020204030204"/>
            </a:endParaRPr>
          </a:p>
          <a:p>
            <a:endParaRPr lang="en-CA" spc="0" dirty="0">
              <a:effectLst/>
              <a:latin typeface="+mj-lt"/>
              <a:ea typeface="+mj-ea"/>
              <a:cs typeface="+mj-cs"/>
              <a:sym typeface="Calibri" panose="020F0502020204030204"/>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US" b="1" u="sng" dirty="0">
                <a:effectLst/>
                <a:latin typeface="+mj-lt"/>
                <a:ea typeface="+mj-ea"/>
                <a:cs typeface="+mj-cs"/>
                <a:sym typeface="Calibri" panose="020F0502020204030204"/>
              </a:rPr>
              <a:t>怎么用</a:t>
            </a:r>
            <a:r>
              <a:rPr lang="zh-CN" altLang="en-US" dirty="0">
                <a:effectLst/>
                <a:latin typeface="+mj-lt"/>
                <a:ea typeface="+mj-ea"/>
                <a:cs typeface="+mj-cs"/>
                <a:sym typeface="Calibri" panose="020F0502020204030204"/>
              </a:rPr>
              <a:t>：</a:t>
            </a:r>
            <a:r>
              <a:rPr lang="zh-CN" altLang="en-US" dirty="0">
                <a:latin typeface="微软雅黑" panose="020B0503020204020204" charset="-122"/>
                <a:ea typeface="微软雅黑" panose="020B0503020204020204" charset="-122"/>
                <a:sym typeface="+mn-ea"/>
              </a:rPr>
              <a:t>运用以企业所处价值链上的位置为出发点的多角化战略，根据企业在价值链上的定位以及与价值链上其他企业、行业的关系进行判断，采取企业最合适的发展战略</a:t>
            </a:r>
            <a:r>
              <a:rPr lang="en-CA" dirty="0">
                <a:latin typeface="微软雅黑" panose="020B0503020204020204" charset="-122"/>
                <a:ea typeface="微软雅黑" panose="020B0503020204020204" charset="-122"/>
                <a:sym typeface="+mn-ea"/>
              </a:rPr>
              <a:t> </a:t>
            </a:r>
            <a:endParaRPr lang="en-CA" spc="0" dirty="0">
              <a:effectLst/>
              <a:latin typeface="+mj-lt"/>
              <a:ea typeface="+mj-ea"/>
              <a:cs typeface="+mj-cs"/>
              <a:sym typeface="Calibri" panose="020F0502020204030204"/>
            </a:endParaRPr>
          </a:p>
          <a:p>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5156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457950" y="4767263"/>
            <a:ext cx="268810" cy="278130"/>
          </a:xfrm>
        </p:spPr>
        <p:txBody>
          <a:bodyPr/>
          <a:lstStyle/>
          <a:p>
            <a:fld id="{86CB4B4D-7CA3-9044-876B-883B54F8677D}" type="slidenum">
              <a:rPr lang="en-CA" smtClean="0"/>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500" name="幻灯片编号"/>
          <p:cNvSpPr txBox="1">
            <a:spLocks noGrp="1"/>
          </p:cNvSpPr>
          <p:nvPr>
            <p:ph type="sldNum" sz="quarter" idx="2"/>
          </p:nvPr>
        </p:nvSpPr>
        <p:spPr>
          <a:xfrm>
            <a:off x="769171" y="4615145"/>
            <a:ext cx="249291" cy="253366"/>
          </a:xfrm>
          <a:prstGeom prst="rect">
            <a:avLst/>
          </a:prstGeom>
        </p:spPr>
        <p:txBody>
          <a:bodyPr lIns="60960" tIns="60960" rIns="60960" bIns="60960" anchor="ctr"/>
          <a:lstStyle>
            <a:lvl1pPr>
              <a:defRPr sz="105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501" name="TextBox 16"/>
          <p:cNvSpPr txBox="1"/>
          <p:nvPr/>
        </p:nvSpPr>
        <p:spPr>
          <a:xfrm>
            <a:off x="452004" y="4626412"/>
            <a:ext cx="570230" cy="252730"/>
          </a:xfrm>
          <a:prstGeom prst="rect">
            <a:avLst/>
          </a:prstGeom>
          <a:ln w="12700">
            <a:miter lim="400000"/>
          </a:ln>
        </p:spPr>
        <p:txBody>
          <a:bodyPr wrap="none" lIns="34289" rIns="34289">
            <a:spAutoFit/>
          </a:bodyPr>
          <a:lstStyle>
            <a:lvl1pPr>
              <a:defRPr sz="1400">
                <a:solidFill>
                  <a:srgbClr val="FFFFFF"/>
                </a:solidFill>
                <a:latin typeface="Bebas Neue"/>
                <a:ea typeface="Bebas Neue"/>
                <a:cs typeface="Bebas Neue"/>
                <a:sym typeface="Bebas Neue"/>
              </a:defRPr>
            </a:lvl1pPr>
          </a:lstStyle>
          <a:p>
            <a:r>
              <a:rPr sz="1050"/>
              <a:t>Slide  /</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106588" y="1735977"/>
            <a:ext cx="2137774" cy="2137774"/>
          </a:xfrm>
          <a:custGeom>
            <a:avLst/>
            <a:gdLst>
              <a:gd name="connsiteX0" fmla="*/ 1015705 w 2031410"/>
              <a:gd name="connsiteY0" fmla="*/ 0 h 2031410"/>
              <a:gd name="connsiteX1" fmla="*/ 2031410 w 2031410"/>
              <a:gd name="connsiteY1" fmla="*/ 1015705 h 2031410"/>
              <a:gd name="connsiteX2" fmla="*/ 1015705 w 2031410"/>
              <a:gd name="connsiteY2" fmla="*/ 2031410 h 2031410"/>
              <a:gd name="connsiteX3" fmla="*/ 0 w 2031410"/>
              <a:gd name="connsiteY3" fmla="*/ 1015705 h 2031410"/>
              <a:gd name="connsiteX4" fmla="*/ 1015705 w 2031410"/>
              <a:gd name="connsiteY4" fmla="*/ 0 h 2031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410" h="2031410">
                <a:moveTo>
                  <a:pt x="1015705" y="0"/>
                </a:moveTo>
                <a:cubicBezTo>
                  <a:pt x="1576663" y="0"/>
                  <a:pt x="2031410" y="454747"/>
                  <a:pt x="2031410" y="1015705"/>
                </a:cubicBezTo>
                <a:cubicBezTo>
                  <a:pt x="2031410" y="1576663"/>
                  <a:pt x="1576663" y="2031410"/>
                  <a:pt x="1015705" y="2031410"/>
                </a:cubicBezTo>
                <a:cubicBezTo>
                  <a:pt x="454747" y="2031410"/>
                  <a:pt x="0" y="1576663"/>
                  <a:pt x="0" y="1015705"/>
                </a:cubicBezTo>
                <a:cubicBezTo>
                  <a:pt x="0" y="454747"/>
                  <a:pt x="454747" y="0"/>
                  <a:pt x="1015705" y="0"/>
                </a:cubicBezTo>
                <a:close/>
              </a:path>
            </a:pathLst>
          </a:custGeom>
        </p:spPr>
        <p:txBody>
          <a:bodyPr wrap="square">
            <a:noAutofit/>
          </a:bodyPr>
          <a:lstStyle/>
          <a:p>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rot="3061733">
            <a:off x="6936045" y="-152635"/>
            <a:ext cx="292284" cy="251969"/>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687596">
            <a:off x="7802909" y="4960594"/>
            <a:ext cx="380893" cy="328356"/>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687596">
            <a:off x="8932520" y="44243"/>
            <a:ext cx="422958" cy="364619"/>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1419650">
            <a:off x="8244130" y="204428"/>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rot="3185530">
            <a:off x="8416010" y="4743970"/>
            <a:ext cx="317736" cy="27391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六边形 15"/>
          <p:cNvSpPr/>
          <p:nvPr/>
        </p:nvSpPr>
        <p:spPr>
          <a:xfrm rot="3185530">
            <a:off x="-448583" y="3516586"/>
            <a:ext cx="897162" cy="773415"/>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a:off x="434783" y="363046"/>
            <a:ext cx="45719" cy="3446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54"/>
          <p:cNvSpPr txBox="1"/>
          <p:nvPr/>
        </p:nvSpPr>
        <p:spPr>
          <a:xfrm>
            <a:off x="558165" y="281940"/>
            <a:ext cx="3818255" cy="506730"/>
          </a:xfrm>
          <a:prstGeom prst="rect">
            <a:avLst/>
          </a:prstGeom>
          <a:ln w="12700">
            <a:miter lim="400000"/>
          </a:ln>
        </p:spPr>
        <p:txBody>
          <a:bodyPr wrap="square" lIns="34289" rIns="34289">
            <a:spAutoFit/>
          </a:bodyPr>
          <a:lstStyle>
            <a:lvl1pPr>
              <a:lnSpc>
                <a:spcPct val="120000"/>
              </a:lnSpc>
              <a:defRPr sz="3000">
                <a:solidFill>
                  <a:srgbClr val="222222"/>
                </a:solidFill>
                <a:latin typeface="Bebas Neue"/>
                <a:ea typeface="Bebas Neue"/>
                <a:cs typeface="Bebas Neue"/>
                <a:sym typeface="Bebas Neue"/>
              </a:defRPr>
            </a:lvl1pPr>
          </a:lstStyle>
          <a:p>
            <a:r>
              <a:rPr lang="zh-CN" altLang="en-US" sz="2250" spc="300">
                <a:solidFill>
                  <a:srgbClr val="FFC000"/>
                </a:solidFill>
                <a:latin typeface="等线" panose="02010600030101010101" charset="-122"/>
                <a:ea typeface="等线" panose="02010600030101010101" charset="-122"/>
              </a:rPr>
              <a:t>多角化战略 </a:t>
            </a:r>
          </a:p>
        </p:txBody>
      </p:sp>
      <p:grpSp>
        <p:nvGrpSpPr>
          <p:cNvPr id="11" name="Group 1"/>
          <p:cNvGrpSpPr/>
          <p:nvPr/>
        </p:nvGrpSpPr>
        <p:grpSpPr>
          <a:xfrm>
            <a:off x="910943" y="1270016"/>
            <a:ext cx="7034027" cy="2357718"/>
            <a:chOff x="1254264" y="1913609"/>
            <a:chExt cx="9378702" cy="3143624"/>
          </a:xfrm>
        </p:grpSpPr>
        <p:sp>
          <p:nvSpPr>
            <p:cNvPr id="4118" name="Freeform 11"/>
            <p:cNvSpPr/>
            <p:nvPr/>
          </p:nvSpPr>
          <p:spPr>
            <a:xfrm flipH="1">
              <a:off x="1254264" y="2317478"/>
              <a:ext cx="3710349" cy="30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33" y="0"/>
                  </a:lnTo>
                  <a:lnTo>
                    <a:pt x="21600" y="0"/>
                  </a:lnTo>
                </a:path>
              </a:pathLst>
            </a:custGeom>
            <a:ln w="6350">
              <a:solidFill>
                <a:srgbClr val="FFC000">
                  <a:alpha val="50000"/>
                </a:srgbClr>
              </a:solidFill>
              <a:miter/>
              <a:tailEnd type="oval"/>
            </a:ln>
          </p:spPr>
          <p:txBody>
            <a:bodyPr lIns="34289" rIns="34289" anchor="ctr"/>
            <a:lstStyle/>
            <a:p>
              <a:pPr algn="r">
                <a:defRPr sz="3200">
                  <a:solidFill>
                    <a:srgbClr val="222222"/>
                  </a:solidFill>
                  <a:latin typeface="Source Sans Pro"/>
                  <a:ea typeface="Source Sans Pro"/>
                  <a:cs typeface="Source Sans Pro"/>
                  <a:sym typeface="Source Sans Pro"/>
                </a:defRPr>
              </a:pPr>
              <a:endParaRPr sz="2400">
                <a:solidFill>
                  <a:srgbClr val="FFC000"/>
                </a:solidFill>
                <a:latin typeface="等线" panose="02010600030101010101" charset="-122"/>
                <a:ea typeface="等线" panose="02010600030101010101" charset="-122"/>
              </a:endParaRPr>
            </a:p>
          </p:txBody>
        </p:sp>
        <p:sp>
          <p:nvSpPr>
            <p:cNvPr id="4119" name="TextBox 12"/>
            <p:cNvSpPr txBox="1"/>
            <p:nvPr/>
          </p:nvSpPr>
          <p:spPr>
            <a:xfrm>
              <a:off x="1397482" y="2409719"/>
              <a:ext cx="2851486" cy="1489287"/>
            </a:xfrm>
            <a:prstGeom prst="rect">
              <a:avLst/>
            </a:prstGeom>
            <a:ln w="12700">
              <a:miter lim="400000"/>
            </a:ln>
          </p:spPr>
          <p:txBody>
            <a:bodyPr wrap="square" lIns="34289" rIns="34289">
              <a:spAutoFit/>
            </a:bodyPr>
            <a:lstStyle/>
            <a:p>
              <a:pPr>
                <a:lnSpc>
                  <a:spcPts val="1600"/>
                </a:lnSpc>
                <a:spcBef>
                  <a:spcPts val="600"/>
                </a:spcBef>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sym typeface="Source Sans Pro"/>
                </a:rPr>
                <a:t>企业以原有产品或技术为核心增添新的相关产品，充分利用原有产品在技术上、市场上的优势和特长不断向外扩展</a:t>
              </a:r>
              <a:r>
                <a:rPr lang="en-CA" sz="1050" spc="300" dirty="0">
                  <a:solidFill>
                    <a:schemeClr val="bg1"/>
                  </a:solidFill>
                  <a:latin typeface="等线" panose="02010600030101010101" charset="-122"/>
                  <a:ea typeface="等线" panose="02010600030101010101" charset="-122"/>
                  <a:sym typeface="Source Sans Pro"/>
                </a:rPr>
                <a:t> </a:t>
              </a:r>
            </a:p>
          </p:txBody>
        </p:sp>
        <p:sp>
          <p:nvSpPr>
            <p:cNvPr id="4120" name="Freeform 13"/>
            <p:cNvSpPr/>
            <p:nvPr/>
          </p:nvSpPr>
          <p:spPr>
            <a:xfrm>
              <a:off x="7303485" y="2257319"/>
              <a:ext cx="3329481" cy="30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33" y="0"/>
                  </a:lnTo>
                  <a:lnTo>
                    <a:pt x="21600" y="0"/>
                  </a:lnTo>
                </a:path>
              </a:pathLst>
            </a:custGeom>
            <a:ln w="6350">
              <a:solidFill>
                <a:srgbClr val="FFC000">
                  <a:alpha val="50000"/>
                </a:srgbClr>
              </a:solidFill>
              <a:miter/>
              <a:tailEnd type="oval"/>
            </a:ln>
          </p:spPr>
          <p:txBody>
            <a:bodyPr lIns="34289" rIns="34289" anchor="ctr"/>
            <a:lstStyle/>
            <a:p>
              <a:pPr algn="ctr">
                <a:defRPr sz="3200">
                  <a:solidFill>
                    <a:srgbClr val="222222"/>
                  </a:solidFill>
                  <a:latin typeface="Source Sans Pro"/>
                  <a:ea typeface="Source Sans Pro"/>
                  <a:cs typeface="Source Sans Pro"/>
                  <a:sym typeface="Source Sans Pro"/>
                </a:defRPr>
              </a:pPr>
              <a:endParaRPr sz="2400">
                <a:solidFill>
                  <a:srgbClr val="FFC000"/>
                </a:solidFill>
                <a:latin typeface="等线" panose="02010600030101010101" charset="-122"/>
                <a:ea typeface="等线" panose="02010600030101010101" charset="-122"/>
              </a:endParaRPr>
            </a:p>
          </p:txBody>
        </p:sp>
        <p:sp>
          <p:nvSpPr>
            <p:cNvPr id="4121" name="Freeform 14"/>
            <p:cNvSpPr/>
            <p:nvPr/>
          </p:nvSpPr>
          <p:spPr>
            <a:xfrm flipV="1">
              <a:off x="7221038" y="4697486"/>
              <a:ext cx="3329481" cy="30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33" y="0"/>
                  </a:lnTo>
                  <a:lnTo>
                    <a:pt x="21600" y="0"/>
                  </a:lnTo>
                </a:path>
              </a:pathLst>
            </a:custGeom>
            <a:ln w="6350">
              <a:solidFill>
                <a:srgbClr val="FFC000">
                  <a:alpha val="50000"/>
                </a:srgbClr>
              </a:solidFill>
              <a:miter/>
              <a:tailEnd type="oval"/>
            </a:ln>
          </p:spPr>
          <p:txBody>
            <a:bodyPr lIns="34289" rIns="34289" anchor="ctr"/>
            <a:lstStyle/>
            <a:p>
              <a:pPr algn="ctr">
                <a:defRPr sz="3200">
                  <a:solidFill>
                    <a:srgbClr val="222222"/>
                  </a:solidFill>
                  <a:latin typeface="Source Sans Pro"/>
                  <a:ea typeface="Source Sans Pro"/>
                  <a:cs typeface="Source Sans Pro"/>
                  <a:sym typeface="Source Sans Pro"/>
                </a:defRPr>
              </a:pPr>
              <a:endParaRPr sz="2400">
                <a:solidFill>
                  <a:srgbClr val="FFC000"/>
                </a:solidFill>
                <a:latin typeface="等线" panose="02010600030101010101" charset="-122"/>
                <a:ea typeface="等线" panose="02010600030101010101" charset="-122"/>
              </a:endParaRPr>
            </a:p>
          </p:txBody>
        </p:sp>
        <p:sp>
          <p:nvSpPr>
            <p:cNvPr id="4122" name="Freeform 15"/>
            <p:cNvSpPr/>
            <p:nvPr/>
          </p:nvSpPr>
          <p:spPr>
            <a:xfrm flipH="1" flipV="1">
              <a:off x="1790492" y="4677205"/>
              <a:ext cx="3174121" cy="30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33" y="0"/>
                  </a:lnTo>
                  <a:lnTo>
                    <a:pt x="21600" y="0"/>
                  </a:lnTo>
                </a:path>
              </a:pathLst>
            </a:custGeom>
            <a:ln w="6350">
              <a:solidFill>
                <a:srgbClr val="FFC000">
                  <a:alpha val="50000"/>
                </a:srgbClr>
              </a:solidFill>
              <a:miter/>
              <a:tailEnd type="oval"/>
            </a:ln>
          </p:spPr>
          <p:txBody>
            <a:bodyPr lIns="34289" rIns="34289" anchor="ctr"/>
            <a:lstStyle/>
            <a:p>
              <a:pPr algn="r">
                <a:defRPr sz="3200">
                  <a:solidFill>
                    <a:srgbClr val="222222"/>
                  </a:solidFill>
                  <a:latin typeface="Source Sans Pro"/>
                  <a:ea typeface="Source Sans Pro"/>
                  <a:cs typeface="Source Sans Pro"/>
                  <a:sym typeface="Source Sans Pro"/>
                </a:defRPr>
              </a:pPr>
              <a:endParaRPr sz="2400">
                <a:solidFill>
                  <a:srgbClr val="FFC000"/>
                </a:solidFill>
                <a:latin typeface="等线" panose="02010600030101010101" charset="-122"/>
                <a:ea typeface="等线" panose="02010600030101010101" charset="-122"/>
              </a:endParaRPr>
            </a:p>
          </p:txBody>
        </p:sp>
        <p:sp>
          <p:nvSpPr>
            <p:cNvPr id="4123" name="TextBox 16"/>
            <p:cNvSpPr txBox="1"/>
            <p:nvPr/>
          </p:nvSpPr>
          <p:spPr>
            <a:xfrm>
              <a:off x="8114673" y="1913609"/>
              <a:ext cx="2518293" cy="398780"/>
            </a:xfrm>
            <a:prstGeom prst="rect">
              <a:avLst/>
            </a:prstGeom>
            <a:ln w="12700">
              <a:miter lim="400000"/>
            </a:ln>
          </p:spPr>
          <p:txBody>
            <a:bodyPr lIns="34289" rIns="34289">
              <a:spAutoFit/>
            </a:bodyPr>
            <a:lstStyle/>
            <a:p>
              <a:pPr algn="ctr">
                <a:lnSpc>
                  <a:spcPct val="90000"/>
                </a:lnSpc>
                <a:spcBef>
                  <a:spcPts val="1000"/>
                </a:spcBef>
                <a:defRPr sz="2400">
                  <a:solidFill>
                    <a:srgbClr val="222222"/>
                  </a:solidFill>
                  <a:latin typeface="Bebas Neue"/>
                  <a:ea typeface="Bebas Neue"/>
                  <a:cs typeface="Bebas Neue"/>
                  <a:sym typeface="Bebas Neue"/>
                </a:defRPr>
              </a:pPr>
              <a:r>
                <a:rPr lang="zh-CN" altLang="en-US" sz="1500" b="1" dirty="0">
                  <a:solidFill>
                    <a:srgbClr val="FFC000"/>
                  </a:solidFill>
                  <a:latin typeface="等线" panose="02010600030101010101" charset="-122"/>
                  <a:ea typeface="等线" panose="02010600030101010101" charset="-122"/>
                  <a:sym typeface="Bebas Neue"/>
                </a:rPr>
                <a:t>纵向多角化战略</a:t>
              </a:r>
              <a:r>
                <a:rPr lang="en-CA" sz="1500" b="1" dirty="0">
                  <a:solidFill>
                    <a:srgbClr val="FFC000"/>
                  </a:solidFill>
                  <a:latin typeface="等线" panose="02010600030101010101" charset="-122"/>
                  <a:ea typeface="等线" panose="02010600030101010101" charset="-122"/>
                  <a:sym typeface="Bebas Neue"/>
                </a:rPr>
                <a:t> </a:t>
              </a:r>
            </a:p>
          </p:txBody>
        </p:sp>
        <p:sp>
          <p:nvSpPr>
            <p:cNvPr id="4124" name="TextBox 17"/>
            <p:cNvSpPr txBox="1"/>
            <p:nvPr/>
          </p:nvSpPr>
          <p:spPr>
            <a:xfrm>
              <a:off x="7888210" y="4658453"/>
              <a:ext cx="2744756" cy="398780"/>
            </a:xfrm>
            <a:prstGeom prst="rect">
              <a:avLst/>
            </a:prstGeom>
            <a:ln w="12700">
              <a:miter lim="400000"/>
            </a:ln>
          </p:spPr>
          <p:txBody>
            <a:bodyPr wrap="square" lIns="34289" rIns="34289">
              <a:spAutoFit/>
            </a:bodyPr>
            <a:lstStyle/>
            <a:p>
              <a:pPr algn="ctr">
                <a:lnSpc>
                  <a:spcPct val="90000"/>
                </a:lnSpc>
                <a:spcBef>
                  <a:spcPts val="1000"/>
                </a:spcBef>
                <a:defRPr sz="2400">
                  <a:solidFill>
                    <a:srgbClr val="222222"/>
                  </a:solidFill>
                  <a:latin typeface="Bebas Neue"/>
                  <a:ea typeface="Bebas Neue"/>
                  <a:cs typeface="Bebas Neue"/>
                  <a:sym typeface="Bebas Neue"/>
                </a:defRPr>
              </a:pPr>
              <a:r>
                <a:rPr lang="zh-CN" altLang="en-US" sz="1500" b="1" dirty="0">
                  <a:solidFill>
                    <a:srgbClr val="FFC000"/>
                  </a:solidFill>
                  <a:latin typeface="等线" panose="02010600030101010101" charset="-122"/>
                  <a:ea typeface="等线" panose="02010600030101010101" charset="-122"/>
                  <a:sym typeface="Bebas Neue"/>
                </a:rPr>
                <a:t>混合多角化战略</a:t>
              </a:r>
              <a:r>
                <a:rPr lang="en-CA" sz="1500" b="1" dirty="0">
                  <a:solidFill>
                    <a:srgbClr val="FFC000"/>
                  </a:solidFill>
                  <a:latin typeface="等线" panose="02010600030101010101" charset="-122"/>
                  <a:ea typeface="等线" panose="02010600030101010101" charset="-122"/>
                  <a:sym typeface="Bebas Neue"/>
                </a:rPr>
                <a:t> </a:t>
              </a:r>
            </a:p>
          </p:txBody>
        </p:sp>
        <p:sp>
          <p:nvSpPr>
            <p:cNvPr id="4125" name="TextBox 18"/>
            <p:cNvSpPr txBox="1"/>
            <p:nvPr/>
          </p:nvSpPr>
          <p:spPr>
            <a:xfrm>
              <a:off x="1880733" y="4630711"/>
              <a:ext cx="2272676" cy="398780"/>
            </a:xfrm>
            <a:prstGeom prst="rect">
              <a:avLst/>
            </a:prstGeom>
            <a:ln w="12700">
              <a:miter lim="400000"/>
            </a:ln>
          </p:spPr>
          <p:txBody>
            <a:bodyPr lIns="34289" rIns="34289">
              <a:spAutoFit/>
            </a:bodyPr>
            <a:lstStyle/>
            <a:p>
              <a:pPr algn="ctr">
                <a:lnSpc>
                  <a:spcPct val="90000"/>
                </a:lnSpc>
                <a:spcBef>
                  <a:spcPts val="1000"/>
                </a:spcBef>
                <a:defRPr sz="2400">
                  <a:solidFill>
                    <a:srgbClr val="222222"/>
                  </a:solidFill>
                  <a:latin typeface="Bebas Neue"/>
                  <a:ea typeface="Bebas Neue"/>
                  <a:cs typeface="Bebas Neue"/>
                  <a:sym typeface="Bebas Neue"/>
                </a:defRPr>
              </a:pPr>
              <a:r>
                <a:rPr lang="zh-CN" altLang="en-US" sz="1500" b="1" dirty="0">
                  <a:solidFill>
                    <a:srgbClr val="FFC000"/>
                  </a:solidFill>
                  <a:latin typeface="等线" panose="02010600030101010101" charset="-122"/>
                  <a:ea typeface="等线" panose="02010600030101010101" charset="-122"/>
                  <a:sym typeface="Bebas Neue"/>
                </a:rPr>
                <a:t>横向多角化战略</a:t>
              </a:r>
              <a:r>
                <a:rPr lang="en-CA" sz="1500" b="1" dirty="0">
                  <a:solidFill>
                    <a:srgbClr val="FFC000"/>
                  </a:solidFill>
                  <a:latin typeface="等线" panose="02010600030101010101" charset="-122"/>
                  <a:ea typeface="等线" panose="02010600030101010101" charset="-122"/>
                  <a:sym typeface="Bebas Neue"/>
                </a:rPr>
                <a:t> </a:t>
              </a:r>
              <a:r>
                <a:rPr sz="1500" b="1" dirty="0">
                  <a:solidFill>
                    <a:srgbClr val="FFC000"/>
                  </a:solidFill>
                  <a:latin typeface="等线" panose="02010600030101010101" charset="-122"/>
                  <a:ea typeface="等线" panose="02010600030101010101" charset="-122"/>
                </a:rPr>
                <a:t> </a:t>
              </a:r>
            </a:p>
          </p:txBody>
        </p:sp>
        <p:grpSp>
          <p:nvGrpSpPr>
            <p:cNvPr id="4128" name="Group 28"/>
            <p:cNvGrpSpPr/>
            <p:nvPr/>
          </p:nvGrpSpPr>
          <p:grpSpPr>
            <a:xfrm>
              <a:off x="4724257" y="2207160"/>
              <a:ext cx="1603377" cy="1603377"/>
              <a:chOff x="332069" y="332069"/>
              <a:chExt cx="1603376" cy="1603376"/>
            </a:xfrm>
          </p:grpSpPr>
          <p:sp>
            <p:nvSpPr>
              <p:cNvPr id="4126" name="Freeform 8"/>
              <p:cNvSpPr/>
              <p:nvPr/>
            </p:nvSpPr>
            <p:spPr>
              <a:xfrm rot="2700000">
                <a:off x="332069" y="332069"/>
                <a:ext cx="1603376" cy="160337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5617" y="10800"/>
                      <a:pt x="10800" y="5932"/>
                      <a:pt x="10800" y="0"/>
                    </a:cubicBezTo>
                    <a:cubicBezTo>
                      <a:pt x="4868" y="0"/>
                      <a:pt x="0" y="4817"/>
                      <a:pt x="0" y="10800"/>
                    </a:cubicBezTo>
                    <a:cubicBezTo>
                      <a:pt x="0" y="16732"/>
                      <a:pt x="4868" y="21600"/>
                      <a:pt x="10800" y="21600"/>
                    </a:cubicBezTo>
                    <a:cubicBezTo>
                      <a:pt x="10800" y="15617"/>
                      <a:pt x="15617" y="10800"/>
                      <a:pt x="21600" y="10800"/>
                    </a:cubicBezTo>
                    <a:close/>
                  </a:path>
                </a:pathLst>
              </a:custGeom>
              <a:solidFill>
                <a:srgbClr val="FFC000"/>
              </a:solidFill>
              <a:ln w="12700" cap="flat">
                <a:noFill/>
                <a:miter lim="400000"/>
              </a:ln>
              <a:effectLst/>
            </p:spPr>
            <p:txBody>
              <a:bodyPr wrap="square" lIns="34289" tIns="34289" rIns="34289" bIns="34289" numCol="1" anchor="t">
                <a:noAutofit/>
              </a:bodyPr>
              <a:lstStyle/>
              <a:p>
                <a:pPr>
                  <a:defRPr sz="2000" b="1">
                    <a:solidFill>
                      <a:srgbClr val="222222"/>
                    </a:solidFill>
                    <a:latin typeface="Bebas Neue"/>
                    <a:ea typeface="Bebas Neue"/>
                    <a:cs typeface="Bebas Neue"/>
                    <a:sym typeface="Bebas Neue"/>
                  </a:defRPr>
                </a:pPr>
                <a:endParaRPr sz="1500">
                  <a:solidFill>
                    <a:srgbClr val="FFC000"/>
                  </a:solidFill>
                  <a:latin typeface="等线" panose="02010600030101010101" charset="-122"/>
                  <a:ea typeface="等线" panose="02010600030101010101" charset="-122"/>
                </a:endParaRPr>
              </a:p>
            </p:txBody>
          </p:sp>
          <p:sp>
            <p:nvSpPr>
              <p:cNvPr id="4127" name="TextBox 19"/>
              <p:cNvSpPr txBox="1"/>
              <p:nvPr/>
            </p:nvSpPr>
            <p:spPr>
              <a:xfrm>
                <a:off x="656200" y="747668"/>
                <a:ext cx="633902" cy="532553"/>
              </a:xfrm>
              <a:prstGeom prst="rect">
                <a:avLst/>
              </a:prstGeom>
              <a:noFill/>
              <a:ln w="12700" cap="flat">
                <a:noFill/>
                <a:miter lim="400000"/>
              </a:ln>
              <a:effectLst/>
            </p:spPr>
            <p:txBody>
              <a:bodyPr wrap="square" lIns="34289" tIns="34289" rIns="34289" bIns="34289" numCol="1" anchor="t">
                <a:spAutoFit/>
              </a:bodyPr>
              <a:lstStyle>
                <a:lvl1pPr algn="ctr">
                  <a:lnSpc>
                    <a:spcPct val="90000"/>
                  </a:lnSpc>
                  <a:spcBef>
                    <a:spcPts val="1000"/>
                  </a:spcBef>
                  <a:defRPr sz="3200" b="1">
                    <a:solidFill>
                      <a:srgbClr val="FFFFFF"/>
                    </a:solidFill>
                    <a:latin typeface="Bebas Neue"/>
                    <a:ea typeface="Bebas Neue"/>
                    <a:cs typeface="Bebas Neue"/>
                    <a:sym typeface="Bebas Neue"/>
                  </a:defRPr>
                </a:lvl1pPr>
              </a:lstStyle>
              <a:p>
                <a:r>
                  <a:rPr sz="2400">
                    <a:solidFill>
                      <a:schemeClr val="bg1"/>
                    </a:solidFill>
                    <a:latin typeface="等线" panose="02010600030101010101" charset="-122"/>
                    <a:ea typeface="等线" panose="02010600030101010101" charset="-122"/>
                  </a:rPr>
                  <a:t>01</a:t>
                </a:r>
              </a:p>
            </p:txBody>
          </p:sp>
        </p:grpSp>
        <p:grpSp>
          <p:nvGrpSpPr>
            <p:cNvPr id="4131" name="Group 27"/>
            <p:cNvGrpSpPr/>
            <p:nvPr/>
          </p:nvGrpSpPr>
          <p:grpSpPr>
            <a:xfrm>
              <a:off x="5858016" y="2207160"/>
              <a:ext cx="1603377" cy="1603377"/>
              <a:chOff x="332069" y="332069"/>
              <a:chExt cx="1603376" cy="1603376"/>
            </a:xfrm>
          </p:grpSpPr>
          <p:sp>
            <p:nvSpPr>
              <p:cNvPr id="4129" name="Freeform 5"/>
              <p:cNvSpPr/>
              <p:nvPr/>
            </p:nvSpPr>
            <p:spPr>
              <a:xfrm rot="2700000">
                <a:off x="332069" y="332069"/>
                <a:ext cx="1603376" cy="160337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10800" y="21600"/>
                      <a:pt x="10800" y="21600"/>
                    </a:cubicBezTo>
                    <a:cubicBezTo>
                      <a:pt x="10800" y="21600"/>
                      <a:pt x="10800" y="21600"/>
                      <a:pt x="10800" y="21600"/>
                    </a:cubicBezTo>
                    <a:cubicBezTo>
                      <a:pt x="10800" y="15617"/>
                      <a:pt x="15617" y="10800"/>
                      <a:pt x="21600" y="10800"/>
                    </a:cubicBezTo>
                    <a:cubicBezTo>
                      <a:pt x="21600" y="4817"/>
                      <a:pt x="16783" y="0"/>
                      <a:pt x="10800" y="0"/>
                    </a:cubicBezTo>
                    <a:cubicBezTo>
                      <a:pt x="4817" y="0"/>
                      <a:pt x="0" y="4817"/>
                      <a:pt x="0" y="10800"/>
                    </a:cubicBezTo>
                    <a:cubicBezTo>
                      <a:pt x="5983" y="10800"/>
                      <a:pt x="10800" y="15617"/>
                      <a:pt x="10800" y="21600"/>
                    </a:cubicBezTo>
                    <a:close/>
                  </a:path>
                </a:pathLst>
              </a:custGeom>
              <a:solidFill>
                <a:srgbClr val="FFC000">
                  <a:alpha val="79000"/>
                </a:srgbClr>
              </a:solidFill>
              <a:ln w="12700" cap="flat">
                <a:noFill/>
                <a:miter lim="400000"/>
              </a:ln>
              <a:effectLst/>
            </p:spPr>
            <p:txBody>
              <a:bodyPr wrap="square" lIns="34289" tIns="34289" rIns="34289" bIns="34289" numCol="1" anchor="t">
                <a:noAutofit/>
              </a:bodyPr>
              <a:lstStyle/>
              <a:p>
                <a:pPr>
                  <a:defRPr sz="2000" b="1">
                    <a:solidFill>
                      <a:srgbClr val="222222"/>
                    </a:solidFill>
                    <a:latin typeface="Bebas Neue"/>
                    <a:ea typeface="Bebas Neue"/>
                    <a:cs typeface="Bebas Neue"/>
                    <a:sym typeface="Bebas Neue"/>
                  </a:defRPr>
                </a:pPr>
                <a:endParaRPr sz="1500">
                  <a:solidFill>
                    <a:srgbClr val="FFC000"/>
                  </a:solidFill>
                  <a:latin typeface="等线" panose="02010600030101010101" charset="-122"/>
                  <a:ea typeface="等线" panose="02010600030101010101" charset="-122"/>
                </a:endParaRPr>
              </a:p>
            </p:txBody>
          </p:sp>
          <p:sp>
            <p:nvSpPr>
              <p:cNvPr id="4130" name="TextBox 20"/>
              <p:cNvSpPr txBox="1"/>
              <p:nvPr/>
            </p:nvSpPr>
            <p:spPr>
              <a:xfrm>
                <a:off x="973148" y="747668"/>
                <a:ext cx="633902" cy="532553"/>
              </a:xfrm>
              <a:prstGeom prst="rect">
                <a:avLst/>
              </a:prstGeom>
              <a:noFill/>
              <a:ln w="12700" cap="flat">
                <a:noFill/>
                <a:miter lim="400000"/>
              </a:ln>
              <a:effectLst/>
            </p:spPr>
            <p:txBody>
              <a:bodyPr wrap="square" lIns="34289" tIns="34289" rIns="34289" bIns="34289" numCol="1" anchor="t">
                <a:spAutoFit/>
              </a:bodyPr>
              <a:lstStyle>
                <a:lvl1pPr algn="ctr">
                  <a:lnSpc>
                    <a:spcPct val="90000"/>
                  </a:lnSpc>
                  <a:spcBef>
                    <a:spcPts val="1000"/>
                  </a:spcBef>
                  <a:defRPr sz="3200" b="1">
                    <a:solidFill>
                      <a:srgbClr val="FFFFFF"/>
                    </a:solidFill>
                    <a:latin typeface="Bebas Neue"/>
                    <a:ea typeface="Bebas Neue"/>
                    <a:cs typeface="Bebas Neue"/>
                    <a:sym typeface="Bebas Neue"/>
                  </a:defRPr>
                </a:lvl1pPr>
              </a:lstStyle>
              <a:p>
                <a:r>
                  <a:rPr sz="2400">
                    <a:solidFill>
                      <a:schemeClr val="bg1"/>
                    </a:solidFill>
                    <a:latin typeface="等线" panose="02010600030101010101" charset="-122"/>
                    <a:ea typeface="等线" panose="02010600030101010101" charset="-122"/>
                  </a:rPr>
                  <a:t>02</a:t>
                </a:r>
              </a:p>
            </p:txBody>
          </p:sp>
        </p:grpSp>
        <p:grpSp>
          <p:nvGrpSpPr>
            <p:cNvPr id="4134" name="Group 29"/>
            <p:cNvGrpSpPr/>
            <p:nvPr/>
          </p:nvGrpSpPr>
          <p:grpSpPr>
            <a:xfrm>
              <a:off x="4724258" y="3340918"/>
              <a:ext cx="1603377" cy="1603377"/>
              <a:chOff x="332069" y="332069"/>
              <a:chExt cx="1603376" cy="1603376"/>
            </a:xfrm>
          </p:grpSpPr>
          <p:sp>
            <p:nvSpPr>
              <p:cNvPr id="4132" name="Freeform 6"/>
              <p:cNvSpPr/>
              <p:nvPr/>
            </p:nvSpPr>
            <p:spPr>
              <a:xfrm rot="2700000">
                <a:off x="332069" y="332069"/>
                <a:ext cx="1603376" cy="16033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800" y="5932"/>
                      <a:pt x="5983" y="10800"/>
                      <a:pt x="0" y="10800"/>
                    </a:cubicBezTo>
                    <a:cubicBezTo>
                      <a:pt x="0" y="10800"/>
                      <a:pt x="0" y="10800"/>
                      <a:pt x="0" y="10800"/>
                    </a:cubicBezTo>
                    <a:cubicBezTo>
                      <a:pt x="0" y="10800"/>
                      <a:pt x="0" y="10800"/>
                      <a:pt x="0" y="10800"/>
                    </a:cubicBezTo>
                    <a:cubicBezTo>
                      <a:pt x="0" y="16732"/>
                      <a:pt x="4817" y="21600"/>
                      <a:pt x="10800" y="21600"/>
                    </a:cubicBezTo>
                    <a:cubicBezTo>
                      <a:pt x="16783" y="21600"/>
                      <a:pt x="21600" y="16732"/>
                      <a:pt x="21600" y="10800"/>
                    </a:cubicBezTo>
                    <a:cubicBezTo>
                      <a:pt x="15617" y="10800"/>
                      <a:pt x="10800" y="5932"/>
                      <a:pt x="10800" y="0"/>
                    </a:cubicBezTo>
                    <a:close/>
                  </a:path>
                </a:pathLst>
              </a:custGeom>
              <a:solidFill>
                <a:srgbClr val="FFC000">
                  <a:alpha val="58000"/>
                </a:srgbClr>
              </a:solidFill>
              <a:ln w="12700" cap="flat">
                <a:noFill/>
                <a:miter lim="400000"/>
              </a:ln>
              <a:effectLst/>
            </p:spPr>
            <p:txBody>
              <a:bodyPr wrap="square" lIns="34289" tIns="34289" rIns="34289" bIns="34289" numCol="1" anchor="t">
                <a:noAutofit/>
              </a:bodyPr>
              <a:lstStyle/>
              <a:p>
                <a:pPr>
                  <a:defRPr sz="2000" b="1">
                    <a:solidFill>
                      <a:srgbClr val="222222"/>
                    </a:solidFill>
                    <a:latin typeface="Bebas Neue"/>
                    <a:ea typeface="Bebas Neue"/>
                    <a:cs typeface="Bebas Neue"/>
                    <a:sym typeface="Bebas Neue"/>
                  </a:defRPr>
                </a:pPr>
                <a:endParaRPr sz="1500">
                  <a:solidFill>
                    <a:srgbClr val="FFC000"/>
                  </a:solidFill>
                  <a:latin typeface="等线" panose="02010600030101010101" charset="-122"/>
                  <a:ea typeface="等线" panose="02010600030101010101" charset="-122"/>
                </a:endParaRPr>
              </a:p>
            </p:txBody>
          </p:sp>
          <p:sp>
            <p:nvSpPr>
              <p:cNvPr id="4133" name="TextBox 24"/>
              <p:cNvSpPr txBox="1"/>
              <p:nvPr/>
            </p:nvSpPr>
            <p:spPr>
              <a:xfrm>
                <a:off x="656199" y="1075563"/>
                <a:ext cx="633902" cy="532553"/>
              </a:xfrm>
              <a:prstGeom prst="rect">
                <a:avLst/>
              </a:prstGeom>
              <a:noFill/>
              <a:ln w="12700" cap="flat">
                <a:noFill/>
                <a:miter lim="400000"/>
              </a:ln>
              <a:effectLst/>
            </p:spPr>
            <p:txBody>
              <a:bodyPr wrap="square" lIns="34289" tIns="34289" rIns="34289" bIns="34289" numCol="1" anchor="t">
                <a:spAutoFit/>
              </a:bodyPr>
              <a:lstStyle>
                <a:lvl1pPr algn="ctr">
                  <a:lnSpc>
                    <a:spcPct val="90000"/>
                  </a:lnSpc>
                  <a:spcBef>
                    <a:spcPts val="1000"/>
                  </a:spcBef>
                  <a:defRPr sz="3200" b="1">
                    <a:solidFill>
                      <a:srgbClr val="FFFFFF"/>
                    </a:solidFill>
                    <a:latin typeface="Bebas Neue"/>
                    <a:ea typeface="Bebas Neue"/>
                    <a:cs typeface="Bebas Neue"/>
                    <a:sym typeface="Bebas Neue"/>
                  </a:defRPr>
                </a:lvl1pPr>
              </a:lstStyle>
              <a:p>
                <a:r>
                  <a:rPr sz="2400" dirty="0">
                    <a:solidFill>
                      <a:schemeClr val="bg1"/>
                    </a:solidFill>
                    <a:latin typeface="等线" panose="02010600030101010101" charset="-122"/>
                    <a:ea typeface="等线" panose="02010600030101010101" charset="-122"/>
                  </a:rPr>
                  <a:t>03</a:t>
                </a:r>
              </a:p>
            </p:txBody>
          </p:sp>
        </p:grpSp>
        <p:grpSp>
          <p:nvGrpSpPr>
            <p:cNvPr id="4137" name="Group 26"/>
            <p:cNvGrpSpPr/>
            <p:nvPr/>
          </p:nvGrpSpPr>
          <p:grpSpPr>
            <a:xfrm>
              <a:off x="5858015" y="3340918"/>
              <a:ext cx="1603377" cy="1603377"/>
              <a:chOff x="332069" y="332069"/>
              <a:chExt cx="1603376" cy="1603376"/>
            </a:xfrm>
          </p:grpSpPr>
          <p:sp>
            <p:nvSpPr>
              <p:cNvPr id="4135" name="Freeform 7"/>
              <p:cNvSpPr/>
              <p:nvPr/>
            </p:nvSpPr>
            <p:spPr>
              <a:xfrm rot="2700000">
                <a:off x="332069" y="332069"/>
                <a:ext cx="1603376" cy="16033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800" y="5932"/>
                      <a:pt x="5983" y="10800"/>
                      <a:pt x="0" y="10800"/>
                    </a:cubicBezTo>
                    <a:cubicBezTo>
                      <a:pt x="5983" y="10800"/>
                      <a:pt x="10800" y="15617"/>
                      <a:pt x="10800" y="21600"/>
                    </a:cubicBezTo>
                    <a:cubicBezTo>
                      <a:pt x="16783" y="21600"/>
                      <a:pt x="21600" y="16732"/>
                      <a:pt x="21600" y="10800"/>
                    </a:cubicBezTo>
                    <a:cubicBezTo>
                      <a:pt x="21600" y="4817"/>
                      <a:pt x="16783" y="0"/>
                      <a:pt x="10800" y="0"/>
                    </a:cubicBezTo>
                    <a:close/>
                  </a:path>
                </a:pathLst>
              </a:custGeom>
              <a:solidFill>
                <a:srgbClr val="FFC000">
                  <a:alpha val="31000"/>
                </a:srgbClr>
              </a:solidFill>
              <a:ln w="12700" cap="flat">
                <a:noFill/>
                <a:miter lim="400000"/>
              </a:ln>
              <a:effectLst/>
            </p:spPr>
            <p:txBody>
              <a:bodyPr wrap="square" lIns="34289" tIns="34289" rIns="34289" bIns="34289" numCol="1" anchor="t">
                <a:noAutofit/>
              </a:bodyPr>
              <a:lstStyle/>
              <a:p>
                <a:pPr>
                  <a:defRPr sz="2000" b="1">
                    <a:solidFill>
                      <a:srgbClr val="222222"/>
                    </a:solidFill>
                    <a:latin typeface="Bebas Neue"/>
                    <a:ea typeface="Bebas Neue"/>
                    <a:cs typeface="Bebas Neue"/>
                    <a:sym typeface="Bebas Neue"/>
                  </a:defRPr>
                </a:pPr>
                <a:endParaRPr sz="1500">
                  <a:solidFill>
                    <a:srgbClr val="FFC000"/>
                  </a:solidFill>
                  <a:latin typeface="等线" panose="02010600030101010101" charset="-122"/>
                  <a:ea typeface="等线" panose="02010600030101010101" charset="-122"/>
                </a:endParaRPr>
              </a:p>
            </p:txBody>
          </p:sp>
          <p:sp>
            <p:nvSpPr>
              <p:cNvPr id="4136" name="TextBox 25"/>
              <p:cNvSpPr txBox="1"/>
              <p:nvPr/>
            </p:nvSpPr>
            <p:spPr>
              <a:xfrm>
                <a:off x="973149" y="1075563"/>
                <a:ext cx="633902" cy="532553"/>
              </a:xfrm>
              <a:prstGeom prst="rect">
                <a:avLst/>
              </a:prstGeom>
              <a:noFill/>
              <a:ln w="12700" cap="flat">
                <a:noFill/>
                <a:miter lim="400000"/>
              </a:ln>
              <a:effectLst/>
            </p:spPr>
            <p:txBody>
              <a:bodyPr wrap="square" lIns="34289" tIns="34289" rIns="34289" bIns="34289" numCol="1" anchor="t">
                <a:spAutoFit/>
              </a:bodyPr>
              <a:lstStyle>
                <a:lvl1pPr algn="ctr">
                  <a:lnSpc>
                    <a:spcPct val="90000"/>
                  </a:lnSpc>
                  <a:spcBef>
                    <a:spcPts val="1000"/>
                  </a:spcBef>
                  <a:defRPr sz="3200" b="1">
                    <a:solidFill>
                      <a:srgbClr val="FFFFFF"/>
                    </a:solidFill>
                    <a:latin typeface="Bebas Neue"/>
                    <a:ea typeface="Bebas Neue"/>
                    <a:cs typeface="Bebas Neue"/>
                    <a:sym typeface="Bebas Neue"/>
                  </a:defRPr>
                </a:lvl1pPr>
              </a:lstStyle>
              <a:p>
                <a:r>
                  <a:rPr sz="2400">
                    <a:solidFill>
                      <a:schemeClr val="bg1"/>
                    </a:solidFill>
                    <a:latin typeface="等线" panose="02010600030101010101" charset="-122"/>
                    <a:ea typeface="等线" panose="02010600030101010101" charset="-122"/>
                  </a:rPr>
                  <a:t>04</a:t>
                </a:r>
              </a:p>
            </p:txBody>
          </p:sp>
        </p:grpSp>
      </p:grpSp>
      <p:sp>
        <p:nvSpPr>
          <p:cNvPr id="12" name="矩形 11"/>
          <p:cNvSpPr/>
          <p:nvPr/>
        </p:nvSpPr>
        <p:spPr>
          <a:xfrm>
            <a:off x="1043605" y="1257529"/>
            <a:ext cx="1949450" cy="299085"/>
          </a:xfrm>
          <a:prstGeom prst="rect">
            <a:avLst/>
          </a:prstGeom>
        </p:spPr>
        <p:txBody>
          <a:bodyPr wrap="none">
            <a:spAutoFit/>
          </a:bodyPr>
          <a:lstStyle/>
          <a:p>
            <a:pPr algn="ctr">
              <a:lnSpc>
                <a:spcPct val="90000"/>
              </a:lnSpc>
              <a:spcBef>
                <a:spcPts val="1000"/>
              </a:spcBef>
              <a:defRPr sz="2400">
                <a:solidFill>
                  <a:srgbClr val="222222"/>
                </a:solidFill>
                <a:latin typeface="Bebas Neue"/>
                <a:ea typeface="Bebas Neue"/>
                <a:cs typeface="Bebas Neue"/>
                <a:sym typeface="Bebas Neue"/>
              </a:defRPr>
            </a:pPr>
            <a:r>
              <a:rPr lang="zh-CN" altLang="en-US" sz="1500" b="1" dirty="0">
                <a:solidFill>
                  <a:srgbClr val="FFC000"/>
                </a:solidFill>
                <a:latin typeface="等线" panose="02010600030101010101" charset="-122"/>
                <a:ea typeface="等线" panose="02010600030101010101" charset="-122"/>
                <a:sym typeface="Bebas Neue"/>
              </a:rPr>
              <a:t>同心多角化经营战略 </a:t>
            </a:r>
          </a:p>
        </p:txBody>
      </p:sp>
      <p:sp>
        <p:nvSpPr>
          <p:cNvPr id="29" name="TextBox 12"/>
          <p:cNvSpPr txBox="1"/>
          <p:nvPr/>
        </p:nvSpPr>
        <p:spPr>
          <a:xfrm>
            <a:off x="1444262" y="3581684"/>
            <a:ext cx="2138615" cy="525780"/>
          </a:xfrm>
          <a:prstGeom prst="rect">
            <a:avLst/>
          </a:prstGeom>
          <a:ln w="12700">
            <a:miter lim="400000"/>
          </a:ln>
        </p:spPr>
        <p:txBody>
          <a:bodyPr wrap="square" lIns="34289" rIns="34289">
            <a:spAutoFit/>
          </a:bodyPr>
          <a:lstStyle/>
          <a:p>
            <a:pPr>
              <a:lnSpc>
                <a:spcPct val="90000"/>
              </a:lnSpc>
              <a:spcBef>
                <a:spcPts val="1000"/>
              </a:spcBef>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sym typeface="Source Sans Pro"/>
              </a:rPr>
              <a:t>将处于同一个价值链环节的其他价值链上的企业联合起来形成一个经济体</a:t>
            </a:r>
          </a:p>
        </p:txBody>
      </p:sp>
      <p:sp>
        <p:nvSpPr>
          <p:cNvPr id="30" name="TextBox 12"/>
          <p:cNvSpPr txBox="1"/>
          <p:nvPr/>
        </p:nvSpPr>
        <p:spPr>
          <a:xfrm>
            <a:off x="5977946" y="1600869"/>
            <a:ext cx="2138615" cy="670560"/>
          </a:xfrm>
          <a:prstGeom prst="rect">
            <a:avLst/>
          </a:prstGeom>
          <a:ln w="12700">
            <a:miter lim="400000"/>
          </a:ln>
        </p:spPr>
        <p:txBody>
          <a:bodyPr wrap="square" lIns="34289" rIns="34289">
            <a:spAutoFit/>
          </a:bodyPr>
          <a:lstStyle/>
          <a:p>
            <a:pPr>
              <a:lnSpc>
                <a:spcPct val="90000"/>
              </a:lnSpc>
              <a:spcBef>
                <a:spcPts val="1000"/>
              </a:spcBef>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sym typeface="Source Sans Pro"/>
              </a:rPr>
              <a:t>分为前向一体化战略和后向一体化战略，分别向靠近终端用户的阶段和靠近供应商的阶段进行业务拓展 </a:t>
            </a:r>
          </a:p>
        </p:txBody>
      </p:sp>
      <p:sp>
        <p:nvSpPr>
          <p:cNvPr id="31" name="TextBox 12"/>
          <p:cNvSpPr txBox="1"/>
          <p:nvPr/>
        </p:nvSpPr>
        <p:spPr>
          <a:xfrm>
            <a:off x="5985121" y="3613968"/>
            <a:ext cx="2138615" cy="815975"/>
          </a:xfrm>
          <a:prstGeom prst="rect">
            <a:avLst/>
          </a:prstGeom>
          <a:ln w="12700">
            <a:miter lim="400000"/>
          </a:ln>
        </p:spPr>
        <p:txBody>
          <a:bodyPr wrap="square" lIns="34289" rIns="34289">
            <a:spAutoFit/>
          </a:bodyPr>
          <a:lstStyle/>
          <a:p>
            <a:pPr>
              <a:lnSpc>
                <a:spcPct val="90000"/>
              </a:lnSpc>
              <a:spcBef>
                <a:spcPts val="1000"/>
              </a:spcBef>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sym typeface="Source Sans Pro"/>
              </a:rPr>
              <a:t>联合不同价值链和不同价值链环节的企业，即处于不同产业部门、不同市场且相互之间没有特别生产技术联系的企业之间的联合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112"/>
    </mc:Choice>
    <mc:Fallback xmlns="">
      <p:transition spd="slow" advTm="41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 calcmode="lin" valueType="num">
                                      <p:cBhvr>
                                        <p:cTn id="21" dur="500" fill="hold"/>
                                        <p:tgtEl>
                                          <p:spTgt spid="9"/>
                                        </p:tgtEl>
                                        <p:attrNameLst>
                                          <p:attrName>ppt_x</p:attrName>
                                        </p:attrNameLst>
                                      </p:cBhvr>
                                      <p:tavLst>
                                        <p:tav tm="0">
                                          <p:val>
                                            <p:fltVal val="0.5"/>
                                          </p:val>
                                        </p:tav>
                                        <p:tav tm="100000">
                                          <p:val>
                                            <p:strVal val="#ppt_x"/>
                                          </p:val>
                                        </p:tav>
                                      </p:tavLst>
                                    </p:anim>
                                    <p:anim calcmode="lin" valueType="num">
                                      <p:cBhvr>
                                        <p:cTn id="22" dur="500" fill="hold"/>
                                        <p:tgtEl>
                                          <p:spTgt spid="9"/>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 calcmode="lin" valueType="num">
                                      <p:cBhvr>
                                        <p:cTn id="27" dur="500" fill="hold"/>
                                        <p:tgtEl>
                                          <p:spTgt spid="5"/>
                                        </p:tgtEl>
                                        <p:attrNameLst>
                                          <p:attrName>ppt_x</p:attrName>
                                        </p:attrNameLst>
                                      </p:cBhvr>
                                      <p:tavLst>
                                        <p:tav tm="0">
                                          <p:val>
                                            <p:fltVal val="0.5"/>
                                          </p:val>
                                        </p:tav>
                                        <p:tav tm="100000">
                                          <p:val>
                                            <p:strVal val="#ppt_x"/>
                                          </p:val>
                                        </p:tav>
                                      </p:tavLst>
                                    </p:anim>
                                    <p:anim calcmode="lin" valueType="num">
                                      <p:cBhvr>
                                        <p:cTn id="28" dur="500" fill="hold"/>
                                        <p:tgtEl>
                                          <p:spTgt spid="5"/>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 calcmode="lin" valueType="num">
                                      <p:cBhvr>
                                        <p:cTn id="33" dur="500" fill="hold"/>
                                        <p:tgtEl>
                                          <p:spTgt spid="10"/>
                                        </p:tgtEl>
                                        <p:attrNameLst>
                                          <p:attrName>ppt_x</p:attrName>
                                        </p:attrNameLst>
                                      </p:cBhvr>
                                      <p:tavLst>
                                        <p:tav tm="0">
                                          <p:val>
                                            <p:fltVal val="0.5"/>
                                          </p:val>
                                        </p:tav>
                                        <p:tav tm="100000">
                                          <p:val>
                                            <p:strVal val="#ppt_x"/>
                                          </p:val>
                                        </p:tav>
                                      </p:tavLst>
                                    </p:anim>
                                    <p:anim calcmode="lin" valueType="num">
                                      <p:cBhvr>
                                        <p:cTn id="34" dur="500" fill="hold"/>
                                        <p:tgtEl>
                                          <p:spTgt spid="10"/>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 calcmode="lin" valueType="num">
                                      <p:cBhvr>
                                        <p:cTn id="39" dur="500" fill="hold"/>
                                        <p:tgtEl>
                                          <p:spTgt spid="16"/>
                                        </p:tgtEl>
                                        <p:attrNameLst>
                                          <p:attrName>ppt_x</p:attrName>
                                        </p:attrNameLst>
                                      </p:cBhvr>
                                      <p:tavLst>
                                        <p:tav tm="0">
                                          <p:val>
                                            <p:fltVal val="0.5"/>
                                          </p:val>
                                        </p:tav>
                                        <p:tav tm="100000">
                                          <p:val>
                                            <p:strVal val="#ppt_x"/>
                                          </p:val>
                                        </p:tav>
                                      </p:tavLst>
                                    </p:anim>
                                    <p:anim calcmode="lin" valueType="num">
                                      <p:cBhvr>
                                        <p:cTn id="40" dur="500" fill="hold"/>
                                        <p:tgtEl>
                                          <p:spTgt spid="16"/>
                                        </p:tgtEl>
                                        <p:attrNameLst>
                                          <p:attrName>ppt_y</p:attrName>
                                        </p:attrNameLst>
                                      </p:cBhvr>
                                      <p:tavLst>
                                        <p:tav tm="0">
                                          <p:val>
                                            <p:fltVal val="0.5"/>
                                          </p:val>
                                        </p:tav>
                                        <p:tav tm="100000">
                                          <p:val>
                                            <p:strVal val="#ppt_y"/>
                                          </p:val>
                                        </p:tav>
                                      </p:tavLst>
                                    </p:anim>
                                  </p:childTnLst>
                                </p:cTn>
                              </p:par>
                              <p:par>
                                <p:cTn id="41" presetID="53" presetClass="exit" presetSubtype="544" fill="hold" grpId="1" nodeType="withEffect">
                                  <p:stCondLst>
                                    <p:cond delay="0"/>
                                  </p:stCondLst>
                                  <p:childTnLst>
                                    <p:anim calcmode="lin" valueType="num">
                                      <p:cBhvr>
                                        <p:cTn id="42" dur="500"/>
                                        <p:tgtEl>
                                          <p:spTgt spid="4"/>
                                        </p:tgtEl>
                                        <p:attrNameLst>
                                          <p:attrName>ppt_w</p:attrName>
                                        </p:attrNameLst>
                                      </p:cBhvr>
                                      <p:tavLst>
                                        <p:tav tm="0">
                                          <p:val>
                                            <p:strVal val="ppt_w"/>
                                          </p:val>
                                        </p:tav>
                                        <p:tav tm="100000">
                                          <p:val>
                                            <p:fltVal val="0"/>
                                          </p:val>
                                        </p:tav>
                                      </p:tavLst>
                                    </p:anim>
                                    <p:anim calcmode="lin" valueType="num">
                                      <p:cBhvr>
                                        <p:cTn id="43" dur="500"/>
                                        <p:tgtEl>
                                          <p:spTgt spid="4"/>
                                        </p:tgtEl>
                                        <p:attrNameLst>
                                          <p:attrName>ppt_h</p:attrName>
                                        </p:attrNameLst>
                                      </p:cBhvr>
                                      <p:tavLst>
                                        <p:tav tm="0">
                                          <p:val>
                                            <p:strVal val="ppt_h"/>
                                          </p:val>
                                        </p:tav>
                                        <p:tav tm="100000">
                                          <p:val>
                                            <p:fltVal val="0"/>
                                          </p:val>
                                        </p:tav>
                                      </p:tavLst>
                                    </p:anim>
                                    <p:animEffect transition="out" filter="fade">
                                      <p:cBhvr>
                                        <p:cTn id="44" dur="500"/>
                                        <p:tgtEl>
                                          <p:spTgt spid="4"/>
                                        </p:tgtEl>
                                      </p:cBhvr>
                                    </p:animEffect>
                                    <p:anim calcmode="lin" valueType="num">
                                      <p:cBhvr>
                                        <p:cTn id="45" dur="500"/>
                                        <p:tgtEl>
                                          <p:spTgt spid="4"/>
                                        </p:tgtEl>
                                        <p:attrNameLst>
                                          <p:attrName>ppt_x</p:attrName>
                                        </p:attrNameLst>
                                      </p:cBhvr>
                                      <p:tavLst>
                                        <p:tav tm="0">
                                          <p:val>
                                            <p:strVal val="ppt_x"/>
                                          </p:val>
                                        </p:tav>
                                        <p:tav tm="100000">
                                          <p:val>
                                            <p:fltVal val="0.5"/>
                                          </p:val>
                                        </p:tav>
                                      </p:tavLst>
                                    </p:anim>
                                    <p:anim calcmode="lin" valueType="num">
                                      <p:cBhvr>
                                        <p:cTn id="46" dur="500"/>
                                        <p:tgtEl>
                                          <p:spTgt spid="4"/>
                                        </p:tgtEl>
                                        <p:attrNameLst>
                                          <p:attrName>ppt_y</p:attrName>
                                        </p:attrNameLst>
                                      </p:cBhvr>
                                      <p:tavLst>
                                        <p:tav tm="0">
                                          <p:val>
                                            <p:strVal val="ppt_y"/>
                                          </p:val>
                                        </p:tav>
                                        <p:tav tm="100000">
                                          <p:val>
                                            <p:fltVal val="0.5"/>
                                          </p:val>
                                        </p:tav>
                                      </p:tavLst>
                                    </p:anim>
                                    <p:set>
                                      <p:cBhvr>
                                        <p:cTn id="47" dur="1" fill="hold">
                                          <p:stCondLst>
                                            <p:cond delay="499"/>
                                          </p:stCondLst>
                                        </p:cTn>
                                        <p:tgtEl>
                                          <p:spTgt spid="4"/>
                                        </p:tgtEl>
                                        <p:attrNameLst>
                                          <p:attrName>style.visibility</p:attrName>
                                        </p:attrNameLst>
                                      </p:cBhvr>
                                      <p:to>
                                        <p:strVal val="hidden"/>
                                      </p:to>
                                    </p:set>
                                  </p:childTnLst>
                                </p:cTn>
                              </p:par>
                              <p:par>
                                <p:cTn id="48" presetID="53" presetClass="exit" presetSubtype="544" fill="hold" grpId="1" nodeType="withEffect">
                                  <p:stCondLst>
                                    <p:cond delay="0"/>
                                  </p:stCondLst>
                                  <p:childTnLst>
                                    <p:anim calcmode="lin" valueType="num">
                                      <p:cBhvr>
                                        <p:cTn id="49" dur="500"/>
                                        <p:tgtEl>
                                          <p:spTgt spid="9"/>
                                        </p:tgtEl>
                                        <p:attrNameLst>
                                          <p:attrName>ppt_w</p:attrName>
                                        </p:attrNameLst>
                                      </p:cBhvr>
                                      <p:tavLst>
                                        <p:tav tm="0">
                                          <p:val>
                                            <p:strVal val="ppt_w"/>
                                          </p:val>
                                        </p:tav>
                                        <p:tav tm="100000">
                                          <p:val>
                                            <p:fltVal val="0"/>
                                          </p:val>
                                        </p:tav>
                                      </p:tavLst>
                                    </p:anim>
                                    <p:anim calcmode="lin" valueType="num">
                                      <p:cBhvr>
                                        <p:cTn id="50" dur="500"/>
                                        <p:tgtEl>
                                          <p:spTgt spid="9"/>
                                        </p:tgtEl>
                                        <p:attrNameLst>
                                          <p:attrName>ppt_h</p:attrName>
                                        </p:attrNameLst>
                                      </p:cBhvr>
                                      <p:tavLst>
                                        <p:tav tm="0">
                                          <p:val>
                                            <p:strVal val="ppt_h"/>
                                          </p:val>
                                        </p:tav>
                                        <p:tav tm="100000">
                                          <p:val>
                                            <p:fltVal val="0"/>
                                          </p:val>
                                        </p:tav>
                                      </p:tavLst>
                                    </p:anim>
                                    <p:animEffect transition="out" filter="fade">
                                      <p:cBhvr>
                                        <p:cTn id="51" dur="500"/>
                                        <p:tgtEl>
                                          <p:spTgt spid="9"/>
                                        </p:tgtEl>
                                      </p:cBhvr>
                                    </p:animEffect>
                                    <p:anim calcmode="lin" valueType="num">
                                      <p:cBhvr>
                                        <p:cTn id="52" dur="500"/>
                                        <p:tgtEl>
                                          <p:spTgt spid="9"/>
                                        </p:tgtEl>
                                        <p:attrNameLst>
                                          <p:attrName>ppt_x</p:attrName>
                                        </p:attrNameLst>
                                      </p:cBhvr>
                                      <p:tavLst>
                                        <p:tav tm="0">
                                          <p:val>
                                            <p:strVal val="ppt_x"/>
                                          </p:val>
                                        </p:tav>
                                        <p:tav tm="100000">
                                          <p:val>
                                            <p:fltVal val="0.5"/>
                                          </p:val>
                                        </p:tav>
                                      </p:tavLst>
                                    </p:anim>
                                    <p:anim calcmode="lin" valueType="num">
                                      <p:cBhvr>
                                        <p:cTn id="53" dur="500"/>
                                        <p:tgtEl>
                                          <p:spTgt spid="9"/>
                                        </p:tgtEl>
                                        <p:attrNameLst>
                                          <p:attrName>ppt_y</p:attrName>
                                        </p:attrNameLst>
                                      </p:cBhvr>
                                      <p:tavLst>
                                        <p:tav tm="0">
                                          <p:val>
                                            <p:strVal val="ppt_y"/>
                                          </p:val>
                                        </p:tav>
                                        <p:tav tm="100000">
                                          <p:val>
                                            <p:fltVal val="0.5"/>
                                          </p:val>
                                        </p:tav>
                                      </p:tavLst>
                                    </p:anim>
                                    <p:set>
                                      <p:cBhvr>
                                        <p:cTn id="5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6" grpId="0" animBg="1"/>
      <p:bldP spid="9" grpId="0" bldLvl="0" animBg="1"/>
      <p:bldP spid="9" grpId="1" bldLvl="0" animBg="1"/>
      <p:bldP spid="10" grpId="0" bldLvl="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5050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Words>
  <Application>Microsoft Macintosh PowerPoint</Application>
  <PresentationFormat>On-screen Show (16:9)</PresentationFormat>
  <Paragraphs>21</Paragraphs>
  <Slides>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Bebas Neue</vt:lpstr>
      <vt:lpstr>等线</vt:lpstr>
      <vt:lpstr>微软雅黑</vt:lpstr>
      <vt:lpstr>ＭＳ Ｐゴシック</vt:lpstr>
      <vt:lpstr>宋体</vt:lpstr>
      <vt:lpstr>Source Sans Pro</vt:lpstr>
      <vt:lpstr>Arial</vt:lpstr>
      <vt:lpstr>Calibri</vt:lpstr>
      <vt:lpstr>Calibri Light</vt:lpstr>
      <vt:lpstr>Wingdings</vt:lpstr>
      <vt:lpstr>Office 主题</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112</dc:title>
  <dc:creator/>
  <cp:lastModifiedBy>宁凝</cp:lastModifiedBy>
  <cp:revision>2</cp:revision>
  <dcterms:created xsi:type="dcterms:W3CDTF">2018-06-24T11:14:43Z</dcterms:created>
  <dcterms:modified xsi:type="dcterms:W3CDTF">2018-08-02T10:12:17Z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