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3"/>
  </p:notesMasterIdLst>
  <p:sldIdLst>
    <p:sldId id="303" r:id="rId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27">
          <p15:clr>
            <a:srgbClr val="A4A3A4"/>
          </p15:clr>
        </p15:guide>
        <p15:guide id="2" pos="286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fan Wu" initials="YW" lastIdx="8" clrIdx="0"/>
  <p:cmAuthor id="15" name="Jennifer Zheng" initials="JZ" lastIdx="14" clrIdx="1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404040"/>
    <a:srgbClr val="17181A"/>
    <a:srgbClr val="0505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41" autoAdjust="0"/>
    <p:restoredTop sz="96318" autoAdjust="0"/>
  </p:normalViewPr>
  <p:slideViewPr>
    <p:cSldViewPr snapToGrid="0">
      <p:cViewPr varScale="1">
        <p:scale>
          <a:sx n="117" d="100"/>
          <a:sy n="117" d="100"/>
        </p:scale>
        <p:origin x="184" y="1008"/>
      </p:cViewPr>
      <p:guideLst>
        <p:guide orient="horz" pos="1527"/>
        <p:guide pos="286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3DB8BD-E5A9-4316-9D83-888529193FA4}" type="datetimeFigureOut">
              <a:rPr lang="zh-CN" altLang="en-US" smtClean="0"/>
              <a:t>2018/8/2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EA6ADC-6613-48FA-ADBC-552AAF62985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defRPr/>
            </a:pPr>
            <a:r>
              <a:rPr lang="ja-JP" altLang="en-CA" b="1" u="sng" dirty="0">
                <a:latin typeface="微软雅黑" panose="020B0503020204020204" charset="-122"/>
                <a:ea typeface="微软雅黑" panose="020B0503020204020204" charset="-122"/>
                <a:sym typeface="+mn-ea"/>
              </a:rPr>
              <a:t>何时用</a:t>
            </a:r>
            <a:r>
              <a:rPr lang="zh-CN" altLang="en-US" b="1" dirty="0">
                <a:latin typeface="微软雅黑" panose="020B0503020204020204" charset="-122"/>
                <a:ea typeface="微软雅黑" panose="020B0503020204020204" charset="-122"/>
                <a:sym typeface="+mn-ea"/>
              </a:rPr>
              <a:t>：</a:t>
            </a:r>
            <a:r>
              <a:rPr lang="zh-CN" altLang="en-US" dirty="0">
                <a:effectLst/>
                <a:latin typeface="+mj-lt"/>
                <a:ea typeface="+mj-ea"/>
                <a:cs typeface="+mj-cs"/>
                <a:sym typeface="Calibri" panose="020F0502020204030204"/>
              </a:rPr>
              <a:t>企业想要保持业务的持续增长，提升在市场上的竞争力</a:t>
            </a:r>
            <a:endParaRPr lang="en-CA" altLang="zh-CN" spc="0" dirty="0">
              <a:effectLst/>
              <a:latin typeface="+mj-lt"/>
              <a:ea typeface="+mj-ea"/>
              <a:cs typeface="+mj-cs"/>
              <a:sym typeface="Calibri" panose="020F0502020204030204"/>
            </a:endParaRPr>
          </a:p>
          <a:p>
            <a:r>
              <a:rPr lang="ja-JP" altLang="en-CA" dirty="0">
                <a:latin typeface="微软雅黑" panose="020B0503020204020204" charset="-122"/>
                <a:ea typeface="微软雅黑" panose="020B0503020204020204" charset="-122"/>
                <a:sym typeface="+mn-ea"/>
              </a:rPr>
              <a:t>例如</a:t>
            </a:r>
            <a:r>
              <a:rPr lang="zh-CN" altLang="en-US" dirty="0">
                <a:latin typeface="微软雅黑" panose="020B0503020204020204" charset="-122"/>
                <a:ea typeface="微软雅黑" panose="020B0503020204020204" charset="-122"/>
                <a:sym typeface="+mn-ea"/>
              </a:rPr>
              <a:t>：</a:t>
            </a:r>
            <a:endParaRPr lang="en-CA" altLang="zh-CN" b="0" spc="0" dirty="0">
              <a:latin typeface="微软雅黑" panose="020B0503020204020204" charset="-122"/>
              <a:ea typeface="微软雅黑" panose="020B0503020204020204" charset="-122"/>
            </a:endParaRPr>
          </a:p>
          <a:p>
            <a:r>
              <a:rPr lang="en-US" altLang="zh-CN" dirty="0">
                <a:latin typeface="微软雅黑" panose="020B0503020204020204" charset="-122"/>
                <a:ea typeface="微软雅黑" panose="020B0503020204020204" charset="-122"/>
                <a:sym typeface="+mn-ea"/>
              </a:rPr>
              <a:t>1</a:t>
            </a:r>
            <a:r>
              <a:rPr lang="zh-CN" altLang="en-US" dirty="0">
                <a:latin typeface="微软雅黑" panose="020B0503020204020204" charset="-122"/>
                <a:ea typeface="微软雅黑" panose="020B0503020204020204" charset="-122"/>
                <a:sym typeface="+mn-ea"/>
              </a:rPr>
              <a:t>）</a:t>
            </a:r>
            <a:r>
              <a:rPr lang="zh-CN" altLang="en-US" dirty="0">
                <a:effectLst/>
                <a:latin typeface="+mj-lt"/>
                <a:ea typeface="+mj-ea"/>
                <a:cs typeface="+mj-cs"/>
                <a:sym typeface="Calibri" panose="020F0502020204030204"/>
              </a:rPr>
              <a:t>对于问号和明星业务如何扩大市场提高营业额？</a:t>
            </a:r>
            <a:endParaRPr lang="en-CA" spc="0" dirty="0">
              <a:effectLst/>
              <a:latin typeface="+mj-lt"/>
              <a:ea typeface="+mj-ea"/>
              <a:cs typeface="+mj-cs"/>
              <a:sym typeface="Calibri" panose="020F0502020204030204"/>
            </a:endParaRPr>
          </a:p>
          <a:p>
            <a:r>
              <a:rPr lang="en-US" dirty="0">
                <a:effectLst/>
                <a:latin typeface="+mj-lt"/>
                <a:ea typeface="+mj-ea"/>
                <a:cs typeface="+mj-cs"/>
                <a:sym typeface="Calibri" panose="020F0502020204030204"/>
              </a:rPr>
              <a:t>2</a:t>
            </a:r>
            <a:r>
              <a:rPr lang="zh-CN" altLang="en-US" dirty="0">
                <a:effectLst/>
                <a:latin typeface="+mj-lt"/>
                <a:ea typeface="+mj-ea"/>
                <a:cs typeface="+mj-cs"/>
                <a:sym typeface="Calibri" panose="020F0502020204030204"/>
              </a:rPr>
              <a:t>）现有产品业务发展出现瓶颈，如何找到突破点</a:t>
            </a:r>
            <a:endParaRPr lang="en-CA" spc="0" dirty="0">
              <a:effectLst/>
              <a:latin typeface="+mj-lt"/>
              <a:ea typeface="+mj-ea"/>
              <a:cs typeface="+mj-cs"/>
              <a:sym typeface="Calibri" panose="020F0502020204030204"/>
            </a:endParaRPr>
          </a:p>
          <a:p>
            <a:r>
              <a:rPr lang="en-US" dirty="0">
                <a:effectLst/>
                <a:latin typeface="+mj-lt"/>
                <a:ea typeface="+mj-ea"/>
                <a:cs typeface="+mj-cs"/>
                <a:sym typeface="Calibri" panose="020F0502020204030204"/>
              </a:rPr>
              <a:t>3</a:t>
            </a:r>
            <a:r>
              <a:rPr lang="zh-CN" altLang="en-US" dirty="0">
                <a:effectLst/>
                <a:latin typeface="+mj-lt"/>
                <a:ea typeface="+mj-ea"/>
                <a:cs typeface="+mj-cs"/>
                <a:sym typeface="Calibri" panose="020F0502020204030204"/>
              </a:rPr>
              <a:t>）企业想要进行业务和产品上的拓展</a:t>
            </a:r>
            <a:endParaRPr lang="en-CA" spc="0" dirty="0">
              <a:effectLst/>
              <a:latin typeface="+mj-lt"/>
              <a:ea typeface="+mj-ea"/>
              <a:cs typeface="+mj-cs"/>
              <a:sym typeface="Calibri" panose="020F0502020204030204"/>
            </a:endParaRPr>
          </a:p>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None/>
              <a:defRPr/>
            </a:pPr>
            <a:endParaRPr lang="en-CA" altLang="zh-CN" b="1" spc="0" dirty="0">
              <a:latin typeface="微软雅黑" panose="020B0503020204020204" charset="-122"/>
              <a:ea typeface="微软雅黑" panose="020B0503020204020204" charset="-122"/>
            </a:endParaRP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defRPr/>
            </a:pPr>
            <a:r>
              <a:rPr lang="ja-JP" altLang="en-US" b="1" u="sng" dirty="0">
                <a:latin typeface="微软雅黑" panose="020B0503020204020204" charset="-122"/>
                <a:ea typeface="微软雅黑" panose="020B0503020204020204" charset="-122"/>
                <a:sym typeface="+mn-ea"/>
              </a:rPr>
              <a:t>怎么用</a:t>
            </a:r>
            <a:r>
              <a:rPr lang="zh-CN" altLang="en-US" b="1" dirty="0">
                <a:latin typeface="微软雅黑" panose="020B0503020204020204" charset="-122"/>
                <a:ea typeface="微软雅黑" panose="020B0503020204020204" charset="-122"/>
                <a:sym typeface="+mn-ea"/>
              </a:rPr>
              <a:t>：</a:t>
            </a:r>
            <a:r>
              <a:rPr lang="zh-CN" altLang="en-US" dirty="0">
                <a:latin typeface="微软雅黑" panose="020B0503020204020204" charset="-122"/>
                <a:ea typeface="微软雅黑" panose="020B0503020204020204" charset="-122"/>
                <a:sym typeface="+mn-ea"/>
              </a:rPr>
              <a:t>以产品和市场作为两大基本变量的安索夫矩阵，分出四种产品和市场的组合情况，企业可以针对不同情况采取相应的战略</a:t>
            </a:r>
            <a:r>
              <a:rPr lang="en-CA" b="1" dirty="0">
                <a:latin typeface="微软雅黑" panose="020B0503020204020204" charset="-122"/>
                <a:ea typeface="微软雅黑" panose="020B0503020204020204" charset="-122"/>
                <a:sym typeface="+mn-ea"/>
              </a:rPr>
              <a:t> </a:t>
            </a:r>
            <a:endParaRPr lang="en-CA" b="1" spc="0" dirty="0">
              <a:latin typeface="微软雅黑" panose="020B0503020204020204" charset="-122"/>
              <a:ea typeface="微软雅黑" panose="020B0503020204020204" charset="-122"/>
            </a:endParaRP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defRPr/>
            </a:pPr>
            <a:endParaRPr lang="en-CA" b="1" spc="0" dirty="0">
              <a:latin typeface="微软雅黑" panose="020B0503020204020204" charset="-122"/>
              <a:ea typeface="微软雅黑" panose="020B0503020204020204" charset="-122"/>
            </a:endParaRP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defRPr/>
            </a:pPr>
            <a:r>
              <a:rPr lang="ja-JP" altLang="en-CA" b="1" u="sng" dirty="0">
                <a:latin typeface="微软雅黑" panose="020B0503020204020204" charset="-122"/>
                <a:ea typeface="微软雅黑" panose="020B0503020204020204" charset="-122"/>
                <a:sym typeface="+mn-ea"/>
              </a:rPr>
              <a:t>定义</a:t>
            </a:r>
            <a:r>
              <a:rPr lang="zh-CN" altLang="en-US" b="1" dirty="0">
                <a:latin typeface="微软雅黑" panose="020B0503020204020204" charset="-122"/>
                <a:ea typeface="微软雅黑" panose="020B0503020204020204" charset="-122"/>
                <a:sym typeface="+mn-ea"/>
              </a:rPr>
              <a:t>：</a:t>
            </a:r>
            <a:endParaRPr lang="en-CA" b="1" spc="0" dirty="0">
              <a:latin typeface="微软雅黑" panose="020B0503020204020204" charset="-122"/>
              <a:ea typeface="微软雅黑" panose="020B0503020204020204" charset="-122"/>
            </a:endParaRPr>
          </a:p>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None/>
              <a:defRPr/>
            </a:pPr>
            <a:endParaRPr lang="en-CA" altLang="zh-CN" b="0" spc="0" dirty="0">
              <a:solidFill>
                <a:srgbClr val="E53238"/>
              </a:solidFill>
              <a:latin typeface="微软雅黑" panose="020B0503020204020204" charset="-122"/>
              <a:ea typeface="微软雅黑" panose="020B0503020204020204" charset="-122"/>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b="1" dirty="0">
                <a:solidFill>
                  <a:srgbClr val="E53238"/>
                </a:solidFill>
                <a:latin typeface="微软雅黑" panose="020B0503020204020204" charset="-122"/>
                <a:ea typeface="微软雅黑" panose="020B0503020204020204" charset="-122"/>
                <a:sym typeface="+mn-ea"/>
              </a:rPr>
              <a:t>产品延伸战略</a:t>
            </a:r>
            <a:r>
              <a:rPr lang="en-US" altLang="zh-CN" dirty="0">
                <a:solidFill>
                  <a:srgbClr val="E53238"/>
                </a:solidFill>
                <a:latin typeface="微软雅黑" panose="020B0503020204020204" charset="-122"/>
                <a:ea typeface="微软雅黑" panose="020B0503020204020204" charset="-122"/>
                <a:sym typeface="+mn-ea"/>
              </a:rPr>
              <a:t>: </a:t>
            </a:r>
            <a:r>
              <a:rPr lang="ja-JP" altLang="en-US" dirty="0">
                <a:solidFill>
                  <a:srgbClr val="E53238"/>
                </a:solidFill>
                <a:latin typeface="微软雅黑" panose="020B0503020204020204" charset="-122"/>
                <a:ea typeface="微软雅黑" panose="020B0503020204020204" charset="-122"/>
                <a:sym typeface="+mn-ea"/>
              </a:rPr>
              <a:t>利用现有的客户关系来借力使力</a:t>
            </a:r>
            <a:r>
              <a:rPr lang="zh-CN" altLang="en-US" dirty="0">
                <a:solidFill>
                  <a:srgbClr val="E53238"/>
                </a:solidFill>
                <a:latin typeface="微软雅黑" panose="020B0503020204020204" charset="-122"/>
                <a:ea typeface="微软雅黑" panose="020B0503020204020204" charset="-122"/>
                <a:sym typeface="+mn-ea"/>
              </a:rPr>
              <a:t>。</a:t>
            </a:r>
            <a:r>
              <a:rPr lang="zh-CN" altLang="en-US" dirty="0">
                <a:latin typeface="微软雅黑" panose="020B0503020204020204" charset="-122"/>
                <a:ea typeface="微软雅黑" panose="020B0503020204020204" charset="-122"/>
                <a:sym typeface="+mn-ea"/>
              </a:rPr>
              <a:t>扩大现有产品的深度与广度，推出新一代产品或相关产品给现有顾客。</a:t>
            </a:r>
            <a:endParaRPr lang="en-CA" altLang="zh-CN" b="0" spc="0" dirty="0">
              <a:latin typeface="微软雅黑" panose="020B0503020204020204" charset="-122"/>
              <a:ea typeface="微软雅黑" panose="020B0503020204020204" charset="-122"/>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defRPr/>
            </a:pPr>
            <a:endParaRPr lang="en-CA" altLang="zh-CN" b="0" spc="0" dirty="0">
              <a:latin typeface="微软雅黑" panose="020B0503020204020204" charset="-122"/>
              <a:ea typeface="微软雅黑" panose="020B0503020204020204" charset="-122"/>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b="1" dirty="0">
                <a:solidFill>
                  <a:srgbClr val="E53238"/>
                </a:solidFill>
                <a:latin typeface="微软雅黑" panose="020B0503020204020204" charset="-122"/>
                <a:ea typeface="微软雅黑" panose="020B0503020204020204" charset="-122"/>
                <a:sym typeface="+mn-ea"/>
              </a:rPr>
              <a:t>多元化经营战略</a:t>
            </a:r>
            <a:r>
              <a:rPr lang="en-CA" altLang="zh-CN" dirty="0">
                <a:solidFill>
                  <a:srgbClr val="E53238"/>
                </a:solidFill>
                <a:latin typeface="微软雅黑" panose="020B0503020204020204" charset="-122"/>
                <a:ea typeface="微软雅黑" panose="020B0503020204020204" charset="-122"/>
                <a:sym typeface="+mn-ea"/>
              </a:rPr>
              <a:t>: </a:t>
            </a:r>
            <a:r>
              <a:rPr lang="ja-JP" altLang="en-CA" dirty="0">
                <a:solidFill>
                  <a:srgbClr val="E53238"/>
                </a:solidFill>
                <a:latin typeface="微软雅黑" panose="020B0503020204020204" charset="-122"/>
                <a:ea typeface="微软雅黑" panose="020B0503020204020204" charset="-122"/>
                <a:sym typeface="+mn-ea"/>
              </a:rPr>
              <a:t>提供新产品</a:t>
            </a:r>
            <a:r>
              <a:rPr lang="ja-JP" altLang="en-US" dirty="0">
                <a:solidFill>
                  <a:srgbClr val="E53238"/>
                </a:solidFill>
                <a:latin typeface="微软雅黑" panose="020B0503020204020204" charset="-122"/>
                <a:ea typeface="微软雅黑" panose="020B0503020204020204" charset="-122"/>
                <a:sym typeface="+mn-ea"/>
              </a:rPr>
              <a:t>给新市场</a:t>
            </a:r>
            <a:r>
              <a:rPr lang="zh-CN" altLang="en-US" dirty="0">
                <a:solidFill>
                  <a:srgbClr val="E53238"/>
                </a:solidFill>
                <a:latin typeface="微软雅黑" panose="020B0503020204020204" charset="-122"/>
                <a:ea typeface="微软雅黑" panose="020B0503020204020204" charset="-122"/>
                <a:sym typeface="+mn-ea"/>
              </a:rPr>
              <a:t>。</a:t>
            </a:r>
            <a:r>
              <a:rPr lang="zh-CN" altLang="en-US" dirty="0">
                <a:effectLst/>
                <a:latin typeface="+mj-lt"/>
                <a:ea typeface="+mj-ea"/>
                <a:cs typeface="+mj-cs"/>
                <a:sym typeface="Calibri" panose="020F0502020204030204"/>
              </a:rPr>
              <a:t>由于企业的既有专业知识能力可能派不上用场，因此</a:t>
            </a:r>
            <a:r>
              <a:rPr lang="ja-JP" altLang="en-US" dirty="0">
                <a:effectLst/>
                <a:latin typeface="+mj-lt"/>
                <a:ea typeface="+mj-ea"/>
                <a:cs typeface="+mj-cs"/>
                <a:sym typeface="Calibri" panose="020F0502020204030204"/>
              </a:rPr>
              <a:t>为风险最大的</a:t>
            </a:r>
            <a:r>
              <a:rPr lang="zh-CN" altLang="en-US" dirty="0">
                <a:effectLst/>
                <a:latin typeface="+mj-lt"/>
                <a:ea typeface="+mj-ea"/>
                <a:cs typeface="+mj-cs"/>
                <a:sym typeface="Calibri" panose="020F0502020204030204"/>
              </a:rPr>
              <a:t>策略。其中成功的企业多半能在销售、通路或产品技术等核心</a:t>
            </a:r>
            <a:r>
              <a:rPr lang="ja-JP" altLang="en-US" dirty="0">
                <a:effectLst/>
                <a:latin typeface="+mj-lt"/>
                <a:ea typeface="+mj-ea"/>
                <a:cs typeface="+mj-cs"/>
                <a:sym typeface="Calibri" panose="020F0502020204030204"/>
              </a:rPr>
              <a:t>知识</a:t>
            </a:r>
            <a:r>
              <a:rPr lang="zh-CN" altLang="en-US" dirty="0">
                <a:effectLst/>
                <a:latin typeface="+mj-lt"/>
                <a:ea typeface="+mj-ea"/>
                <a:cs typeface="+mj-cs"/>
                <a:sym typeface="Calibri" panose="020F0502020204030204"/>
              </a:rPr>
              <a:t>（</a:t>
            </a:r>
            <a:r>
              <a:rPr lang="en-US" dirty="0">
                <a:effectLst/>
                <a:latin typeface="+mj-lt"/>
                <a:ea typeface="+mj-ea"/>
                <a:cs typeface="+mj-cs"/>
                <a:sym typeface="Calibri" panose="020F0502020204030204"/>
              </a:rPr>
              <a:t>know-how</a:t>
            </a:r>
            <a:r>
              <a:rPr lang="zh-CN" altLang="en-US" dirty="0">
                <a:effectLst/>
                <a:latin typeface="+mj-lt"/>
                <a:ea typeface="+mj-ea"/>
                <a:cs typeface="+mj-cs"/>
                <a:sym typeface="Calibri" panose="020F0502020204030204"/>
              </a:rPr>
              <a:t>）上取得某种综效（</a:t>
            </a:r>
            <a:r>
              <a:rPr lang="en-US" dirty="0">
                <a:effectLst/>
                <a:latin typeface="+mj-lt"/>
                <a:ea typeface="+mj-ea"/>
                <a:cs typeface="+mj-cs"/>
                <a:sym typeface="Calibri" panose="020F0502020204030204"/>
              </a:rPr>
              <a:t>Synergy</a:t>
            </a:r>
            <a:r>
              <a:rPr lang="zh-CN" altLang="en-US" dirty="0">
                <a:effectLst/>
                <a:latin typeface="+mj-lt"/>
                <a:ea typeface="+mj-ea"/>
                <a:cs typeface="+mj-cs"/>
                <a:sym typeface="Calibri" panose="020F0502020204030204"/>
              </a:rPr>
              <a:t>），否则多元化的失败机率很高。</a:t>
            </a:r>
            <a:endParaRPr lang="en-CA" altLang="zh-CN" b="0" spc="0" dirty="0">
              <a:effectLst/>
              <a:latin typeface="+mj-lt"/>
              <a:ea typeface="+mj-ea"/>
              <a:cs typeface="+mj-cs"/>
              <a:sym typeface="Calibri" panose="020F0502020204030204"/>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defRPr/>
            </a:pPr>
            <a:endParaRPr lang="en-CA" altLang="zh-CN" b="1" spc="0" dirty="0">
              <a:solidFill>
                <a:srgbClr val="E53238"/>
              </a:solidFill>
              <a:latin typeface="微软雅黑" panose="020B0503020204020204" charset="-122"/>
              <a:ea typeface="微软雅黑" panose="020B0503020204020204" charset="-122"/>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b="1" dirty="0">
                <a:solidFill>
                  <a:srgbClr val="E53238"/>
                </a:solidFill>
                <a:latin typeface="微软雅黑" panose="020B0503020204020204" charset="-122"/>
                <a:ea typeface="微软雅黑" panose="020B0503020204020204" charset="-122"/>
                <a:sym typeface="+mn-ea"/>
              </a:rPr>
              <a:t>市场渗透与市场巩固战略</a:t>
            </a:r>
            <a:r>
              <a:rPr lang="en-US" altLang="zh-CN" dirty="0">
                <a:solidFill>
                  <a:srgbClr val="E53238"/>
                </a:solidFill>
                <a:latin typeface="微软雅黑" panose="020B0503020204020204" charset="-122"/>
                <a:ea typeface="微软雅黑" panose="020B0503020204020204" charset="-122"/>
                <a:sym typeface="+mn-ea"/>
              </a:rPr>
              <a:t>:</a:t>
            </a:r>
            <a:r>
              <a:rPr lang="zh-CN" altLang="en-US" dirty="0">
                <a:solidFill>
                  <a:srgbClr val="E53238"/>
                </a:solidFill>
                <a:latin typeface="微软雅黑" panose="020B0503020204020204" charset="-122"/>
                <a:ea typeface="微软雅黑" panose="020B0503020204020204" charset="-122"/>
                <a:sym typeface="+mn-ea"/>
              </a:rPr>
              <a:t> </a:t>
            </a:r>
            <a:r>
              <a:rPr lang="zh-CN" altLang="en-US" dirty="0">
                <a:latin typeface="微软雅黑" panose="020B0503020204020204" charset="-122"/>
                <a:ea typeface="微软雅黑" panose="020B0503020204020204" charset="-122"/>
                <a:sym typeface="+mn-ea"/>
              </a:rPr>
              <a:t>不改变目前的市场产品组合，尽力提高市场份额，力求增大现有产品的市场占有率。同时也强调巩固老客户或降低自我客户</a:t>
            </a:r>
            <a:r>
              <a:rPr lang="ja-JP" altLang="en-US" dirty="0">
                <a:latin typeface="微软雅黑" panose="020B0503020204020204" charset="-122"/>
                <a:ea typeface="微软雅黑" panose="020B0503020204020204" charset="-122"/>
                <a:sym typeface="+mn-ea"/>
              </a:rPr>
              <a:t>流失</a:t>
            </a:r>
            <a:r>
              <a:rPr lang="zh-CN" altLang="en-US" dirty="0">
                <a:latin typeface="微软雅黑" panose="020B0503020204020204" charset="-122"/>
                <a:ea typeface="微软雅黑" panose="020B0503020204020204" charset="-122"/>
                <a:sym typeface="+mn-ea"/>
              </a:rPr>
              <a:t>率。</a:t>
            </a:r>
            <a:r>
              <a:rPr lang="ja-JP" altLang="en-US" dirty="0">
                <a:latin typeface="微软雅黑" panose="020B0503020204020204" charset="-122"/>
                <a:ea typeface="微软雅黑" panose="020B0503020204020204" charset="-122"/>
                <a:sym typeface="+mn-ea"/>
              </a:rPr>
              <a:t>产品的定价和销售方法一般会有所改变</a:t>
            </a:r>
            <a:r>
              <a:rPr lang="zh-CN" altLang="en-US" dirty="0">
                <a:latin typeface="微软雅黑" panose="020B0503020204020204" charset="-122"/>
                <a:ea typeface="微软雅黑" panose="020B0503020204020204" charset="-122"/>
                <a:sym typeface="+mn-ea"/>
              </a:rPr>
              <a:t>，</a:t>
            </a:r>
            <a:r>
              <a:rPr lang="ja-JP" altLang="en-US" dirty="0">
                <a:latin typeface="微软雅黑" panose="020B0503020204020204" charset="-122"/>
                <a:ea typeface="微软雅黑" panose="020B0503020204020204" charset="-122"/>
                <a:sym typeface="+mn-ea"/>
              </a:rPr>
              <a:t>但是产品核心不变</a:t>
            </a:r>
            <a:r>
              <a:rPr lang="zh-CN" altLang="en-US" dirty="0">
                <a:latin typeface="微软雅黑" panose="020B0503020204020204" charset="-122"/>
                <a:ea typeface="微软雅黑" panose="020B0503020204020204" charset="-122"/>
                <a:sym typeface="+mn-ea"/>
              </a:rPr>
              <a:t>。</a:t>
            </a:r>
            <a:r>
              <a:rPr lang="zh-CN" altLang="en-US" dirty="0">
                <a:effectLst/>
                <a:latin typeface="+mj-lt"/>
                <a:ea typeface="+mj-ea"/>
                <a:cs typeface="+mj-cs"/>
                <a:sym typeface="Calibri" panose="020F0502020204030204"/>
              </a:rPr>
              <a:t>采取市场渗透的策略，借由促销或是提升服务品质等方式来说服消费者改用不同品牌的产品，或是说服消费者改变使用习惯、增加购买量等。</a:t>
            </a:r>
            <a:endParaRPr lang="en-CA" altLang="zh-CN" b="0" spc="0" dirty="0">
              <a:effectLst/>
              <a:latin typeface="+mj-lt"/>
              <a:ea typeface="+mj-ea"/>
              <a:cs typeface="+mj-cs"/>
              <a:sym typeface="Calibri" panose="020F0502020204030204"/>
            </a:endParaRPr>
          </a:p>
          <a:p>
            <a:pPr marL="171450" indent="-171450" defTabSz="1375410">
              <a:buFont typeface="Arial" panose="020B0604020202020204" pitchFamily="34" charset="0"/>
              <a:buChar char="•"/>
            </a:pPr>
            <a:endParaRPr lang="en-CA" altLang="zh-CN" b="0" spc="0" dirty="0">
              <a:latin typeface="微软雅黑" panose="020B0503020204020204" charset="-122"/>
              <a:ea typeface="微软雅黑" panose="020B0503020204020204" charset="-122"/>
            </a:endParaRPr>
          </a:p>
          <a:p>
            <a:pPr marL="171450" indent="-171450" defTabSz="1375410">
              <a:buFont typeface="Arial" panose="020B0604020202020204" pitchFamily="34" charset="0"/>
              <a:buChar char="•"/>
            </a:pPr>
            <a:r>
              <a:rPr lang="ja-JP" altLang="en-US" b="1" dirty="0">
                <a:latin typeface="微软雅黑" panose="020B0503020204020204" charset="-122"/>
                <a:ea typeface="微软雅黑" panose="020B0503020204020204" charset="-122"/>
                <a:sym typeface="+mn-ea"/>
              </a:rPr>
              <a:t>市场开发战略</a:t>
            </a:r>
            <a:r>
              <a:rPr lang="en-US" altLang="ja-JP" b="1" dirty="0">
                <a:latin typeface="微软雅黑" panose="020B0503020204020204" charset="-122"/>
                <a:ea typeface="微软雅黑" panose="020B0503020204020204" charset="-122"/>
                <a:sym typeface="+mn-ea"/>
              </a:rPr>
              <a:t>:</a:t>
            </a:r>
            <a:r>
              <a:rPr lang="zh-CN" altLang="en-US" b="1" dirty="0">
                <a:latin typeface="微软雅黑" panose="020B0503020204020204" charset="-122"/>
                <a:ea typeface="微软雅黑" panose="020B0503020204020204" charset="-122"/>
                <a:sym typeface="+mn-ea"/>
              </a:rPr>
              <a:t> </a:t>
            </a:r>
            <a:r>
              <a:rPr lang="zh-CN" altLang="en-US" dirty="0">
                <a:latin typeface="微软雅黑" panose="020B0503020204020204" charset="-122"/>
                <a:ea typeface="微软雅黑" panose="020B0503020204020204" charset="-122"/>
                <a:sym typeface="+mn-ea"/>
              </a:rPr>
              <a:t>用现有产品打开新市场，在不同的市场上找到具有相同产品需求的消费者。</a:t>
            </a:r>
            <a:endParaRPr lang="en-CA" altLang="zh-CN" b="0" spc="0" dirty="0">
              <a:latin typeface="微软雅黑" panose="020B0503020204020204" charset="-122"/>
              <a:ea typeface="微软雅黑" panose="020B0503020204020204" charset="-122"/>
            </a:endParaRPr>
          </a:p>
          <a:p>
            <a:pPr marL="0" marR="0" lvl="0" indent="0" defTabSz="91440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27EA6ADC-6613-48FA-ADBC-552AAF629859}"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0" y="0"/>
            <a:ext cx="9144000" cy="51562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Free 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6457950" y="4767263"/>
            <a:ext cx="268810" cy="278130"/>
          </a:xfrm>
        </p:spPr>
        <p:txBody>
          <a:bodyPr/>
          <a:lstStyle/>
          <a:p>
            <a:fld id="{86CB4B4D-7CA3-9044-876B-883B54F8677D}" type="slidenum">
              <a:rPr lang="en-CA" smtClean="0"/>
              <a:t>‹#›</a:t>
            </a:fld>
            <a:endParaRPr lang="en-CA"/>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6_Title Slide">
    <p:spTree>
      <p:nvGrpSpPr>
        <p:cNvPr id="1" name=""/>
        <p:cNvGrpSpPr/>
        <p:nvPr/>
      </p:nvGrpSpPr>
      <p:grpSpPr>
        <a:xfrm>
          <a:off x="0" y="0"/>
          <a:ext cx="0" cy="0"/>
          <a:chOff x="0" y="0"/>
          <a:chExt cx="0" cy="0"/>
        </a:xfrm>
      </p:grpSpPr>
      <p:sp>
        <p:nvSpPr>
          <p:cNvPr id="500" name="幻灯片编号"/>
          <p:cNvSpPr txBox="1">
            <a:spLocks noGrp="1"/>
          </p:cNvSpPr>
          <p:nvPr>
            <p:ph type="sldNum" sz="quarter" idx="2"/>
          </p:nvPr>
        </p:nvSpPr>
        <p:spPr>
          <a:xfrm>
            <a:off x="769171" y="4615145"/>
            <a:ext cx="249291" cy="253366"/>
          </a:xfrm>
          <a:prstGeom prst="rect">
            <a:avLst/>
          </a:prstGeom>
        </p:spPr>
        <p:txBody>
          <a:bodyPr lIns="60960" tIns="60960" rIns="60960" bIns="60960" anchor="ctr"/>
          <a:lstStyle>
            <a:lvl1pPr>
              <a:defRPr sz="1050">
                <a:solidFill>
                  <a:srgbClr val="FFFFFF"/>
                </a:solidFill>
                <a:latin typeface="Bebas Neue"/>
                <a:ea typeface="Bebas Neue"/>
                <a:cs typeface="Bebas Neue"/>
                <a:sym typeface="Bebas Neue"/>
              </a:defRPr>
            </a:lvl1pPr>
          </a:lstStyle>
          <a:p>
            <a:fld id="{86CB4B4D-7CA3-9044-876B-883B54F8677D}" type="slidenum">
              <a:rPr/>
              <a:t>‹#›</a:t>
            </a:fld>
            <a:endParaRPr/>
          </a:p>
        </p:txBody>
      </p:sp>
      <p:sp>
        <p:nvSpPr>
          <p:cNvPr id="501" name="TextBox 16"/>
          <p:cNvSpPr txBox="1"/>
          <p:nvPr/>
        </p:nvSpPr>
        <p:spPr>
          <a:xfrm>
            <a:off x="452004" y="4626412"/>
            <a:ext cx="570230" cy="252730"/>
          </a:xfrm>
          <a:prstGeom prst="rect">
            <a:avLst/>
          </a:prstGeom>
          <a:ln w="12700">
            <a:miter lim="400000"/>
          </a:ln>
        </p:spPr>
        <p:txBody>
          <a:bodyPr wrap="none" lIns="34289" rIns="34289">
            <a:spAutoFit/>
          </a:bodyPr>
          <a:lstStyle>
            <a:lvl1pPr>
              <a:defRPr sz="1400">
                <a:solidFill>
                  <a:srgbClr val="FFFFFF"/>
                </a:solidFill>
                <a:latin typeface="Bebas Neue"/>
                <a:ea typeface="Bebas Neue"/>
                <a:cs typeface="Bebas Neue"/>
                <a:sym typeface="Bebas Neue"/>
              </a:defRPr>
            </a:lvl1pPr>
          </a:lstStyle>
          <a:p>
            <a:r>
              <a:rPr sz="1050"/>
              <a:t>Slide  /</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106588" y="1735977"/>
            <a:ext cx="2137774" cy="2137774"/>
          </a:xfrm>
          <a:custGeom>
            <a:avLst/>
            <a:gdLst>
              <a:gd name="connsiteX0" fmla="*/ 1015705 w 2031410"/>
              <a:gd name="connsiteY0" fmla="*/ 0 h 2031410"/>
              <a:gd name="connsiteX1" fmla="*/ 2031410 w 2031410"/>
              <a:gd name="connsiteY1" fmla="*/ 1015705 h 2031410"/>
              <a:gd name="connsiteX2" fmla="*/ 1015705 w 2031410"/>
              <a:gd name="connsiteY2" fmla="*/ 2031410 h 2031410"/>
              <a:gd name="connsiteX3" fmla="*/ 0 w 2031410"/>
              <a:gd name="connsiteY3" fmla="*/ 1015705 h 2031410"/>
              <a:gd name="connsiteX4" fmla="*/ 1015705 w 2031410"/>
              <a:gd name="connsiteY4" fmla="*/ 0 h 20314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410" h="2031410">
                <a:moveTo>
                  <a:pt x="1015705" y="0"/>
                </a:moveTo>
                <a:cubicBezTo>
                  <a:pt x="1576663" y="0"/>
                  <a:pt x="2031410" y="454747"/>
                  <a:pt x="2031410" y="1015705"/>
                </a:cubicBezTo>
                <a:cubicBezTo>
                  <a:pt x="2031410" y="1576663"/>
                  <a:pt x="1576663" y="2031410"/>
                  <a:pt x="1015705" y="2031410"/>
                </a:cubicBezTo>
                <a:cubicBezTo>
                  <a:pt x="454747" y="2031410"/>
                  <a:pt x="0" y="1576663"/>
                  <a:pt x="0" y="1015705"/>
                </a:cubicBezTo>
                <a:cubicBezTo>
                  <a:pt x="0" y="454747"/>
                  <a:pt x="454747" y="0"/>
                  <a:pt x="1015705" y="0"/>
                </a:cubicBezTo>
                <a:close/>
              </a:path>
            </a:pathLst>
          </a:custGeom>
        </p:spPr>
        <p:txBody>
          <a:bodyPr wrap="square">
            <a:noAutofit/>
          </a:bodyPr>
          <a:lstStyle/>
          <a:p>
            <a:endParaRPr 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37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六边形 14"/>
          <p:cNvSpPr/>
          <p:nvPr/>
        </p:nvSpPr>
        <p:spPr>
          <a:xfrm rot="5400000">
            <a:off x="4035131" y="-449969"/>
            <a:ext cx="875267" cy="754541"/>
          </a:xfrm>
          <a:prstGeom prst="hexagon">
            <a:avLst/>
          </a:prstGeom>
          <a:solidFill>
            <a:srgbClr val="FFC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六边形 15"/>
          <p:cNvSpPr/>
          <p:nvPr/>
        </p:nvSpPr>
        <p:spPr>
          <a:xfrm rot="3834956">
            <a:off x="-465848" y="513612"/>
            <a:ext cx="653193" cy="563098"/>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六边形 16"/>
          <p:cNvSpPr/>
          <p:nvPr/>
        </p:nvSpPr>
        <p:spPr>
          <a:xfrm rot="687596">
            <a:off x="8141844" y="4648628"/>
            <a:ext cx="2004311" cy="1727855"/>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六边形 17"/>
          <p:cNvSpPr/>
          <p:nvPr/>
        </p:nvSpPr>
        <p:spPr>
          <a:xfrm rot="687596">
            <a:off x="8666147" y="-18793"/>
            <a:ext cx="277567" cy="239282"/>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六边形 18"/>
          <p:cNvSpPr/>
          <p:nvPr/>
        </p:nvSpPr>
        <p:spPr>
          <a:xfrm rot="1762774">
            <a:off x="185265" y="4946668"/>
            <a:ext cx="595752" cy="513580"/>
          </a:xfrm>
          <a:prstGeom prst="hexagon">
            <a:avLst/>
          </a:prstGeom>
          <a:solidFill>
            <a:srgbClr val="FFC000">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六边形 19"/>
          <p:cNvSpPr/>
          <p:nvPr/>
        </p:nvSpPr>
        <p:spPr>
          <a:xfrm rot="1419650">
            <a:off x="128541" y="403790"/>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六边形 20"/>
          <p:cNvSpPr/>
          <p:nvPr/>
        </p:nvSpPr>
        <p:spPr>
          <a:xfrm rot="3185530">
            <a:off x="8924517" y="2395848"/>
            <a:ext cx="825184" cy="711366"/>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六边形 21"/>
          <p:cNvSpPr/>
          <p:nvPr/>
        </p:nvSpPr>
        <p:spPr>
          <a:xfrm rot="3061733">
            <a:off x="-77651" y="-71223"/>
            <a:ext cx="411838" cy="355033"/>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六边形 22"/>
          <p:cNvSpPr/>
          <p:nvPr/>
        </p:nvSpPr>
        <p:spPr>
          <a:xfrm rot="1419650">
            <a:off x="8431590" y="263081"/>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六边形 23"/>
          <p:cNvSpPr/>
          <p:nvPr/>
        </p:nvSpPr>
        <p:spPr>
          <a:xfrm rot="1419650">
            <a:off x="-9470" y="4799675"/>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六边形 24"/>
          <p:cNvSpPr/>
          <p:nvPr/>
        </p:nvSpPr>
        <p:spPr>
          <a:xfrm rot="3061733">
            <a:off x="7616753" y="4864723"/>
            <a:ext cx="411838" cy="355033"/>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六边形 25"/>
          <p:cNvSpPr/>
          <p:nvPr/>
        </p:nvSpPr>
        <p:spPr>
          <a:xfrm rot="1419650">
            <a:off x="8931567" y="3836873"/>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434783" y="363046"/>
            <a:ext cx="45719" cy="34469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Rectangle 54"/>
          <p:cNvSpPr txBox="1"/>
          <p:nvPr/>
        </p:nvSpPr>
        <p:spPr>
          <a:xfrm>
            <a:off x="558165" y="281940"/>
            <a:ext cx="3818255" cy="506730"/>
          </a:xfrm>
          <a:prstGeom prst="rect">
            <a:avLst/>
          </a:prstGeom>
          <a:ln w="12700">
            <a:miter lim="400000"/>
          </a:ln>
        </p:spPr>
        <p:txBody>
          <a:bodyPr wrap="square" lIns="34289" rIns="34289">
            <a:spAutoFit/>
          </a:bodyPr>
          <a:lstStyle>
            <a:lvl1pPr>
              <a:lnSpc>
                <a:spcPct val="120000"/>
              </a:lnSpc>
              <a:defRPr sz="3000">
                <a:solidFill>
                  <a:srgbClr val="222222"/>
                </a:solidFill>
                <a:latin typeface="Bebas Neue"/>
                <a:ea typeface="Bebas Neue"/>
                <a:cs typeface="Bebas Neue"/>
                <a:sym typeface="Bebas Neue"/>
              </a:defRPr>
            </a:lvl1pPr>
          </a:lstStyle>
          <a:p>
            <a:r>
              <a:rPr lang="zh-CN" altLang="en-US" sz="2250" spc="300">
                <a:solidFill>
                  <a:srgbClr val="FFC000"/>
                </a:solidFill>
                <a:latin typeface="等线" panose="02010600030101010101" charset="-122"/>
                <a:ea typeface="等线" panose="02010600030101010101" charset="-122"/>
              </a:rPr>
              <a:t>安索夫矩阵 </a:t>
            </a:r>
          </a:p>
        </p:txBody>
      </p:sp>
      <p:grpSp>
        <p:nvGrpSpPr>
          <p:cNvPr id="4" name="Group 3"/>
          <p:cNvGrpSpPr/>
          <p:nvPr/>
        </p:nvGrpSpPr>
        <p:grpSpPr>
          <a:xfrm>
            <a:off x="402749" y="1107753"/>
            <a:ext cx="8247988" cy="3358826"/>
            <a:chOff x="531747" y="1581350"/>
            <a:chExt cx="10997317" cy="4478435"/>
          </a:xfrm>
        </p:grpSpPr>
        <p:grpSp>
          <p:nvGrpSpPr>
            <p:cNvPr id="5" name="Group 1"/>
            <p:cNvGrpSpPr/>
            <p:nvPr/>
          </p:nvGrpSpPr>
          <p:grpSpPr>
            <a:xfrm>
              <a:off x="3717843" y="2011320"/>
              <a:ext cx="4352891" cy="3156657"/>
              <a:chOff x="2511259" y="1587629"/>
              <a:chExt cx="5286336" cy="3971769"/>
            </a:xfrm>
          </p:grpSpPr>
          <p:sp>
            <p:nvSpPr>
              <p:cNvPr id="70" name="Rounded Rectangle 69"/>
              <p:cNvSpPr/>
              <p:nvPr/>
            </p:nvSpPr>
            <p:spPr>
              <a:xfrm rot="18900000">
                <a:off x="3814030" y="1726262"/>
                <a:ext cx="3781334" cy="3781333"/>
              </a:xfrm>
              <a:prstGeom prst="roundRect">
                <a:avLst>
                  <a:gd name="adj" fmla="val 2125"/>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2000" dirty="0">
                  <a:solidFill>
                    <a:srgbClr val="FFFFFF"/>
                  </a:solidFill>
                  <a:latin typeface="等线" panose="02010600030101010101" charset="-122"/>
                  <a:ea typeface="等线" panose="02010600030101010101" charset="-122"/>
                </a:endParaRPr>
              </a:p>
            </p:txBody>
          </p:sp>
          <p:sp>
            <p:nvSpPr>
              <p:cNvPr id="6" name="Rounded Rectangle 44"/>
              <p:cNvSpPr/>
              <p:nvPr/>
            </p:nvSpPr>
            <p:spPr>
              <a:xfrm>
                <a:off x="3483469" y="1587629"/>
                <a:ext cx="1998783" cy="1894043"/>
              </a:xfrm>
              <a:prstGeom prst="roundRect">
                <a:avLst>
                  <a:gd name="adj" fmla="val 8669"/>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2000" dirty="0">
                  <a:solidFill>
                    <a:srgbClr val="FFFFFF"/>
                  </a:solidFill>
                  <a:latin typeface="等线" panose="02010600030101010101" charset="-122"/>
                  <a:ea typeface="等线" panose="02010600030101010101" charset="-122"/>
                </a:endParaRPr>
              </a:p>
            </p:txBody>
          </p:sp>
          <p:sp>
            <p:nvSpPr>
              <p:cNvPr id="7" name="Rounded Rectangle 61"/>
              <p:cNvSpPr/>
              <p:nvPr/>
            </p:nvSpPr>
            <p:spPr>
              <a:xfrm>
                <a:off x="5798812" y="1589438"/>
                <a:ext cx="1998783" cy="1894043"/>
              </a:xfrm>
              <a:prstGeom prst="roundRect">
                <a:avLst>
                  <a:gd name="adj" fmla="val 8669"/>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2000" dirty="0">
                  <a:solidFill>
                    <a:srgbClr val="FFFFFF"/>
                  </a:solidFill>
                  <a:latin typeface="等线" panose="02010600030101010101" charset="-122"/>
                  <a:ea typeface="等线" panose="02010600030101010101" charset="-122"/>
                </a:endParaRPr>
              </a:p>
            </p:txBody>
          </p:sp>
          <p:sp>
            <p:nvSpPr>
              <p:cNvPr id="65" name="Rounded Rectangle 64"/>
              <p:cNvSpPr/>
              <p:nvPr/>
            </p:nvSpPr>
            <p:spPr>
              <a:xfrm>
                <a:off x="5774111" y="3665355"/>
                <a:ext cx="1998783" cy="1894043"/>
              </a:xfrm>
              <a:prstGeom prst="roundRect">
                <a:avLst>
                  <a:gd name="adj" fmla="val 8669"/>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2000" dirty="0">
                  <a:solidFill>
                    <a:srgbClr val="FFFFFF"/>
                  </a:solidFill>
                  <a:latin typeface="等线" panose="02010600030101010101" charset="-122"/>
                  <a:ea typeface="等线" panose="02010600030101010101" charset="-122"/>
                </a:endParaRPr>
              </a:p>
            </p:txBody>
          </p:sp>
          <p:sp>
            <p:nvSpPr>
              <p:cNvPr id="68" name="Rounded Rectangle 67"/>
              <p:cNvSpPr/>
              <p:nvPr/>
            </p:nvSpPr>
            <p:spPr>
              <a:xfrm>
                <a:off x="3483469" y="3665355"/>
                <a:ext cx="1998783" cy="1894043"/>
              </a:xfrm>
              <a:prstGeom prst="roundRect">
                <a:avLst>
                  <a:gd name="adj" fmla="val 8669"/>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2000" dirty="0">
                  <a:solidFill>
                    <a:srgbClr val="FFFFFF"/>
                  </a:solidFill>
                  <a:latin typeface="等线" panose="02010600030101010101" charset="-122"/>
                  <a:ea typeface="等线" panose="02010600030101010101" charset="-122"/>
                </a:endParaRPr>
              </a:p>
            </p:txBody>
          </p:sp>
          <p:sp>
            <p:nvSpPr>
              <p:cNvPr id="8" name="Flowchart: Off-page Connector 88"/>
              <p:cNvSpPr/>
              <p:nvPr/>
            </p:nvSpPr>
            <p:spPr>
              <a:xfrm rot="16200000">
                <a:off x="2162009" y="2278255"/>
                <a:ext cx="1211285" cy="5127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280"/>
                    </a:lnTo>
                    <a:lnTo>
                      <a:pt x="10800" y="21600"/>
                    </a:lnTo>
                    <a:lnTo>
                      <a:pt x="0" y="17280"/>
                    </a:lnTo>
                    <a:close/>
                  </a:path>
                </a:pathLst>
              </a:custGeom>
              <a:solidFill>
                <a:srgbClr val="FFC000"/>
              </a:solidFill>
              <a:ln w="12700">
                <a:miter lim="400000"/>
              </a:ln>
            </p:spPr>
            <p:txBody>
              <a:bodyPr lIns="34289" rIns="34289" anchor="ctr"/>
              <a:lstStyle/>
              <a:p>
                <a:pPr algn="ctr">
                  <a:defRPr>
                    <a:solidFill>
                      <a:srgbClr val="FFFFFF"/>
                    </a:solidFill>
                    <a:latin typeface="+mj-lt"/>
                    <a:ea typeface="+mj-ea"/>
                    <a:cs typeface="+mj-cs"/>
                    <a:sym typeface="Calibri" panose="020F0502020204030204"/>
                  </a:defRPr>
                </a:pPr>
                <a:endParaRPr sz="1350" dirty="0">
                  <a:latin typeface="等线" panose="02010600030101010101" charset="-122"/>
                  <a:ea typeface="等线" panose="02010600030101010101" charset="-122"/>
                </a:endParaRPr>
              </a:p>
            </p:txBody>
          </p:sp>
        </p:grpSp>
        <p:sp>
          <p:nvSpPr>
            <p:cNvPr id="55" name="Flowchart: Off-page Connector 88"/>
            <p:cNvSpPr/>
            <p:nvPr/>
          </p:nvSpPr>
          <p:spPr>
            <a:xfrm rot="16200000">
              <a:off x="3333631" y="4272683"/>
              <a:ext cx="1170706" cy="4222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280"/>
                  </a:lnTo>
                  <a:lnTo>
                    <a:pt x="10800" y="21600"/>
                  </a:lnTo>
                  <a:lnTo>
                    <a:pt x="0" y="17280"/>
                  </a:lnTo>
                  <a:close/>
                </a:path>
              </a:pathLst>
            </a:custGeom>
            <a:solidFill>
              <a:srgbClr val="FFC000"/>
            </a:solidFill>
            <a:ln w="12700">
              <a:miter lim="400000"/>
            </a:ln>
          </p:spPr>
          <p:txBody>
            <a:bodyPr lIns="34289" rIns="34289" anchor="ctr"/>
            <a:lstStyle/>
            <a:p>
              <a:pPr algn="ctr">
                <a:defRPr>
                  <a:solidFill>
                    <a:srgbClr val="FFFFFF"/>
                  </a:solidFill>
                  <a:latin typeface="+mj-lt"/>
                  <a:ea typeface="+mj-ea"/>
                  <a:cs typeface="+mj-cs"/>
                  <a:sym typeface="Calibri" panose="020F0502020204030204"/>
                </a:defRPr>
              </a:pPr>
              <a:endParaRPr sz="1350" dirty="0">
                <a:latin typeface="等线" panose="02010600030101010101" charset="-122"/>
                <a:ea typeface="等线" panose="02010600030101010101" charset="-122"/>
              </a:endParaRPr>
            </a:p>
          </p:txBody>
        </p:sp>
        <p:sp>
          <p:nvSpPr>
            <p:cNvPr id="56" name="Flowchart: Off-page Connector 88"/>
            <p:cNvSpPr/>
            <p:nvPr/>
          </p:nvSpPr>
          <p:spPr>
            <a:xfrm rot="10800000">
              <a:off x="4687256" y="5637544"/>
              <a:ext cx="1152067" cy="4222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280"/>
                  </a:lnTo>
                  <a:lnTo>
                    <a:pt x="10800" y="21600"/>
                  </a:lnTo>
                  <a:lnTo>
                    <a:pt x="0" y="17280"/>
                  </a:lnTo>
                  <a:close/>
                </a:path>
              </a:pathLst>
            </a:custGeom>
            <a:solidFill>
              <a:srgbClr val="FFC000"/>
            </a:solidFill>
            <a:ln w="12700">
              <a:miter lim="400000"/>
            </a:ln>
          </p:spPr>
          <p:txBody>
            <a:bodyPr lIns="34289" rIns="34289" anchor="ctr"/>
            <a:lstStyle/>
            <a:p>
              <a:pPr algn="ctr">
                <a:defRPr>
                  <a:solidFill>
                    <a:srgbClr val="FFFFFF"/>
                  </a:solidFill>
                  <a:latin typeface="+mj-lt"/>
                  <a:ea typeface="+mj-ea"/>
                  <a:cs typeface="+mj-cs"/>
                  <a:sym typeface="Calibri" panose="020F0502020204030204"/>
                </a:defRPr>
              </a:pPr>
              <a:endParaRPr sz="1350" dirty="0">
                <a:latin typeface="等线" panose="02010600030101010101" charset="-122"/>
                <a:ea typeface="等线" panose="02010600030101010101" charset="-122"/>
              </a:endParaRPr>
            </a:p>
          </p:txBody>
        </p:sp>
        <p:sp>
          <p:nvSpPr>
            <p:cNvPr id="58" name="Flowchart: Off-page Connector 88"/>
            <p:cNvSpPr/>
            <p:nvPr/>
          </p:nvSpPr>
          <p:spPr>
            <a:xfrm rot="10800000">
              <a:off x="6825459" y="5637545"/>
              <a:ext cx="962696" cy="4222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280"/>
                  </a:lnTo>
                  <a:lnTo>
                    <a:pt x="10800" y="21600"/>
                  </a:lnTo>
                  <a:lnTo>
                    <a:pt x="0" y="17280"/>
                  </a:lnTo>
                  <a:close/>
                </a:path>
              </a:pathLst>
            </a:custGeom>
            <a:solidFill>
              <a:srgbClr val="FFC000"/>
            </a:solidFill>
            <a:ln w="12700">
              <a:miter lim="400000"/>
            </a:ln>
          </p:spPr>
          <p:txBody>
            <a:bodyPr lIns="34289" rIns="34289" anchor="ctr"/>
            <a:lstStyle/>
            <a:p>
              <a:pPr algn="ctr">
                <a:defRPr>
                  <a:solidFill>
                    <a:srgbClr val="FFFFFF"/>
                  </a:solidFill>
                  <a:latin typeface="+mj-lt"/>
                  <a:ea typeface="+mj-ea"/>
                  <a:cs typeface="+mj-cs"/>
                  <a:sym typeface="Calibri" panose="020F0502020204030204"/>
                </a:defRPr>
              </a:pPr>
              <a:endParaRPr sz="1350" dirty="0">
                <a:latin typeface="等线" panose="02010600030101010101" charset="-122"/>
                <a:ea typeface="等线" panose="02010600030101010101" charset="-122"/>
              </a:endParaRPr>
            </a:p>
          </p:txBody>
        </p:sp>
        <p:sp>
          <p:nvSpPr>
            <p:cNvPr id="9" name="TextBox 2"/>
            <p:cNvSpPr txBox="1"/>
            <p:nvPr/>
          </p:nvSpPr>
          <p:spPr>
            <a:xfrm>
              <a:off x="3730572" y="2305534"/>
              <a:ext cx="387927" cy="92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ja-JP" altLang="en-US" sz="1350" b="1" i="0" u="none" strike="noStrike" cap="none" spc="0" normalizeH="0" baseline="0">
                  <a:ln>
                    <a:noFill/>
                  </a:ln>
                  <a:solidFill>
                    <a:schemeClr val="bg1"/>
                  </a:solidFill>
                  <a:effectLst/>
                  <a:uFillTx/>
                  <a:latin typeface="等线" panose="02010600030101010101" charset="-122"/>
                  <a:ea typeface="等线" panose="02010600030101010101" charset="-122"/>
                  <a:sym typeface="等线" panose="02010600030101010101" charset="-122"/>
                </a:rPr>
                <a:t>新产品</a:t>
              </a:r>
              <a:endParaRPr kumimoji="0" lang="en-US" sz="1350" b="1" i="0" u="none" strike="noStrike" cap="none" spc="0" normalizeH="0" baseline="0" dirty="0">
                <a:ln>
                  <a:noFill/>
                </a:ln>
                <a:solidFill>
                  <a:schemeClr val="bg1"/>
                </a:solidFill>
                <a:effectLst/>
                <a:uFillTx/>
                <a:latin typeface="等线" panose="02010600030101010101" charset="-122"/>
                <a:ea typeface="等线" panose="02010600030101010101" charset="-122"/>
                <a:sym typeface="等线" panose="02010600030101010101" charset="-122"/>
              </a:endParaRPr>
            </a:p>
          </p:txBody>
        </p:sp>
        <p:sp>
          <p:nvSpPr>
            <p:cNvPr id="59" name="TextBox 58"/>
            <p:cNvSpPr txBox="1"/>
            <p:nvPr/>
          </p:nvSpPr>
          <p:spPr>
            <a:xfrm>
              <a:off x="3703478" y="3898033"/>
              <a:ext cx="387927" cy="11971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ja-JP" altLang="en-US" sz="1350" b="1">
                  <a:solidFill>
                    <a:schemeClr val="bg1"/>
                  </a:solidFill>
                  <a:latin typeface="等线" panose="02010600030101010101" charset="-122"/>
                  <a:ea typeface="等线" panose="02010600030101010101" charset="-122"/>
                </a:rPr>
                <a:t>现有产品</a:t>
              </a:r>
              <a:endParaRPr kumimoji="0" lang="en-US" sz="1350" b="1" i="0" u="none" strike="noStrike" cap="none" spc="0" normalizeH="0" baseline="0" dirty="0">
                <a:ln>
                  <a:noFill/>
                </a:ln>
                <a:solidFill>
                  <a:schemeClr val="bg1"/>
                </a:solidFill>
                <a:effectLst/>
                <a:uFillTx/>
                <a:latin typeface="等线" panose="02010600030101010101" charset="-122"/>
                <a:ea typeface="等线" panose="02010600030101010101" charset="-122"/>
                <a:sym typeface="等线" panose="02010600030101010101" charset="-122"/>
              </a:endParaRPr>
            </a:p>
          </p:txBody>
        </p:sp>
        <p:sp>
          <p:nvSpPr>
            <p:cNvPr id="10" name="TextBox 4"/>
            <p:cNvSpPr txBox="1"/>
            <p:nvPr/>
          </p:nvSpPr>
          <p:spPr>
            <a:xfrm>
              <a:off x="4687378" y="5693143"/>
              <a:ext cx="1152068" cy="3666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ja-JP" altLang="en-US" sz="1350" b="1" i="0" u="none" strike="noStrike" cap="none" spc="0" normalizeH="0" baseline="0">
                  <a:ln>
                    <a:noFill/>
                  </a:ln>
                  <a:solidFill>
                    <a:schemeClr val="bg1"/>
                  </a:solidFill>
                  <a:effectLst/>
                  <a:uFillTx/>
                  <a:latin typeface="等线" panose="02010600030101010101" charset="-122"/>
                  <a:ea typeface="等线" panose="02010600030101010101" charset="-122"/>
                  <a:sym typeface="等线" panose="02010600030101010101" charset="-122"/>
                </a:rPr>
                <a:t>现有市场</a:t>
              </a:r>
              <a:endParaRPr kumimoji="0" lang="en-US" sz="1350" b="1" i="0" u="none" strike="noStrike" cap="none" spc="0" normalizeH="0" baseline="0" dirty="0">
                <a:ln>
                  <a:noFill/>
                </a:ln>
                <a:solidFill>
                  <a:schemeClr val="bg1"/>
                </a:solidFill>
                <a:effectLst/>
                <a:uFillTx/>
                <a:latin typeface="等线" panose="02010600030101010101" charset="-122"/>
                <a:ea typeface="等线" panose="02010600030101010101" charset="-122"/>
                <a:sym typeface="等线" panose="02010600030101010101" charset="-122"/>
              </a:endParaRPr>
            </a:p>
          </p:txBody>
        </p:sp>
        <p:sp>
          <p:nvSpPr>
            <p:cNvPr id="60" name="TextBox 59"/>
            <p:cNvSpPr txBox="1"/>
            <p:nvPr/>
          </p:nvSpPr>
          <p:spPr>
            <a:xfrm>
              <a:off x="6888367" y="5693143"/>
              <a:ext cx="838572" cy="3666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ja-JP" altLang="en-US" sz="1350" b="1">
                  <a:solidFill>
                    <a:schemeClr val="bg1"/>
                  </a:solidFill>
                  <a:latin typeface="等线" panose="02010600030101010101" charset="-122"/>
                  <a:ea typeface="等线" panose="02010600030101010101" charset="-122"/>
                </a:rPr>
                <a:t>新</a:t>
              </a:r>
              <a:r>
                <a:rPr kumimoji="0" lang="ja-JP" altLang="en-US" sz="1350" b="1" i="0" u="none" strike="noStrike" cap="none" spc="0" normalizeH="0" baseline="0">
                  <a:ln>
                    <a:noFill/>
                  </a:ln>
                  <a:solidFill>
                    <a:schemeClr val="bg1"/>
                  </a:solidFill>
                  <a:effectLst/>
                  <a:uFillTx/>
                  <a:latin typeface="等线" panose="02010600030101010101" charset="-122"/>
                  <a:ea typeface="等线" panose="02010600030101010101" charset="-122"/>
                  <a:sym typeface="等线" panose="02010600030101010101" charset="-122"/>
                </a:rPr>
                <a:t>市场</a:t>
              </a:r>
              <a:endParaRPr kumimoji="0" lang="en-US" sz="1350" b="1" i="0" u="none" strike="noStrike" cap="none" spc="0" normalizeH="0" baseline="0" dirty="0">
                <a:ln>
                  <a:noFill/>
                </a:ln>
                <a:solidFill>
                  <a:schemeClr val="bg1"/>
                </a:solidFill>
                <a:effectLst/>
                <a:uFillTx/>
                <a:latin typeface="等线" panose="02010600030101010101" charset="-122"/>
                <a:ea typeface="等线" panose="02010600030101010101" charset="-122"/>
                <a:sym typeface="等线" panose="02010600030101010101" charset="-122"/>
              </a:endParaRPr>
            </a:p>
          </p:txBody>
        </p:sp>
        <p:sp>
          <p:nvSpPr>
            <p:cNvPr id="100" name="Rectangle 99"/>
            <p:cNvSpPr/>
            <p:nvPr/>
          </p:nvSpPr>
          <p:spPr>
            <a:xfrm>
              <a:off x="632877" y="1581351"/>
              <a:ext cx="1586653" cy="307340"/>
            </a:xfrm>
            <a:prstGeom prst="rect">
              <a:avLst/>
            </a:prstGeom>
          </p:spPr>
          <p:txBody>
            <a:bodyPr wrap="none" lIns="0" tIns="0" rIns="0" bIns="0">
              <a:spAutoFit/>
            </a:bodyPr>
            <a:lstStyle/>
            <a:p>
              <a:pPr defTabSz="1375410"/>
              <a:r>
                <a:rPr lang="zh-CN" altLang="en-US" sz="1500" b="1" dirty="0">
                  <a:solidFill>
                    <a:srgbClr val="FFC000"/>
                  </a:solidFill>
                  <a:latin typeface="等线" panose="02010600030101010101" charset="-122"/>
                  <a:ea typeface="等线" panose="02010600030101010101" charset="-122"/>
                </a:rPr>
                <a:t>产品延伸战略</a:t>
              </a:r>
              <a:r>
                <a:rPr lang="en-CA" sz="1350" b="1" dirty="0">
                  <a:solidFill>
                    <a:srgbClr val="FFC000"/>
                  </a:solidFill>
                  <a:latin typeface="等线" panose="02010600030101010101" charset="-122"/>
                  <a:ea typeface="等线" panose="02010600030101010101" charset="-122"/>
                </a:rPr>
                <a:t> </a:t>
              </a:r>
            </a:p>
          </p:txBody>
        </p:sp>
        <p:sp>
          <p:nvSpPr>
            <p:cNvPr id="103" name="Rectangle 102"/>
            <p:cNvSpPr/>
            <p:nvPr/>
          </p:nvSpPr>
          <p:spPr>
            <a:xfrm>
              <a:off x="8468489" y="1581350"/>
              <a:ext cx="1840653" cy="307340"/>
            </a:xfrm>
            <a:prstGeom prst="rect">
              <a:avLst/>
            </a:prstGeom>
          </p:spPr>
          <p:txBody>
            <a:bodyPr wrap="none" lIns="0" tIns="0" rIns="0" bIns="0">
              <a:spAutoFit/>
            </a:bodyPr>
            <a:lstStyle/>
            <a:p>
              <a:pPr defTabSz="1375410"/>
              <a:r>
                <a:rPr lang="zh-CN" altLang="en-US" sz="1500" b="1" dirty="0">
                  <a:solidFill>
                    <a:srgbClr val="FFC000"/>
                  </a:solidFill>
                  <a:latin typeface="等线" panose="02010600030101010101" charset="-122"/>
                  <a:ea typeface="等线" panose="02010600030101010101" charset="-122"/>
                </a:rPr>
                <a:t>多元化经营战略</a:t>
              </a:r>
              <a:r>
                <a:rPr lang="en-CA" sz="1350" b="1" dirty="0">
                  <a:solidFill>
                    <a:srgbClr val="FFC000"/>
                  </a:solidFill>
                  <a:latin typeface="等线" panose="02010600030101010101" charset="-122"/>
                  <a:ea typeface="等线" panose="02010600030101010101" charset="-122"/>
                </a:rPr>
                <a:t> </a:t>
              </a:r>
            </a:p>
          </p:txBody>
        </p:sp>
        <p:sp>
          <p:nvSpPr>
            <p:cNvPr id="106" name="Rectangle 105"/>
            <p:cNvSpPr/>
            <p:nvPr/>
          </p:nvSpPr>
          <p:spPr>
            <a:xfrm>
              <a:off x="8481634" y="3764516"/>
              <a:ext cx="1586653" cy="307340"/>
            </a:xfrm>
            <a:prstGeom prst="rect">
              <a:avLst/>
            </a:prstGeom>
          </p:spPr>
          <p:txBody>
            <a:bodyPr wrap="none" lIns="0" tIns="0" rIns="0" bIns="0">
              <a:spAutoFit/>
            </a:bodyPr>
            <a:lstStyle/>
            <a:p>
              <a:pPr algn="r" defTabSz="1375410"/>
              <a:r>
                <a:rPr lang="zh-CN" altLang="en-US" sz="1500" b="1" dirty="0">
                  <a:solidFill>
                    <a:srgbClr val="FFC000"/>
                  </a:solidFill>
                  <a:latin typeface="等线" panose="02010600030101010101" charset="-122"/>
                  <a:ea typeface="等线" panose="02010600030101010101" charset="-122"/>
                </a:rPr>
                <a:t>市场开发战略</a:t>
              </a:r>
              <a:r>
                <a:rPr lang="en-CA" sz="1350" b="1" dirty="0">
                  <a:solidFill>
                    <a:srgbClr val="FFC000"/>
                  </a:solidFill>
                  <a:latin typeface="等线" panose="02010600030101010101" charset="-122"/>
                  <a:ea typeface="等线" panose="02010600030101010101" charset="-122"/>
                </a:rPr>
                <a:t> </a:t>
              </a:r>
            </a:p>
          </p:txBody>
        </p:sp>
        <p:sp>
          <p:nvSpPr>
            <p:cNvPr id="109" name="Rectangle 108"/>
            <p:cNvSpPr/>
            <p:nvPr/>
          </p:nvSpPr>
          <p:spPr>
            <a:xfrm>
              <a:off x="531747" y="3764516"/>
              <a:ext cx="2882200" cy="307340"/>
            </a:xfrm>
            <a:prstGeom prst="rect">
              <a:avLst/>
            </a:prstGeom>
          </p:spPr>
          <p:txBody>
            <a:bodyPr wrap="square" lIns="0" tIns="0" rIns="0" bIns="0">
              <a:spAutoFit/>
            </a:bodyPr>
            <a:lstStyle/>
            <a:p>
              <a:pPr algn="r" defTabSz="1375410"/>
              <a:r>
                <a:rPr lang="zh-CN" altLang="en-US" sz="1500" b="1" dirty="0">
                  <a:solidFill>
                    <a:srgbClr val="FFC000"/>
                  </a:solidFill>
                  <a:latin typeface="等线" panose="02010600030101010101" charset="-122"/>
                  <a:ea typeface="等线" panose="02010600030101010101" charset="-122"/>
                </a:rPr>
                <a:t>市场渗透与市场巩固战略</a:t>
              </a:r>
              <a:r>
                <a:rPr lang="en-CA" sz="1350" b="1" dirty="0">
                  <a:solidFill>
                    <a:srgbClr val="FFC000"/>
                  </a:solidFill>
                  <a:latin typeface="等线" panose="02010600030101010101" charset="-122"/>
                  <a:ea typeface="等线" panose="02010600030101010101" charset="-122"/>
                </a:rPr>
                <a:t> </a:t>
              </a:r>
            </a:p>
          </p:txBody>
        </p:sp>
        <p:pic>
          <p:nvPicPr>
            <p:cNvPr id="110" name="Picture 10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5951" y="4057453"/>
              <a:ext cx="715709" cy="715709"/>
            </a:xfrm>
            <a:prstGeom prst="rect">
              <a:avLst/>
            </a:prstGeom>
          </p:spPr>
        </p:pic>
        <p:pic>
          <p:nvPicPr>
            <p:cNvPr id="111" name="Picture 1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28898" y="4095621"/>
              <a:ext cx="597149" cy="598746"/>
            </a:xfrm>
            <a:prstGeom prst="rect">
              <a:avLst/>
            </a:prstGeom>
          </p:spPr>
        </p:pic>
        <p:pic>
          <p:nvPicPr>
            <p:cNvPr id="112" name="Picture 1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26065" y="2320774"/>
              <a:ext cx="813125" cy="785628"/>
            </a:xfrm>
            <a:prstGeom prst="rect">
              <a:avLst/>
            </a:prstGeom>
          </p:spPr>
        </p:pic>
        <p:pic>
          <p:nvPicPr>
            <p:cNvPr id="114" name="Picture 1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39273" y="2305809"/>
              <a:ext cx="885422" cy="885422"/>
            </a:xfrm>
            <a:prstGeom prst="rect">
              <a:avLst/>
            </a:prstGeom>
          </p:spPr>
        </p:pic>
        <p:sp>
          <p:nvSpPr>
            <p:cNvPr id="57" name="TextBox 56"/>
            <p:cNvSpPr txBox="1"/>
            <p:nvPr/>
          </p:nvSpPr>
          <p:spPr>
            <a:xfrm>
              <a:off x="8494138" y="1905718"/>
              <a:ext cx="3034926" cy="646007"/>
            </a:xfrm>
            <a:prstGeom prst="rect">
              <a:avLst/>
            </a:prstGeom>
            <a:noFill/>
          </p:spPr>
          <p:txBody>
            <a:bodyPr wrap="square" lIns="0" tIns="0" rIns="0" bIns="0" rtlCol="0">
              <a:spAutoFit/>
            </a:bodyPr>
            <a:lstStyle/>
            <a:p>
              <a:pPr defTabSz="1375410"/>
              <a:r>
                <a:rPr lang="ja-JP" altLang="en-CA" sz="1050" spc="300">
                  <a:solidFill>
                    <a:schemeClr val="bg1"/>
                  </a:solidFill>
                  <a:latin typeface="等线" panose="02010600030101010101" charset="-122"/>
                  <a:ea typeface="等线" panose="02010600030101010101" charset="-122"/>
                </a:rPr>
                <a:t>点击</a:t>
              </a:r>
              <a:r>
                <a:rPr lang="ja-JP" altLang="en-US" sz="1050" spc="300">
                  <a:solidFill>
                    <a:schemeClr val="bg1"/>
                  </a:solidFill>
                  <a:latin typeface="等线" panose="02010600030101010101" charset="-122"/>
                  <a:ea typeface="等线" panose="02010600030101010101" charset="-122"/>
                </a:rPr>
                <a:t>填写企业的战略</a:t>
              </a:r>
              <a:endParaRPr lang="en-CA" altLang="ja-JP" sz="1050" spc="300" dirty="0">
                <a:solidFill>
                  <a:schemeClr val="bg1"/>
                </a:solidFill>
                <a:latin typeface="等线" panose="02010600030101010101" charset="-122"/>
                <a:ea typeface="等线" panose="02010600030101010101" charset="-122"/>
              </a:endParaRPr>
            </a:p>
            <a:p>
              <a:pPr defTabSz="1375410"/>
              <a:endParaRPr lang="en-CA" sz="1050" spc="300" dirty="0">
                <a:solidFill>
                  <a:schemeClr val="bg1"/>
                </a:solidFill>
                <a:latin typeface="等线" panose="02010600030101010101" charset="-122"/>
                <a:ea typeface="等线" panose="02010600030101010101" charset="-122"/>
              </a:endParaRPr>
            </a:p>
            <a:p>
              <a:pPr defTabSz="1375410"/>
              <a:endParaRPr lang="en-CA" sz="1050" spc="300" dirty="0">
                <a:solidFill>
                  <a:schemeClr val="bg1"/>
                </a:solidFill>
                <a:latin typeface="等线" panose="02010600030101010101" charset="-122"/>
                <a:ea typeface="等线" panose="02010600030101010101" charset="-122"/>
              </a:endParaRPr>
            </a:p>
          </p:txBody>
        </p:sp>
      </p:grpSp>
      <p:sp>
        <p:nvSpPr>
          <p:cNvPr id="11" name="TextBox 32"/>
          <p:cNvSpPr txBox="1"/>
          <p:nvPr/>
        </p:nvSpPr>
        <p:spPr>
          <a:xfrm>
            <a:off x="6374543" y="3016864"/>
            <a:ext cx="2276195" cy="484505"/>
          </a:xfrm>
          <a:prstGeom prst="rect">
            <a:avLst/>
          </a:prstGeom>
          <a:noFill/>
        </p:spPr>
        <p:txBody>
          <a:bodyPr wrap="square" lIns="0" tIns="0" rIns="0" bIns="0" rtlCol="0">
            <a:spAutoFit/>
          </a:bodyPr>
          <a:lstStyle/>
          <a:p>
            <a:pPr defTabSz="1375410"/>
            <a:r>
              <a:rPr lang="ja-JP" altLang="en-CA" sz="1050" spc="300">
                <a:solidFill>
                  <a:schemeClr val="bg1"/>
                </a:solidFill>
                <a:latin typeface="等线" panose="02010600030101010101" charset="-122"/>
                <a:ea typeface="等线" panose="02010600030101010101" charset="-122"/>
              </a:rPr>
              <a:t>点击</a:t>
            </a:r>
            <a:r>
              <a:rPr lang="ja-JP" altLang="en-US" sz="1050" spc="300">
                <a:solidFill>
                  <a:schemeClr val="bg1"/>
                </a:solidFill>
                <a:latin typeface="等线" panose="02010600030101010101" charset="-122"/>
                <a:ea typeface="等线" panose="02010600030101010101" charset="-122"/>
              </a:rPr>
              <a:t>填写企业的战略</a:t>
            </a:r>
            <a:endParaRPr lang="en-CA" altLang="ja-JP" sz="1050" spc="300" dirty="0">
              <a:solidFill>
                <a:schemeClr val="bg1"/>
              </a:solidFill>
              <a:latin typeface="等线" panose="02010600030101010101" charset="-122"/>
              <a:ea typeface="等线" panose="02010600030101010101" charset="-122"/>
            </a:endParaRPr>
          </a:p>
          <a:p>
            <a:pPr defTabSz="1375410"/>
            <a:endParaRPr lang="en-CA" sz="1050" spc="300" dirty="0">
              <a:solidFill>
                <a:schemeClr val="bg1"/>
              </a:solidFill>
              <a:latin typeface="等线" panose="02010600030101010101" charset="-122"/>
              <a:ea typeface="等线" panose="02010600030101010101" charset="-122"/>
            </a:endParaRPr>
          </a:p>
          <a:p>
            <a:pPr defTabSz="1375410"/>
            <a:endParaRPr lang="en-CA" sz="1050" spc="300" dirty="0">
              <a:solidFill>
                <a:schemeClr val="bg1"/>
              </a:solidFill>
              <a:latin typeface="等线" panose="02010600030101010101" charset="-122"/>
              <a:ea typeface="等线" panose="02010600030101010101" charset="-122"/>
            </a:endParaRPr>
          </a:p>
        </p:txBody>
      </p:sp>
      <p:sp>
        <p:nvSpPr>
          <p:cNvPr id="12" name="TextBox 33"/>
          <p:cNvSpPr txBox="1"/>
          <p:nvPr/>
        </p:nvSpPr>
        <p:spPr>
          <a:xfrm>
            <a:off x="504820" y="1351028"/>
            <a:ext cx="2276195" cy="484505"/>
          </a:xfrm>
          <a:prstGeom prst="rect">
            <a:avLst/>
          </a:prstGeom>
          <a:noFill/>
        </p:spPr>
        <p:txBody>
          <a:bodyPr wrap="square" lIns="0" tIns="0" rIns="0" bIns="0" rtlCol="0">
            <a:spAutoFit/>
          </a:bodyPr>
          <a:lstStyle/>
          <a:p>
            <a:pPr defTabSz="1375410"/>
            <a:r>
              <a:rPr lang="ja-JP" altLang="en-CA" sz="1050" spc="300">
                <a:solidFill>
                  <a:schemeClr val="bg1"/>
                </a:solidFill>
                <a:latin typeface="等线" panose="02010600030101010101" charset="-122"/>
                <a:ea typeface="等线" panose="02010600030101010101" charset="-122"/>
              </a:rPr>
              <a:t>点击</a:t>
            </a:r>
            <a:r>
              <a:rPr lang="ja-JP" altLang="en-US" sz="1050" spc="300">
                <a:solidFill>
                  <a:schemeClr val="bg1"/>
                </a:solidFill>
                <a:latin typeface="等线" panose="02010600030101010101" charset="-122"/>
                <a:ea typeface="等线" panose="02010600030101010101" charset="-122"/>
              </a:rPr>
              <a:t>填写企业的战略</a:t>
            </a:r>
            <a:endParaRPr lang="en-CA" altLang="ja-JP" sz="1050" spc="300" dirty="0">
              <a:solidFill>
                <a:schemeClr val="bg1"/>
              </a:solidFill>
              <a:latin typeface="等线" panose="02010600030101010101" charset="-122"/>
              <a:ea typeface="等线" panose="02010600030101010101" charset="-122"/>
            </a:endParaRPr>
          </a:p>
          <a:p>
            <a:pPr defTabSz="1375410"/>
            <a:endParaRPr lang="en-CA" sz="1050" spc="300" dirty="0">
              <a:solidFill>
                <a:schemeClr val="bg1"/>
              </a:solidFill>
              <a:latin typeface="等线" panose="02010600030101010101" charset="-122"/>
              <a:ea typeface="等线" panose="02010600030101010101" charset="-122"/>
            </a:endParaRPr>
          </a:p>
          <a:p>
            <a:pPr defTabSz="1375410"/>
            <a:endParaRPr lang="en-CA" sz="1050" spc="300" dirty="0">
              <a:solidFill>
                <a:schemeClr val="bg1"/>
              </a:solidFill>
              <a:latin typeface="等线" panose="02010600030101010101" charset="-122"/>
              <a:ea typeface="等线" panose="02010600030101010101" charset="-122"/>
            </a:endParaRPr>
          </a:p>
        </p:txBody>
      </p:sp>
      <p:sp>
        <p:nvSpPr>
          <p:cNvPr id="14" name="TextBox 34"/>
          <p:cNvSpPr txBox="1"/>
          <p:nvPr/>
        </p:nvSpPr>
        <p:spPr>
          <a:xfrm>
            <a:off x="508561" y="2975960"/>
            <a:ext cx="2276195" cy="484505"/>
          </a:xfrm>
          <a:prstGeom prst="rect">
            <a:avLst/>
          </a:prstGeom>
          <a:noFill/>
        </p:spPr>
        <p:txBody>
          <a:bodyPr wrap="square" lIns="0" tIns="0" rIns="0" bIns="0" rtlCol="0">
            <a:spAutoFit/>
          </a:bodyPr>
          <a:lstStyle/>
          <a:p>
            <a:pPr defTabSz="1375410"/>
            <a:r>
              <a:rPr lang="ja-JP" altLang="en-CA" sz="1050" spc="300">
                <a:solidFill>
                  <a:schemeClr val="bg1"/>
                </a:solidFill>
                <a:latin typeface="等线" panose="02010600030101010101" charset="-122"/>
                <a:ea typeface="等线" panose="02010600030101010101" charset="-122"/>
              </a:rPr>
              <a:t>点击</a:t>
            </a:r>
            <a:r>
              <a:rPr lang="ja-JP" altLang="en-US" sz="1050" spc="300">
                <a:solidFill>
                  <a:schemeClr val="bg1"/>
                </a:solidFill>
                <a:latin typeface="等线" panose="02010600030101010101" charset="-122"/>
                <a:ea typeface="等线" panose="02010600030101010101" charset="-122"/>
              </a:rPr>
              <a:t>填写企业的战略</a:t>
            </a:r>
            <a:endParaRPr lang="en-CA" altLang="ja-JP" sz="1050" spc="300" dirty="0">
              <a:solidFill>
                <a:schemeClr val="bg1"/>
              </a:solidFill>
              <a:latin typeface="等线" panose="02010600030101010101" charset="-122"/>
              <a:ea typeface="等线" panose="02010600030101010101" charset="-122"/>
            </a:endParaRPr>
          </a:p>
          <a:p>
            <a:pPr defTabSz="1375410"/>
            <a:endParaRPr lang="en-CA" sz="1050" spc="300" dirty="0">
              <a:solidFill>
                <a:schemeClr val="bg1"/>
              </a:solidFill>
              <a:latin typeface="等线" panose="02010600030101010101" charset="-122"/>
              <a:ea typeface="等线" panose="02010600030101010101" charset="-122"/>
            </a:endParaRPr>
          </a:p>
          <a:p>
            <a:pPr defTabSz="1375410"/>
            <a:endParaRPr lang="en-CA" sz="1050" spc="300" dirty="0">
              <a:solidFill>
                <a:schemeClr val="bg1"/>
              </a:solidFill>
              <a:latin typeface="等线" panose="02010600030101010101" charset="-122"/>
              <a:ea typeface="等线" panose="02010600030101010101"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996">
        <p15:prstTrans prst="pageCurlDouble"/>
      </p:transition>
    </mc:Choice>
    <mc:Fallback xmlns="">
      <p:transition spd="slow" advTm="4996">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50505"/>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364</Words>
  <Application>Microsoft Macintosh PowerPoint</Application>
  <PresentationFormat>On-screen Show (16:9)</PresentationFormat>
  <Paragraphs>31</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Bebas Neue</vt:lpstr>
      <vt:lpstr>等线</vt:lpstr>
      <vt:lpstr>微软雅黑</vt:lpstr>
      <vt:lpstr>ＭＳ Ｐゴシック</vt:lpstr>
      <vt:lpstr>宋体</vt:lpstr>
      <vt:lpstr>Arial</vt:lpstr>
      <vt:lpstr>Calibri</vt:lpstr>
      <vt:lpstr>Calibri Light</vt:lpstr>
      <vt:lpstr>Wingdings</vt:lpstr>
      <vt:lpstr>Office 主题</vt:lpstr>
      <vt:lpstr>PowerPoint Presentation</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112</dc:title>
  <dc:creator/>
  <cp:lastModifiedBy>宁凝</cp:lastModifiedBy>
  <cp:revision>2</cp:revision>
  <dcterms:created xsi:type="dcterms:W3CDTF">2018-06-24T11:14:43Z</dcterms:created>
  <dcterms:modified xsi:type="dcterms:W3CDTF">2018-08-02T10:09:04Z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