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sym typeface="+mn-ea"/>
              </a:rPr>
              <a:t>何时用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）企业即将陷入红海时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lvl="6"/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 </a:t>
            </a:r>
            <a:endParaRPr lang="en-CA" altLang="ja-JP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sym typeface="+mn-ea"/>
              </a:rPr>
              <a:t>怎么用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在开辟蓝海市场前，可以结合市场的价值曲线，然后再在各个要素的投入上进行调整。以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是企业改变价值主张的四种方式，企业可以结合自身情况选择使用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US" altLang="ja-JP" b="1" spc="0" dirty="0"/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sym typeface="+mn-ea"/>
              </a:rPr>
              <a:t>剔除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将已经失去价值的要素剔除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增加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看哪些部分可以用较小投入获得价值提升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减少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将因素合理减少，使之回到合理区间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spc="0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创造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增加原有市场中没有的价值要素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 rot="3363366">
            <a:off x="-54282" y="379001"/>
            <a:ext cx="148152" cy="127717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3185530">
            <a:off x="-14123" y="-29910"/>
            <a:ext cx="205131" cy="176837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3061733">
            <a:off x="6002236" y="-91286"/>
            <a:ext cx="292284" cy="251969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333461" y="4873182"/>
            <a:ext cx="380893" cy="328356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687596">
            <a:off x="8932520" y="44243"/>
            <a:ext cx="422958" cy="36461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1419650">
            <a:off x="6383554" y="12569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3185530">
            <a:off x="8946562" y="4656558"/>
            <a:ext cx="317736" cy="273910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 rot="3185530">
            <a:off x="-700543" y="3569599"/>
            <a:ext cx="897162" cy="7734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 rot="687596">
            <a:off x="8760165" y="465326"/>
            <a:ext cx="247563" cy="213416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3185530">
            <a:off x="-19549" y="2803964"/>
            <a:ext cx="413718" cy="35665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改变价值主张的四种方式 </a:t>
            </a:r>
          </a:p>
        </p:txBody>
      </p:sp>
      <p:sp>
        <p:nvSpPr>
          <p:cNvPr id="42" name="Freeform 41"/>
          <p:cNvSpPr/>
          <p:nvPr/>
        </p:nvSpPr>
        <p:spPr>
          <a:xfrm>
            <a:off x="3150419" y="1301455"/>
            <a:ext cx="1425561" cy="1425561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0" y="1759712"/>
                </a:moveTo>
                <a:cubicBezTo>
                  <a:pt x="1" y="1293007"/>
                  <a:pt x="185399" y="845418"/>
                  <a:pt x="515410" y="515408"/>
                </a:cubicBezTo>
                <a:cubicBezTo>
                  <a:pt x="845421" y="185398"/>
                  <a:pt x="1293011" y="1"/>
                  <a:pt x="1759716" y="2"/>
                </a:cubicBezTo>
                <a:cubicBezTo>
                  <a:pt x="1759715" y="586572"/>
                  <a:pt x="1759713" y="1173142"/>
                  <a:pt x="1759712" y="1759712"/>
                </a:cubicBezTo>
                <a:lnTo>
                  <a:pt x="0" y="17597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45" tIns="714542" rIns="199136" bIns="199136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1824" y="1301455"/>
            <a:ext cx="1425561" cy="1425561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0" y="0"/>
                </a:moveTo>
                <a:cubicBezTo>
                  <a:pt x="466705" y="1"/>
                  <a:pt x="914294" y="185399"/>
                  <a:pt x="1244304" y="515410"/>
                </a:cubicBezTo>
                <a:cubicBezTo>
                  <a:pt x="1574314" y="845421"/>
                  <a:pt x="1759711" y="1293011"/>
                  <a:pt x="1759710" y="1759716"/>
                </a:cubicBezTo>
                <a:cubicBezTo>
                  <a:pt x="1173140" y="1759715"/>
                  <a:pt x="586570" y="1759713"/>
                  <a:pt x="0" y="175971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7" tIns="714545" rIns="714540" bIns="199136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641824" y="2792859"/>
            <a:ext cx="1425561" cy="1425562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1759712" y="0"/>
                </a:moveTo>
                <a:cubicBezTo>
                  <a:pt x="1759711" y="466705"/>
                  <a:pt x="1574313" y="914294"/>
                  <a:pt x="1244302" y="1244304"/>
                </a:cubicBezTo>
                <a:cubicBezTo>
                  <a:pt x="914291" y="1574314"/>
                  <a:pt x="466701" y="1759711"/>
                  <a:pt x="-3" y="1759710"/>
                </a:cubicBezTo>
                <a:cubicBezTo>
                  <a:pt x="-2" y="1173140"/>
                  <a:pt x="0" y="586570"/>
                  <a:pt x="0" y="0"/>
                </a:cubicBezTo>
                <a:lnTo>
                  <a:pt x="175971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9137" rIns="714545" bIns="714542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150419" y="2792861"/>
            <a:ext cx="1425561" cy="1425561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1759712" y="1759712"/>
                </a:moveTo>
                <a:cubicBezTo>
                  <a:pt x="1293007" y="1759711"/>
                  <a:pt x="845418" y="1574313"/>
                  <a:pt x="515408" y="1244302"/>
                </a:cubicBezTo>
                <a:cubicBezTo>
                  <a:pt x="185398" y="914291"/>
                  <a:pt x="1" y="466701"/>
                  <a:pt x="2" y="-4"/>
                </a:cubicBezTo>
                <a:cubicBezTo>
                  <a:pt x="586572" y="-3"/>
                  <a:pt x="1173142" y="-1"/>
                  <a:pt x="1759712" y="0"/>
                </a:cubicBezTo>
                <a:lnTo>
                  <a:pt x="1759712" y="17597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543" tIns="199134" rIns="199134" bIns="714546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1" name="Teardrop 40"/>
          <p:cNvSpPr/>
          <p:nvPr/>
        </p:nvSpPr>
        <p:spPr>
          <a:xfrm rot="16200000" flipH="1">
            <a:off x="4698383" y="1770098"/>
            <a:ext cx="901973" cy="901973"/>
          </a:xfrm>
          <a:prstGeom prst="teardrop">
            <a:avLst>
              <a:gd name="adj" fmla="val 1128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0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Teardrop 50"/>
          <p:cNvSpPr/>
          <p:nvPr/>
        </p:nvSpPr>
        <p:spPr>
          <a:xfrm rot="16200000" flipV="1">
            <a:off x="3612421" y="2854901"/>
            <a:ext cx="901973" cy="901973"/>
          </a:xfrm>
          <a:prstGeom prst="teardrop">
            <a:avLst>
              <a:gd name="adj" fmla="val 1128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0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4" name="Teardrop 53"/>
          <p:cNvSpPr/>
          <p:nvPr/>
        </p:nvSpPr>
        <p:spPr>
          <a:xfrm rot="5400000" flipH="1" flipV="1">
            <a:off x="4698383" y="2858714"/>
            <a:ext cx="901973" cy="901973"/>
          </a:xfrm>
          <a:prstGeom prst="teardrop">
            <a:avLst>
              <a:gd name="adj" fmla="val 1128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00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97866" y="4031778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创造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6097868" y="1089458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减少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87961" y="1089460"/>
            <a:ext cx="443865" cy="2768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zh-CN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剔除</a:t>
            </a:r>
            <a:r>
              <a:rPr lang="en-CA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61849" y="3996548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ja-JP" altLang="en-US" sz="15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增加</a:t>
            </a:r>
            <a:endParaRPr lang="ja-JP" altLang="en-US" sz="1500" b="1" dirty="0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3247039" y="1471469"/>
            <a:ext cx="239054" cy="216600"/>
          </a:xfrm>
          <a:prstGeom prst="line">
            <a:avLst/>
          </a:prstGeom>
          <a:ln w="19050" cap="rnd">
            <a:solidFill>
              <a:srgbClr val="FFC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24140" y="1453285"/>
            <a:ext cx="239054" cy="220268"/>
          </a:xfrm>
          <a:prstGeom prst="line">
            <a:avLst/>
          </a:prstGeom>
          <a:ln w="19050" cap="rnd">
            <a:solidFill>
              <a:srgbClr val="FFC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247039" y="3815172"/>
            <a:ext cx="239054" cy="216600"/>
          </a:xfrm>
          <a:prstGeom prst="line">
            <a:avLst/>
          </a:prstGeom>
          <a:ln w="19050" cap="rnd">
            <a:solidFill>
              <a:srgbClr val="FFC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24140" y="3815172"/>
            <a:ext cx="239054" cy="220268"/>
          </a:xfrm>
          <a:prstGeom prst="line">
            <a:avLst/>
          </a:prstGeom>
          <a:ln w="19050" cap="rnd">
            <a:solidFill>
              <a:srgbClr val="FFC00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49" y="1898402"/>
            <a:ext cx="642469" cy="642469"/>
          </a:xfrm>
          <a:prstGeom prst="rect">
            <a:avLst/>
          </a:prstGeom>
        </p:spPr>
      </p:pic>
      <p:pic>
        <p:nvPicPr>
          <p:cNvPr id="2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86" y="1938158"/>
            <a:ext cx="507802" cy="507802"/>
          </a:xfrm>
          <a:prstGeom prst="rect">
            <a:avLst/>
          </a:prstGeom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1" y="3096795"/>
            <a:ext cx="518160" cy="518160"/>
          </a:xfrm>
          <a:prstGeom prst="rect">
            <a:avLst/>
          </a:prstGeom>
        </p:spPr>
      </p:pic>
      <p:pic>
        <p:nvPicPr>
          <p:cNvPr id="29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46" y="3078227"/>
            <a:ext cx="555295" cy="555295"/>
          </a:xfrm>
          <a:prstGeom prst="rect">
            <a:avLst/>
          </a:prstGeom>
        </p:spPr>
      </p:pic>
      <p:sp>
        <p:nvSpPr>
          <p:cNvPr id="30" name="Rectangle 28"/>
          <p:cNvSpPr/>
          <p:nvPr/>
        </p:nvSpPr>
        <p:spPr>
          <a:xfrm>
            <a:off x="881199" y="1234601"/>
            <a:ext cx="1802192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填写企业想要剔除的因素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1" name="Rectangle 29"/>
          <p:cNvSpPr/>
          <p:nvPr/>
        </p:nvSpPr>
        <p:spPr>
          <a:xfrm>
            <a:off x="881198" y="3756875"/>
            <a:ext cx="1898813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填写企业想要增加的因素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2" name="Rectangle 30"/>
          <p:cNvSpPr/>
          <p:nvPr/>
        </p:nvSpPr>
        <p:spPr>
          <a:xfrm>
            <a:off x="6682672" y="1299713"/>
            <a:ext cx="201911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填写企业想要减少的因素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3" name="Rectangle 31"/>
          <p:cNvSpPr/>
          <p:nvPr/>
        </p:nvSpPr>
        <p:spPr>
          <a:xfrm>
            <a:off x="6682672" y="3756875"/>
            <a:ext cx="187270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填写企业想要创造的因素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36">
        <p15:prstTrans prst="pageCurlDouble"/>
      </p:transition>
    </mc:Choice>
    <mc:Fallback xmlns="">
      <p:transition spd="slow" advTm="39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1" grpId="0" bldLvl="0" animBg="1"/>
      <p:bldP spid="51" grpId="0" bldLvl="0" animBg="1"/>
      <p:bldP spid="5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