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3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spc="0" dirty="0"/>
              <a:t>何时用</a:t>
            </a:r>
            <a:r>
              <a:rPr lang="zh-CN" altLang="en-US" spc="0" dirty="0"/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例如：</a:t>
            </a:r>
            <a:endParaRPr lang="en-CA" altLang="zh-CN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）企业即将陷入红海时</a:t>
            </a:r>
            <a:endParaRPr lang="en-CA" altLang="zh-CN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lvl="6"/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 </a:t>
            </a:r>
            <a:endParaRPr lang="en-CA" altLang="ja-JP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/>
              <a:t>怎么用</a:t>
            </a:r>
            <a:r>
              <a:rPr lang="zh-CN" altLang="en-US" spc="0" dirty="0"/>
              <a:t>：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在开辟蓝海市场前，可以结合市场的价值曲线，然后再在各个要素的投入上进行调整。以</a:t>
            </a:r>
            <a:r>
              <a:rPr lang="ja-JP" altLang="en-US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是企业改变价值主张的四种方式，企业可以结合自身情况选择使用</a:t>
            </a:r>
            <a:r>
              <a:rPr lang="en-CA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pc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spc="0" dirty="0"/>
              <a:t>定义</a:t>
            </a:r>
            <a:r>
              <a:rPr lang="zh-CN" altLang="en-US" b="1" spc="0" dirty="0"/>
              <a:t>：</a:t>
            </a:r>
            <a:endParaRPr lang="en-US" altLang="ja-JP" b="1" spc="0" dirty="0"/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spc="0" dirty="0"/>
              <a:t>剔除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将已经失去价值的要素剔除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增加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看哪些部分可以用较小投入获得价值提升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减少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将因素合理减少，使之回到合理区间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200" spc="0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/>
              <a:t>创造</a:t>
            </a:r>
            <a:r>
              <a:rPr lang="zh-CN" altLang="en-US" spc="0" dirty="0"/>
              <a:t>：</a:t>
            </a:r>
            <a:r>
              <a:rPr lang="zh-CN" altLang="en-US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增加原有市场中没有的价值要素</a:t>
            </a:r>
            <a:r>
              <a:rPr lang="en-CA" sz="1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1200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pc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4200558" y="1735273"/>
            <a:ext cx="1900748" cy="1900748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0" y="1759712"/>
                </a:moveTo>
                <a:cubicBezTo>
                  <a:pt x="1" y="1293007"/>
                  <a:pt x="185399" y="845418"/>
                  <a:pt x="515410" y="515408"/>
                </a:cubicBezTo>
                <a:cubicBezTo>
                  <a:pt x="845421" y="185398"/>
                  <a:pt x="1293011" y="1"/>
                  <a:pt x="1759716" y="2"/>
                </a:cubicBezTo>
                <a:cubicBezTo>
                  <a:pt x="1759715" y="586572"/>
                  <a:pt x="1759713" y="1173142"/>
                  <a:pt x="1759712" y="1759712"/>
                </a:cubicBezTo>
                <a:lnTo>
                  <a:pt x="0" y="1759712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727" tIns="952723" rIns="265515" bIns="265515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73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189098" y="1735273"/>
            <a:ext cx="1900748" cy="1900748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0" y="0"/>
                </a:moveTo>
                <a:cubicBezTo>
                  <a:pt x="466705" y="1"/>
                  <a:pt x="914294" y="185399"/>
                  <a:pt x="1244304" y="515410"/>
                </a:cubicBezTo>
                <a:cubicBezTo>
                  <a:pt x="1574314" y="845421"/>
                  <a:pt x="1759711" y="1293011"/>
                  <a:pt x="1759710" y="1759716"/>
                </a:cubicBezTo>
                <a:cubicBezTo>
                  <a:pt x="1173140" y="1759715"/>
                  <a:pt x="586570" y="1759713"/>
                  <a:pt x="0" y="1759712"/>
                </a:cubicBezTo>
                <a:lnTo>
                  <a:pt x="0" y="0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5516" tIns="952727" rIns="952721" bIns="265515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73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189098" y="3723812"/>
            <a:ext cx="1900748" cy="1900749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1759712" y="0"/>
                </a:moveTo>
                <a:cubicBezTo>
                  <a:pt x="1759711" y="466705"/>
                  <a:pt x="1574313" y="914294"/>
                  <a:pt x="1244302" y="1244304"/>
                </a:cubicBezTo>
                <a:cubicBezTo>
                  <a:pt x="914291" y="1574314"/>
                  <a:pt x="466701" y="1759711"/>
                  <a:pt x="-3" y="1759710"/>
                </a:cubicBezTo>
                <a:cubicBezTo>
                  <a:pt x="-2" y="1173140"/>
                  <a:pt x="0" y="586570"/>
                  <a:pt x="0" y="0"/>
                </a:cubicBezTo>
                <a:lnTo>
                  <a:pt x="1759712" y="0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5515" tIns="265516" rIns="952727" bIns="952723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73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200558" y="3723814"/>
            <a:ext cx="1900748" cy="1900748"/>
          </a:xfrm>
          <a:custGeom>
            <a:avLst/>
            <a:gdLst>
              <a:gd name="connsiteX0" fmla="*/ 0 w 1759712"/>
              <a:gd name="connsiteY0" fmla="*/ 1759712 h 1759712"/>
              <a:gd name="connsiteX1" fmla="*/ 515410 w 1759712"/>
              <a:gd name="connsiteY1" fmla="*/ 515408 h 1759712"/>
              <a:gd name="connsiteX2" fmla="*/ 1759716 w 1759712"/>
              <a:gd name="connsiteY2" fmla="*/ 2 h 1759712"/>
              <a:gd name="connsiteX3" fmla="*/ 1759712 w 1759712"/>
              <a:gd name="connsiteY3" fmla="*/ 1759712 h 1759712"/>
              <a:gd name="connsiteX4" fmla="*/ 0 w 1759712"/>
              <a:gd name="connsiteY4" fmla="*/ 1759712 h 175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9712" h="1759712">
                <a:moveTo>
                  <a:pt x="1759712" y="1759712"/>
                </a:moveTo>
                <a:cubicBezTo>
                  <a:pt x="1293007" y="1759711"/>
                  <a:pt x="845418" y="1574313"/>
                  <a:pt x="515408" y="1244302"/>
                </a:cubicBezTo>
                <a:cubicBezTo>
                  <a:pt x="185398" y="914291"/>
                  <a:pt x="1" y="466701"/>
                  <a:pt x="2" y="-4"/>
                </a:cubicBezTo>
                <a:cubicBezTo>
                  <a:pt x="586572" y="-3"/>
                  <a:pt x="1173142" y="-1"/>
                  <a:pt x="1759712" y="0"/>
                </a:cubicBezTo>
                <a:lnTo>
                  <a:pt x="1759712" y="1759712"/>
                </a:lnTo>
                <a:close/>
              </a:path>
            </a:pathLst>
          </a:custGeom>
          <a:solidFill>
            <a:srgbClr val="E5323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724" tIns="265513" rIns="265512" bIns="952728" numCol="1" spcCol="1270" anchor="ctr" anchorCtr="0">
            <a:noAutofit/>
          </a:bodyPr>
          <a:lstStyle/>
          <a:p>
            <a:pPr algn="ctr" defTabSz="16592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73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1" name="Teardrop 40"/>
          <p:cNvSpPr/>
          <p:nvPr/>
        </p:nvSpPr>
        <p:spPr>
          <a:xfrm rot="16200000" flipH="1">
            <a:off x="6264510" y="2360130"/>
            <a:ext cx="1202631" cy="1202631"/>
          </a:xfrm>
          <a:prstGeom prst="teardrop">
            <a:avLst>
              <a:gd name="adj" fmla="val 112833"/>
            </a:avLst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" name="Teardrop 50"/>
          <p:cNvSpPr/>
          <p:nvPr/>
        </p:nvSpPr>
        <p:spPr>
          <a:xfrm rot="16200000" flipV="1">
            <a:off x="4816561" y="3806535"/>
            <a:ext cx="1202631" cy="1202631"/>
          </a:xfrm>
          <a:prstGeom prst="teardrop">
            <a:avLst>
              <a:gd name="adj" fmla="val 112833"/>
            </a:avLst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4" name="Teardrop 53"/>
          <p:cNvSpPr/>
          <p:nvPr/>
        </p:nvSpPr>
        <p:spPr>
          <a:xfrm rot="5400000" flipH="1" flipV="1">
            <a:off x="6264510" y="3811618"/>
            <a:ext cx="1202631" cy="1202631"/>
          </a:xfrm>
          <a:prstGeom prst="teardrop">
            <a:avLst>
              <a:gd name="adj" fmla="val 112833"/>
            </a:avLst>
          </a:prstGeom>
          <a:solidFill>
            <a:srgbClr val="E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2665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30488" y="5375704"/>
            <a:ext cx="512961" cy="3077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创造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30490" y="1452611"/>
            <a:ext cx="51296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减少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71435" y="1452613"/>
            <a:ext cx="604333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zh-CN" alt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剔除</a:t>
            </a:r>
            <a:r>
              <a:rPr lang="en-CA" sz="24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677503" y="5328731"/>
            <a:ext cx="51296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增加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4329385" y="1961959"/>
            <a:ext cx="318739" cy="288800"/>
          </a:xfrm>
          <a:prstGeom prst="line">
            <a:avLst/>
          </a:prstGeom>
          <a:ln w="19050" cap="rnd">
            <a:solidFill>
              <a:srgbClr val="E53238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632187" y="1937713"/>
            <a:ext cx="318739" cy="293691"/>
          </a:xfrm>
          <a:prstGeom prst="line">
            <a:avLst/>
          </a:prstGeom>
          <a:ln w="19050" cap="rnd">
            <a:solidFill>
              <a:srgbClr val="E53238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329385" y="5086896"/>
            <a:ext cx="318739" cy="288800"/>
          </a:xfrm>
          <a:prstGeom prst="line">
            <a:avLst/>
          </a:prstGeom>
          <a:ln w="19050" cap="rnd">
            <a:solidFill>
              <a:srgbClr val="E53238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632187" y="5086896"/>
            <a:ext cx="318739" cy="293691"/>
          </a:xfrm>
          <a:prstGeom prst="line">
            <a:avLst/>
          </a:prstGeom>
          <a:ln w="19050" cap="rnd">
            <a:solidFill>
              <a:srgbClr val="E53238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34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5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改变价值主张的四种方式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65" y="2531202"/>
            <a:ext cx="856625" cy="856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14" y="2584210"/>
            <a:ext cx="677069" cy="677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81" y="4129060"/>
            <a:ext cx="690880" cy="690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95" y="4104303"/>
            <a:ext cx="740393" cy="74039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174932" y="1646135"/>
            <a:ext cx="2402922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填写企业想要剔除的因素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74930" y="5009166"/>
            <a:ext cx="2531750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填写企业想要增加的因素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10229" y="1732951"/>
            <a:ext cx="2692158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填写企业想要减少的因素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10229" y="5009166"/>
            <a:ext cx="2496935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填写企业想要创造的因素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1" grpId="0" animBg="1"/>
      <p:bldP spid="51" grpId="0" animBg="1"/>
      <p:bldP spid="5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Source Sans Pro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