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9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i="0" u="sng" spc="0" dirty="0"/>
              <a:t>何时用</a:t>
            </a:r>
            <a:r>
              <a:rPr lang="zh-CN" altLang="en-US" b="1" i="0" u="none" spc="0" dirty="0"/>
              <a:t>：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当企业有多种业务</a:t>
            </a:r>
            <a:r>
              <a:rPr lang="ja-JP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和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产品</a:t>
            </a:r>
            <a:r>
              <a:rPr lang="ja-JP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或者想知道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如何合理分配资源为其订制更加合身的战略</a:t>
            </a:r>
            <a:r>
              <a:rPr lang="ja-JP" altLang="en-CA" spc="0" dirty="0">
                <a:effectLst/>
              </a:rPr>
              <a:t>时</a:t>
            </a:r>
            <a:endParaRPr lang="en-CA" altLang="ja-JP" sz="12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ja-JP" altLang="en-CA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如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：企业需要对多项业务或产品目前的发展阶段进行判断</a:t>
            </a:r>
            <a:endParaRPr lang="en-CA" sz="12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i="0" u="none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i="0" u="sng" spc="0" dirty="0"/>
              <a:t>怎么用</a:t>
            </a:r>
            <a:r>
              <a:rPr lang="zh-CN" altLang="en-US" i="0" u="none" spc="0" dirty="0"/>
              <a:t>：</a:t>
            </a:r>
            <a:r>
              <a:rPr lang="zh-CN" altLang="en-US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根据相对市场份额和市场增长率高低将业务分为四种类型，你可以将企业的多项业务按照这四种情况进行分类，帮助你对各项业务进行“体检”，从而对不同的业务采取不同的经营战略</a:t>
            </a:r>
            <a:r>
              <a:rPr lang="en-CA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z="1200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i="0" u="sng" spc="0" dirty="0"/>
              <a:t>定义</a:t>
            </a:r>
            <a:r>
              <a:rPr lang="zh-CN" altLang="en-US" b="1" i="0" u="none" spc="0" dirty="0"/>
              <a:t>：</a:t>
            </a:r>
            <a:endParaRPr lang="en-CA" altLang="zh-CN" b="1" i="0" u="none" spc="0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altLang="ja-JP" b="1" spc="0" dirty="0"/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/>
              <a:t>问好业务</a:t>
            </a:r>
            <a:r>
              <a:rPr lang="zh-CN" altLang="en-US" spc="0" dirty="0"/>
              <a:t>：</a:t>
            </a:r>
            <a:r>
              <a:rPr lang="zh-CN" altLang="en-US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所在行业增长迅速，但是所占相对市场份额较低</a:t>
            </a:r>
            <a:r>
              <a:rPr lang="zh-CN" altLang="en-US" sz="105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销售增长率高、市场占有率低的产品群</a:t>
            </a:r>
            <a:r>
              <a:rPr lang="en-CA" sz="1050" spc="0" dirty="0">
                <a:effectLst/>
              </a:rPr>
              <a:t> 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/>
              <a:t>明星业务</a:t>
            </a:r>
            <a:r>
              <a:rPr lang="zh-CN" altLang="en-US" spc="0" dirty="0"/>
              <a:t>：</a:t>
            </a:r>
            <a:r>
              <a:rPr lang="zh-CN" altLang="en-US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处在一个茁壮成长的行业，且自身在该行业中有较高的市场份额，也有巨大竞争力。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销售增长率和市场占有率“双高”的产品群</a:t>
            </a:r>
            <a:endParaRPr lang="en-CA" altLang="zh-CN" sz="12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CA" sz="1050" spc="0" dirty="0">
                <a:effectLst/>
              </a:rPr>
              <a:t> </a:t>
            </a:r>
            <a:r>
              <a:rPr lang="en-CA" sz="105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CA" altLang="zh-CN" spc="0" dirty="0"/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/>
              <a:t>瘦狗业务</a:t>
            </a:r>
            <a:r>
              <a:rPr lang="zh-CN" altLang="en-US" spc="0" dirty="0"/>
              <a:t>：</a:t>
            </a:r>
            <a:r>
              <a:rPr lang="zh-CN" altLang="en-US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市场逐渐衰退，市场份额持续减少。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销售增长率和市场占有率“双低”的产品群</a:t>
            </a:r>
            <a:r>
              <a:rPr lang="en-CA" spc="0" dirty="0">
                <a:effectLst/>
              </a:rPr>
              <a:t> 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z="1200" spc="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1200" b="1" spc="0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现金牛业务</a:t>
            </a:r>
            <a:r>
              <a:rPr lang="zh-CN" altLang="en-US" sz="1200" spc="0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处在成熟的，增长缓慢的行业中拥有巨大市场份额的业务。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销售增长率低、市场占有率高的产品群</a:t>
            </a:r>
            <a:r>
              <a:rPr lang="en-CA" sz="900" spc="0" dirty="0">
                <a:effectLst/>
              </a:rPr>
              <a:t> </a:t>
            </a:r>
            <a:r>
              <a:rPr lang="en-CA" sz="9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900" spc="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050" spc="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pc="0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0" y="271272"/>
            <a:ext cx="6078828" cy="607218"/>
            <a:chOff x="0" y="271272"/>
            <a:chExt cx="6078828" cy="607218"/>
          </a:xfrm>
        </p:grpSpPr>
        <p:sp>
          <p:nvSpPr>
            <p:cNvPr id="50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2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ja-JP" altLang="en-CA" spc="300">
                  <a:latin typeface="等线" panose="02010600030101010101" charset="-122"/>
                  <a:ea typeface="等线" panose="02010600030101010101" charset="-122"/>
                </a:rPr>
                <a:t>波士顿</a:t>
              </a:r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矩阵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53442" y="1032425"/>
            <a:ext cx="5993996" cy="5350475"/>
            <a:chOff x="2820413" y="1445158"/>
            <a:chExt cx="5805215" cy="4929614"/>
          </a:xfrm>
        </p:grpSpPr>
        <p:sp>
          <p:nvSpPr>
            <p:cNvPr id="17" name="TextBox 16"/>
            <p:cNvSpPr txBox="1"/>
            <p:nvPr/>
          </p:nvSpPr>
          <p:spPr>
            <a:xfrm>
              <a:off x="2820413" y="2900976"/>
              <a:ext cx="391294" cy="225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wordArtVert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ja-JP" altLang="en-US" sz="2000">
                  <a:latin typeface="等线" panose="02010600030101010101" charset="-122"/>
                  <a:ea typeface="等线" panose="02010600030101010101" charset="-122"/>
                </a:rPr>
                <a:t>销售</a:t>
              </a:r>
              <a:r>
                <a:rPr kumimoji="0" lang="ja-JP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rPr>
                <a:t>增长率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60964" y="1785201"/>
              <a:ext cx="373978" cy="255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200" kern="100" spc="300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高</a:t>
              </a:r>
              <a:endParaRPr lang="en-US" sz="1200"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60964" y="5244458"/>
              <a:ext cx="373978" cy="255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200" kern="100" spc="300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低</a:t>
              </a:r>
              <a:endParaRPr lang="en-US" sz="1200"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94045" y="6005442"/>
              <a:ext cx="244682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ja-JP" altLang="en-US" sz="2000" spc="300">
                  <a:latin typeface="等线" panose="02010600030101010101" charset="-122"/>
                  <a:ea typeface="等线" panose="02010600030101010101" charset="-122"/>
                </a:rPr>
                <a:t>市场份额占有率</a:t>
              </a:r>
              <a:endParaRPr kumimoji="0" lang="en-US" sz="2000" b="0" i="0" u="none" strike="noStrike" cap="none" spc="30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478343" y="6008288"/>
              <a:ext cx="373978" cy="255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200" kern="100" spc="300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低</a:t>
              </a:r>
              <a:endParaRPr lang="en-US" sz="1200"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743859" y="6005442"/>
              <a:ext cx="373978" cy="255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200" kern="100" spc="300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高</a:t>
              </a:r>
              <a:endParaRPr lang="en-US" sz="1200"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Left-Up Arrow 15"/>
            <p:cNvSpPr/>
            <p:nvPr/>
          </p:nvSpPr>
          <p:spPr>
            <a:xfrm flipH="1">
              <a:off x="3207205" y="1621696"/>
              <a:ext cx="5418423" cy="4324915"/>
            </a:xfrm>
            <a:prstGeom prst="leftUpArrow">
              <a:avLst>
                <a:gd name="adj1" fmla="val 0"/>
                <a:gd name="adj2" fmla="val 1525"/>
                <a:gd name="adj3" fmla="val 3499"/>
              </a:avLst>
            </a:prstGeom>
            <a:solidFill>
              <a:srgbClr val="E53238"/>
            </a:solidFill>
            <a:ln w="12700" cap="flat" cmpd="dbl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cxnSp>
          <p:nvCxnSpPr>
            <p:cNvPr id="29" name="Straight Connector 28"/>
            <p:cNvCxnSpPr>
              <a:stCxn id="70" idx="1"/>
              <a:endCxn id="70" idx="3"/>
            </p:cNvCxnSpPr>
            <p:nvPr/>
          </p:nvCxnSpPr>
          <p:spPr>
            <a:xfrm>
              <a:off x="3281279" y="3852109"/>
              <a:ext cx="51849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70" idx="0"/>
              <a:endCxn id="16" idx="5"/>
            </p:cNvCxnSpPr>
            <p:nvPr/>
          </p:nvCxnSpPr>
          <p:spPr>
            <a:xfrm>
              <a:off x="5873730" y="1823561"/>
              <a:ext cx="0" cy="4057095"/>
            </a:xfrm>
            <a:prstGeom prst="line">
              <a:avLst/>
            </a:prstGeom>
            <a:ln w="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6803750" y="1445158"/>
              <a:ext cx="1097411" cy="1087152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algn="ctr" defTabSz="1777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658097" y="1445158"/>
              <a:ext cx="1097411" cy="1087152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algn="ctr" defTabSz="1777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281279" y="1823561"/>
              <a:ext cx="5184901" cy="4057095"/>
              <a:chOff x="3281279" y="1823561"/>
              <a:chExt cx="5184901" cy="4057095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281279" y="1823561"/>
                <a:ext cx="5184901" cy="4057095"/>
              </a:xfrm>
              <a:prstGeom prst="roundRect">
                <a:avLst>
                  <a:gd name="adj" fmla="val 2125"/>
                </a:avLst>
              </a:prstGeom>
              <a:solidFill>
                <a:srgbClr val="E8E8E8">
                  <a:alpha val="25000"/>
                </a:srgb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alphaModFix amt="1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8108" y="2064455"/>
                <a:ext cx="1055255" cy="1055255"/>
              </a:xfrm>
              <a:prstGeom prst="rect">
                <a:avLst/>
              </a:prstGeom>
              <a:effectLst>
                <a:glow rad="127000">
                  <a:schemeClr val="accent1">
                    <a:alpha val="0"/>
                  </a:schemeClr>
                </a:glow>
                <a:outerShdw dist="50800" algn="ctr" rotWithShape="0">
                  <a:srgbClr val="000000">
                    <a:alpha val="0"/>
                  </a:srgbClr>
                </a:outerShdw>
                <a:reflection stA="0" endPos="65000" dist="50800" dir="5400000" sy="-100000" algn="bl" rotWithShape="0"/>
              </a:effectLst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alphaModFix amt="1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708" y="2163825"/>
                <a:ext cx="956621" cy="956621"/>
              </a:xfrm>
              <a:prstGeom prst="rect">
                <a:avLst/>
              </a:prstGeom>
              <a:ln>
                <a:noFill/>
              </a:ln>
              <a:effectLst>
                <a:glow rad="127000">
                  <a:schemeClr val="accent1">
                    <a:alpha val="0"/>
                  </a:schemeClr>
                </a:glow>
                <a:outerShdw dist="50800" algn="ctr" rotWithShape="0">
                  <a:srgbClr val="000000">
                    <a:alpha val="0"/>
                  </a:srgbClr>
                </a:outerShdw>
                <a:reflection stA="0" endPos="65000" dist="50800" dir="5400000" sy="-100000" algn="bl" rotWithShape="0"/>
              </a:effectLst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>
                <a:alphaModFix amt="1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9733" y="4079537"/>
                <a:ext cx="1078295" cy="1078295"/>
              </a:xfrm>
              <a:prstGeom prst="rect">
                <a:avLst/>
              </a:prstGeom>
              <a:effectLst>
                <a:glow rad="127000">
                  <a:schemeClr val="accent1">
                    <a:alpha val="0"/>
                  </a:schemeClr>
                </a:glow>
                <a:outerShdw dist="50800" algn="ctr" rotWithShape="0">
                  <a:srgbClr val="000000">
                    <a:alpha val="0"/>
                  </a:srgbClr>
                </a:outerShdw>
                <a:reflection stA="0" endPos="65000" dist="50800" dir="5400000" sy="-100000" algn="bl" rotWithShape="0"/>
              </a:effectLst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alphaModFix amt="1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2774" y="4159550"/>
                <a:ext cx="964656" cy="849918"/>
              </a:xfrm>
              <a:prstGeom prst="rect">
                <a:avLst/>
              </a:prstGeom>
              <a:effectLst>
                <a:glow rad="127000">
                  <a:schemeClr val="accent1">
                    <a:alpha val="0"/>
                  </a:schemeClr>
                </a:glow>
                <a:outerShdw dist="50800" algn="ctr" rotWithShape="0">
                  <a:srgbClr val="000000">
                    <a:alpha val="0"/>
                  </a:srgbClr>
                </a:outerShdw>
                <a:reflection stA="0" endPos="65000" dist="50800" dir="5400000" sy="-100000" algn="bl" rotWithShape="0"/>
              </a:effectLst>
            </p:spPr>
          </p:pic>
          <p:sp>
            <p:nvSpPr>
              <p:cNvPr id="87" name="Rectangle 86"/>
              <p:cNvSpPr/>
              <p:nvPr/>
            </p:nvSpPr>
            <p:spPr>
              <a:xfrm>
                <a:off x="6608929" y="3429520"/>
                <a:ext cx="993611" cy="28356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1375410"/>
                <a:r>
                  <a:rPr lang="ja-JP" altLang="en-US" sz="2000" b="1">
                    <a:solidFill>
                      <a:srgbClr val="FF0000">
                        <a:alpha val="37000"/>
                      </a:srgbClr>
                    </a:solidFill>
                    <a:latin typeface="等线" panose="02010600030101010101" charset="-122"/>
                    <a:ea typeface="等线" panose="02010600030101010101" charset="-122"/>
                  </a:rPr>
                  <a:t>明星业务</a:t>
                </a:r>
                <a:endParaRPr lang="en-US" sz="2000" b="1" dirty="0">
                  <a:solidFill>
                    <a:srgbClr val="FF0000">
                      <a:alpha val="37000"/>
                    </a:srgb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876905" y="3433122"/>
                <a:ext cx="1142228" cy="28356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 defTabSz="1375410"/>
                <a:r>
                  <a:rPr lang="ja-JP" altLang="en-US" sz="2000" b="1">
                    <a:solidFill>
                      <a:srgbClr val="FF0000">
                        <a:alpha val="37000"/>
                      </a:srgbClr>
                    </a:solidFill>
                    <a:latin typeface="等线" panose="02010600030101010101" charset="-122"/>
                    <a:ea typeface="等线" panose="02010600030101010101" charset="-122"/>
                  </a:rPr>
                  <a:t>问号业务</a:t>
                </a:r>
                <a:endParaRPr lang="en-US" sz="2000" b="1" dirty="0">
                  <a:solidFill>
                    <a:srgbClr val="FF0000">
                      <a:alpha val="37000"/>
                    </a:srgb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984279" y="5161404"/>
                <a:ext cx="993611" cy="28356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1375410"/>
                <a:r>
                  <a:rPr lang="ja-JP" altLang="en-US" sz="2000" b="1">
                    <a:solidFill>
                      <a:srgbClr val="FF0000">
                        <a:alpha val="37000"/>
                      </a:srgbClr>
                    </a:solidFill>
                    <a:latin typeface="等线" panose="02010600030101010101" charset="-122"/>
                    <a:ea typeface="等线" panose="02010600030101010101" charset="-122"/>
                  </a:rPr>
                  <a:t>瘦狗业务</a:t>
                </a:r>
                <a:endParaRPr lang="en-US" sz="2000" b="1" dirty="0">
                  <a:solidFill>
                    <a:srgbClr val="FF0000">
                      <a:alpha val="37000"/>
                    </a:srgb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540974" y="5161405"/>
                <a:ext cx="1242013" cy="28356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1375410"/>
                <a:r>
                  <a:rPr lang="ja-JP" altLang="en-US" sz="2000" b="1">
                    <a:solidFill>
                      <a:srgbClr val="FF0000">
                        <a:alpha val="37000"/>
                      </a:srgbClr>
                    </a:solidFill>
                    <a:latin typeface="等线" panose="02010600030101010101" charset="-122"/>
                    <a:ea typeface="等线" panose="02010600030101010101" charset="-122"/>
                  </a:rPr>
                  <a:t>现金牛业务</a:t>
                </a:r>
                <a:endParaRPr lang="en-US" sz="2000" b="1" dirty="0">
                  <a:solidFill>
                    <a:srgbClr val="FF0000">
                      <a:alpha val="37000"/>
                    </a:srgb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Bebas Neue</vt:lpstr>
      <vt:lpstr>等线</vt:lpstr>
      <vt:lpstr>等线 Light</vt:lpstr>
      <vt:lpstr>FontAwesome</vt:lpstr>
      <vt:lpstr>微软雅黑</vt:lpstr>
      <vt:lpstr>Raleway</vt:lpstr>
      <vt:lpstr>Roboto Condensed</vt:lpstr>
      <vt:lpstr>Roboto Medium</vt:lpstr>
      <vt:lpstr>Arial</vt:lpstr>
      <vt:lpstr>Calibri</vt:lpstr>
      <vt:lpstr>Helvetica</vt:lpstr>
      <vt:lpstr>Times New Roman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2018-08-02T10:02:30Z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