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sym typeface="+mn-ea"/>
              </a:rPr>
              <a:t>何时用</a:t>
            </a:r>
            <a:r>
              <a:rPr lang="zh-CN" altLang="en-US" b="1" dirty="0">
                <a:sym typeface="+mn-ea"/>
              </a:rPr>
              <a:t>：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当企业有多种业务</a:t>
            </a:r>
            <a:r>
              <a:rPr lang="ja-JP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和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产品</a:t>
            </a:r>
            <a:r>
              <a:rPr lang="ja-JP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或者想知道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如何合理分配资源为其订制更加合身的战略</a:t>
            </a:r>
            <a:r>
              <a:rPr lang="ja-JP" altLang="en-CA" dirty="0">
                <a:effectLst/>
                <a:sym typeface="+mn-ea"/>
              </a:rPr>
              <a:t>时</a:t>
            </a:r>
            <a:endParaRPr lang="en-CA" altLang="ja-JP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ja-JP" altLang="en-CA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如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：企业需要对多项业务或产品目前的发展阶段进行判断</a:t>
            </a:r>
            <a:endParaRPr lang="en-CA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i="0" u="none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sym typeface="+mn-ea"/>
              </a:rPr>
              <a:t>怎么用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根据相对市场份额和市场增长率高低将业务分为四种类型，你可以将企业的多项业务按照这四种情况进行分类，帮助你对各项业务进行“体检”，从而对不同的业务采取不同的经营战略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pc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dirty="0">
                <a:sym typeface="+mn-ea"/>
              </a:rPr>
              <a:t>定义</a:t>
            </a:r>
            <a:r>
              <a:rPr lang="zh-CN" altLang="en-US" b="1" dirty="0">
                <a:sym typeface="+mn-ea"/>
              </a:rPr>
              <a:t>：</a:t>
            </a:r>
            <a:endParaRPr lang="en-CA" altLang="zh-CN" b="1" i="0" u="none" spc="0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altLang="ja-JP" b="1" spc="0" dirty="0"/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sym typeface="+mn-ea"/>
              </a:rPr>
              <a:t>问好业务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所在行业增长迅速，但是所占相对市场份额较低。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销售增长率高、市场占有率低的产品群</a:t>
            </a:r>
            <a:r>
              <a:rPr lang="en-CA" dirty="0">
                <a:effectLst/>
                <a:sym typeface="+mn-ea"/>
              </a:rPr>
              <a:t> </a:t>
            </a:r>
            <a:endParaRPr lang="en-CA" spc="0" dirty="0">
              <a:effectLst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zh-CN" spc="0" dirty="0"/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sym typeface="+mn-ea"/>
              </a:rPr>
              <a:t>明星业务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处在一个茁壮成长的行业，且自身在该行业中有较高的市场份额，也有巨大竞争力。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销售增长率和市场占有率“双高”的产品群</a:t>
            </a:r>
            <a:endParaRPr lang="en-CA" altLang="zh-CN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CA" dirty="0">
                <a:effectLst/>
                <a:sym typeface="+mn-ea"/>
              </a:rPr>
              <a:t> 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CA" altLang="zh-CN" spc="0" dirty="0"/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sym typeface="+mn-ea"/>
              </a:rPr>
              <a:t>瘦狗业务</a:t>
            </a:r>
            <a:r>
              <a:rPr lang="zh-CN" altLang="en-US" dirty="0"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市场逐渐衰退，市场份额持续减少。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销售增长率和市场占有率“双低”的产品群</a:t>
            </a:r>
            <a:r>
              <a:rPr lang="en-CA" dirty="0">
                <a:effectLst/>
                <a:sym typeface="+mn-ea"/>
              </a:rPr>
              <a:t> </a:t>
            </a:r>
            <a:endParaRPr lang="en-CA" spc="0" dirty="0">
              <a:effectLst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spc="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marR="0" lvl="0" indent="-17145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现金牛业务</a:t>
            </a:r>
            <a:r>
              <a:rPr lang="zh-CN" altLang="en-US" dirty="0">
                <a:solidFill>
                  <a:srgbClr val="262626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处在成熟的，增长缓慢的行业中拥有巨大市场份额的业务。</a:t>
            </a:r>
            <a:r>
              <a:rPr lang="zh-CN" altLang="en-US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销售增长率低、市场占有率高的产品群</a:t>
            </a:r>
            <a:r>
              <a:rPr lang="en-CA" dirty="0">
                <a:effectLst/>
                <a:sym typeface="+mn-ea"/>
              </a:rPr>
              <a:t> </a:t>
            </a:r>
            <a:r>
              <a:rPr lang="en-CA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spc="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spc="0" dirty="0">
              <a:solidFill>
                <a:srgbClr val="262626">
                  <a:lumMod val="65000"/>
                  <a:lumOff val="3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pc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六边形 15"/>
          <p:cNvSpPr/>
          <p:nvPr/>
        </p:nvSpPr>
        <p:spPr>
          <a:xfrm rot="3834956">
            <a:off x="-465848" y="513612"/>
            <a:ext cx="653193" cy="563098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六边形 16"/>
          <p:cNvSpPr/>
          <p:nvPr/>
        </p:nvSpPr>
        <p:spPr>
          <a:xfrm rot="687596">
            <a:off x="8141844" y="4648628"/>
            <a:ext cx="2004311" cy="1727855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 rot="687596">
            <a:off x="8666147" y="-18793"/>
            <a:ext cx="277567" cy="239282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/>
        </p:nvSpPr>
        <p:spPr>
          <a:xfrm rot="1762774">
            <a:off x="185265" y="4946668"/>
            <a:ext cx="595752" cy="513580"/>
          </a:xfrm>
          <a:prstGeom prst="hexagon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/>
        </p:nvSpPr>
        <p:spPr>
          <a:xfrm rot="1419650">
            <a:off x="128541" y="403790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/>
          <p:cNvSpPr/>
          <p:nvPr/>
        </p:nvSpPr>
        <p:spPr>
          <a:xfrm rot="3185530">
            <a:off x="8924517" y="2395848"/>
            <a:ext cx="825184" cy="711366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六边形 21"/>
          <p:cNvSpPr/>
          <p:nvPr/>
        </p:nvSpPr>
        <p:spPr>
          <a:xfrm rot="3061733">
            <a:off x="-77651" y="-71223"/>
            <a:ext cx="411838" cy="355033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六边形 22"/>
          <p:cNvSpPr/>
          <p:nvPr/>
        </p:nvSpPr>
        <p:spPr>
          <a:xfrm rot="1419650">
            <a:off x="8431590" y="263081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六边形 23"/>
          <p:cNvSpPr/>
          <p:nvPr/>
        </p:nvSpPr>
        <p:spPr>
          <a:xfrm rot="1419650">
            <a:off x="-9470" y="4799675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六边形 24"/>
          <p:cNvSpPr/>
          <p:nvPr/>
        </p:nvSpPr>
        <p:spPr>
          <a:xfrm rot="3061733">
            <a:off x="7616753" y="4864723"/>
            <a:ext cx="411838" cy="355033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六边形 25"/>
          <p:cNvSpPr/>
          <p:nvPr/>
        </p:nvSpPr>
        <p:spPr>
          <a:xfrm rot="1419650">
            <a:off x="8931567" y="3836873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六边形 49"/>
          <p:cNvSpPr/>
          <p:nvPr/>
        </p:nvSpPr>
        <p:spPr>
          <a:xfrm rot="5400000">
            <a:off x="4032765" y="4758454"/>
            <a:ext cx="875267" cy="754541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Group 1"/>
          <p:cNvGrpSpPr/>
          <p:nvPr/>
        </p:nvGrpSpPr>
        <p:grpSpPr>
          <a:xfrm>
            <a:off x="2141471" y="774319"/>
            <a:ext cx="4494108" cy="4010025"/>
            <a:chOff x="2822207" y="1445158"/>
            <a:chExt cx="5803421" cy="4926136"/>
          </a:xfrm>
        </p:grpSpPr>
        <p:sp>
          <p:nvSpPr>
            <p:cNvPr id="9" name="TextBox 16"/>
            <p:cNvSpPr txBox="1"/>
            <p:nvPr/>
          </p:nvSpPr>
          <p:spPr>
            <a:xfrm>
              <a:off x="2822207" y="2904096"/>
              <a:ext cx="385400" cy="2256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wordArtVert" wrap="square" lIns="34289" tIns="34289" rIns="34289" bIns="3428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ja-JP" altLang="en-US" sz="15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销售</a:t>
              </a:r>
              <a:r>
                <a:rPr kumimoji="0" lang="ja-JP" altLang="en-US" sz="15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等线" panose="02010600030101010101" charset="-122"/>
                  <a:ea typeface="等线" panose="02010600030101010101" charset="-122"/>
                  <a:sym typeface="等线" panose="02010600030101010101" charset="-122"/>
                </a:rPr>
                <a:t>增长率</a:t>
              </a:r>
              <a:endParaRPr kumimoji="0" lang="ja-JP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856864" y="1788321"/>
              <a:ext cx="373978" cy="282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900" kern="100" spc="3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高</a:t>
              </a:r>
              <a:endParaRPr lang="ja-JP" altLang="en-US" sz="900" kern="1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860964" y="5244458"/>
              <a:ext cx="373978" cy="282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900" kern="100" spc="3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低</a:t>
              </a:r>
              <a:endParaRPr lang="ja-JP" altLang="en-US" sz="900" kern="1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94045" y="6005442"/>
              <a:ext cx="2446820" cy="365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ja-JP" altLang="en-US" sz="1500" spc="3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市场份额占有率</a:t>
              </a:r>
              <a:endParaRPr kumimoji="0" lang="ja-JP" altLang="en-US" sz="1500" b="0" i="0" u="none" strike="noStrike" cap="none" spc="30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478343" y="6008288"/>
              <a:ext cx="373978" cy="282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900" kern="100" spc="3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低</a:t>
              </a:r>
              <a:endParaRPr lang="ja-JP" altLang="en-US" sz="900" kern="1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743859" y="6005442"/>
              <a:ext cx="373978" cy="282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900" kern="100" spc="30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rPr>
                <a:t>高</a:t>
              </a:r>
              <a:endParaRPr lang="ja-JP" altLang="en-US" sz="900" kern="1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eft-Up Arrow 15"/>
            <p:cNvSpPr/>
            <p:nvPr/>
          </p:nvSpPr>
          <p:spPr>
            <a:xfrm flipH="1">
              <a:off x="3207205" y="1452812"/>
              <a:ext cx="5418423" cy="4662684"/>
            </a:xfrm>
            <a:prstGeom prst="leftUpArrow">
              <a:avLst>
                <a:gd name="adj1" fmla="val 0"/>
                <a:gd name="adj2" fmla="val 1525"/>
                <a:gd name="adj3" fmla="val 3499"/>
              </a:avLst>
            </a:prstGeom>
            <a:solidFill>
              <a:srgbClr val="FFC000"/>
            </a:solidFill>
            <a:ln w="12700" cap="flat" cmpd="dbl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endParaRPr>
            </a:p>
          </p:txBody>
        </p:sp>
        <p:cxnSp>
          <p:nvCxnSpPr>
            <p:cNvPr id="15" name="Straight Connector 28"/>
            <p:cNvCxnSpPr>
              <a:stCxn id="70" idx="1"/>
              <a:endCxn id="70" idx="3"/>
            </p:cNvCxnSpPr>
            <p:nvPr/>
          </p:nvCxnSpPr>
          <p:spPr>
            <a:xfrm>
              <a:off x="3281279" y="3852109"/>
              <a:ext cx="51848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30"/>
            <p:cNvCxnSpPr>
              <a:stCxn id="70" idx="0"/>
              <a:endCxn id="13" idx="5"/>
            </p:cNvCxnSpPr>
            <p:nvPr/>
          </p:nvCxnSpPr>
          <p:spPr>
            <a:xfrm flipH="1">
              <a:off x="5867990" y="1823561"/>
              <a:ext cx="5740" cy="4220954"/>
            </a:xfrm>
            <a:prstGeom prst="line">
              <a:avLst/>
            </a:prstGeom>
            <a:ln w="0" cmpd="dbl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Freeform 25"/>
            <p:cNvSpPr/>
            <p:nvPr/>
          </p:nvSpPr>
          <p:spPr>
            <a:xfrm>
              <a:off x="6803750" y="1445158"/>
              <a:ext cx="1097411" cy="1087152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1777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6" name="Freeform 33"/>
            <p:cNvSpPr/>
            <p:nvPr/>
          </p:nvSpPr>
          <p:spPr>
            <a:xfrm>
              <a:off x="4658097" y="1445158"/>
              <a:ext cx="1097411" cy="1087152"/>
            </a:xfrm>
            <a:custGeom>
              <a:avLst/>
              <a:gdLst>
                <a:gd name="connsiteX0" fmla="*/ 0 w 1006078"/>
                <a:gd name="connsiteY0" fmla="*/ 0 h 1006078"/>
                <a:gd name="connsiteX1" fmla="*/ 1006078 w 1006078"/>
                <a:gd name="connsiteY1" fmla="*/ 0 h 1006078"/>
                <a:gd name="connsiteX2" fmla="*/ 1006078 w 1006078"/>
                <a:gd name="connsiteY2" fmla="*/ 1006078 h 1006078"/>
                <a:gd name="connsiteX3" fmla="*/ 0 w 1006078"/>
                <a:gd name="connsiteY3" fmla="*/ 1006078 h 1006078"/>
                <a:gd name="connsiteX4" fmla="*/ 0 w 1006078"/>
                <a:gd name="connsiteY4" fmla="*/ 0 h 100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78" h="1006078">
                  <a:moveTo>
                    <a:pt x="0" y="0"/>
                  </a:moveTo>
                  <a:lnTo>
                    <a:pt x="1006078" y="0"/>
                  </a:lnTo>
                  <a:lnTo>
                    <a:pt x="1006078" y="1006078"/>
                  </a:lnTo>
                  <a:lnTo>
                    <a:pt x="0" y="100607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algn="ctr" defTabSz="17773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>
                <a:solidFill>
                  <a:srgbClr val="262626">
                    <a:hueOff val="0"/>
                    <a:satOff val="0"/>
                    <a:lumOff val="0"/>
                    <a:alphaOff val="0"/>
                  </a:srgbClr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57" name="Group 40"/>
            <p:cNvGrpSpPr/>
            <p:nvPr/>
          </p:nvGrpSpPr>
          <p:grpSpPr>
            <a:xfrm>
              <a:off x="3369019" y="1924190"/>
              <a:ext cx="5184901" cy="4057095"/>
              <a:chOff x="3369019" y="1924190"/>
              <a:chExt cx="5184901" cy="4057095"/>
            </a:xfrm>
          </p:grpSpPr>
          <p:sp>
            <p:nvSpPr>
              <p:cNvPr id="70" name="Rounded Rectangle 69"/>
              <p:cNvSpPr/>
              <p:nvPr/>
            </p:nvSpPr>
            <p:spPr>
              <a:xfrm>
                <a:off x="3369019" y="1924190"/>
                <a:ext cx="5184901" cy="4057095"/>
              </a:xfrm>
              <a:prstGeom prst="roundRect">
                <a:avLst>
                  <a:gd name="adj" fmla="val 2125"/>
                </a:avLst>
              </a:prstGeom>
              <a:solidFill>
                <a:srgbClr val="E8E8E8">
                  <a:alpha val="25000"/>
                </a:srgb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10"/>
                <a:endParaRPr lang="en-US" sz="2000" dirty="0">
                  <a:solidFill>
                    <a:srgbClr val="FFFFFF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613734" y="3429520"/>
                <a:ext cx="984001" cy="28316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1375410"/>
                <a:r>
                  <a:rPr lang="ja-JP" altLang="en-US" sz="1500" b="1">
                    <a:solidFill>
                      <a:srgbClr val="FFC000">
                        <a:alpha val="37000"/>
                      </a:srgbClr>
                    </a:solidFill>
                    <a:latin typeface="等线" panose="02010600030101010101" charset="-122"/>
                    <a:ea typeface="等线" panose="02010600030101010101" charset="-122"/>
                  </a:rPr>
                  <a:t>明星业务</a:t>
                </a:r>
                <a:endParaRPr lang="ja-JP" altLang="en-US" sz="1500" b="1" dirty="0">
                  <a:solidFill>
                    <a:srgbClr val="FFC000">
                      <a:alpha val="37000"/>
                    </a:srgb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876905" y="3433122"/>
                <a:ext cx="1142228" cy="28316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 defTabSz="1375410"/>
                <a:r>
                  <a:rPr lang="ja-JP" altLang="en-US" sz="1500" b="1">
                    <a:solidFill>
                      <a:srgbClr val="FFC000">
                        <a:alpha val="37000"/>
                      </a:srgbClr>
                    </a:solidFill>
                    <a:latin typeface="等线" panose="02010600030101010101" charset="-122"/>
                    <a:ea typeface="等线" panose="02010600030101010101" charset="-122"/>
                  </a:rPr>
                  <a:t>问号业务</a:t>
                </a:r>
                <a:endParaRPr lang="ja-JP" altLang="en-US" sz="1500" b="1" dirty="0">
                  <a:solidFill>
                    <a:srgbClr val="FFC000">
                      <a:alpha val="37000"/>
                    </a:srgb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989084" y="5161404"/>
                <a:ext cx="984001" cy="28316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1375410"/>
                <a:r>
                  <a:rPr lang="ja-JP" altLang="en-US" sz="1500" b="1">
                    <a:solidFill>
                      <a:srgbClr val="FFC000">
                        <a:alpha val="37000"/>
                      </a:srgbClr>
                    </a:solidFill>
                    <a:latin typeface="等线" panose="02010600030101010101" charset="-122"/>
                    <a:ea typeface="等线" panose="02010600030101010101" charset="-122"/>
                  </a:rPr>
                  <a:t>瘦狗业务</a:t>
                </a:r>
                <a:endParaRPr lang="ja-JP" altLang="en-US" sz="1500" b="1" dirty="0">
                  <a:solidFill>
                    <a:srgbClr val="FFC000">
                      <a:alpha val="37000"/>
                    </a:srgb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546980" y="5161405"/>
                <a:ext cx="1230001" cy="28316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algn="ctr" defTabSz="1375410"/>
                <a:r>
                  <a:rPr lang="ja-JP" altLang="en-US" sz="1500" b="1">
                    <a:solidFill>
                      <a:srgbClr val="FFC000">
                        <a:alpha val="37000"/>
                      </a:srgbClr>
                    </a:solidFill>
                    <a:latin typeface="等线" panose="02010600030101010101" charset="-122"/>
                    <a:ea typeface="等线" panose="02010600030101010101" charset="-122"/>
                  </a:rPr>
                  <a:t>现金牛业务</a:t>
                </a:r>
                <a:endParaRPr lang="ja-JP" altLang="en-US" sz="1500" b="1" dirty="0">
                  <a:solidFill>
                    <a:srgbClr val="FFC000">
                      <a:alpha val="37000"/>
                    </a:srgbClr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62" name="矩形 61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54"/>
          <p:cNvSpPr txBox="1"/>
          <p:nvPr/>
        </p:nvSpPr>
        <p:spPr>
          <a:xfrm>
            <a:off x="558165" y="281940"/>
            <a:ext cx="381825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波士顿矩阵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Macintosh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Bebas Neue</vt:lpstr>
      <vt:lpstr>等线</vt:lpstr>
      <vt:lpstr>微软雅黑</vt:lpstr>
      <vt:lpstr>ＭＳ Ｐゴシック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2018-08-02T10:02:56Z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