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711" r:id="rId2"/>
    <p:sldId id="726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/>
              <a:t>何时用</a:t>
            </a:r>
            <a:r>
              <a:rPr lang="zh-CN" altLang="en-US" dirty="0"/>
              <a:t>：</a:t>
            </a:r>
            <a:r>
              <a:rPr lang="ja-JP" altLang="en-US"/>
              <a:t>当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企业需要为不同的业务或产品制定不同的发展策略</a:t>
            </a:r>
            <a:r>
              <a:rPr lang="ja-JP" altLang="en-US" sz="120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或当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</a:t>
            </a:r>
            <a:r>
              <a:rPr lang="ja-JP" altLang="en-US" sz="120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需要为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新业务和面临危机的业务寻找合适的发展战略</a:t>
            </a:r>
            <a:r>
              <a:rPr lang="ja-JP" altLang="en-US" sz="120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时</a:t>
            </a:r>
            <a:endParaRPr lang="en-CA" sz="120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spc="0"/>
              <a:t>怎么用</a:t>
            </a:r>
            <a:r>
              <a:rPr lang="zh-CN" altLang="en-US" spc="0" dirty="0"/>
              <a:t>：</a:t>
            </a:r>
            <a:r>
              <a:rPr lang="ja-JP" altLang="en-US" b="0" i="0" u="none" spc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将行业中的产品补充到此表格里</a:t>
            </a:r>
            <a:r>
              <a:rPr lang="zh-CN" altLang="en-US" b="0" i="0" u="none" spc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b="0" i="0" u="none" spc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为企业选择一个合适的发展战略</a:t>
            </a:r>
            <a:r>
              <a:rPr lang="zh-CN" altLang="en-US" b="0" i="0" u="none" spc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b="0" i="0" u="none" spc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为业务寻找未来的发展可能</a:t>
            </a:r>
            <a:endParaRPr lang="en-CA" b="0" i="0" u="none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271272"/>
            <a:ext cx="6078828" cy="607218"/>
            <a:chOff x="0" y="271272"/>
            <a:chExt cx="6078828" cy="607218"/>
          </a:xfrm>
        </p:grpSpPr>
        <p:sp>
          <p:nvSpPr>
            <p:cNvPr id="42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3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波特三种竞争基本战略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8818" y="1399524"/>
            <a:ext cx="10988580" cy="4381212"/>
            <a:chOff x="783315" y="1711410"/>
            <a:chExt cx="10627740" cy="4436818"/>
          </a:xfrm>
        </p:grpSpPr>
        <p:grpSp>
          <p:nvGrpSpPr>
            <p:cNvPr id="2" name="Group 1"/>
            <p:cNvGrpSpPr/>
            <p:nvPr/>
          </p:nvGrpSpPr>
          <p:grpSpPr>
            <a:xfrm>
              <a:off x="783315" y="1711410"/>
              <a:ext cx="10627740" cy="4436818"/>
              <a:chOff x="1121518" y="1536045"/>
              <a:chExt cx="10627740" cy="443681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804783" y="3227655"/>
                <a:ext cx="2582437" cy="25824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Teardrop 25"/>
              <p:cNvSpPr>
                <a:spLocks noChangeAspect="1"/>
              </p:cNvSpPr>
              <p:nvPr/>
            </p:nvSpPr>
            <p:spPr>
              <a:xfrm rot="13976589">
                <a:off x="7114391" y="3909267"/>
                <a:ext cx="1986328" cy="1986328"/>
              </a:xfrm>
              <a:prstGeom prst="teardrop">
                <a:avLst/>
              </a:prstGeom>
              <a:solidFill>
                <a:srgbClr val="E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865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Teardrop 28"/>
              <p:cNvSpPr>
                <a:spLocks noChangeAspect="1"/>
              </p:cNvSpPr>
              <p:nvPr/>
            </p:nvSpPr>
            <p:spPr>
              <a:xfrm rot="7461556" flipH="1">
                <a:off x="3091281" y="3986535"/>
                <a:ext cx="1986328" cy="1986328"/>
              </a:xfrm>
              <a:prstGeom prst="teardrop">
                <a:avLst/>
              </a:prstGeom>
              <a:solidFill>
                <a:srgbClr val="E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865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0" name="Teardrop 79"/>
              <p:cNvSpPr>
                <a:spLocks noChangeAspect="1"/>
              </p:cNvSpPr>
              <p:nvPr/>
            </p:nvSpPr>
            <p:spPr>
              <a:xfrm rot="8068996">
                <a:off x="5102836" y="1536045"/>
                <a:ext cx="1986328" cy="1986328"/>
              </a:xfrm>
              <a:prstGeom prst="teardrop">
                <a:avLst/>
              </a:prstGeom>
              <a:solidFill>
                <a:srgbClr val="E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865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grpSp>
            <p:nvGrpSpPr>
              <p:cNvPr id="3" name="Group 56"/>
              <p:cNvGrpSpPr/>
              <p:nvPr/>
            </p:nvGrpSpPr>
            <p:grpSpPr>
              <a:xfrm>
                <a:off x="7246118" y="1962516"/>
                <a:ext cx="2252509" cy="1323104"/>
                <a:chOff x="2189791" y="1051155"/>
                <a:chExt cx="1689382" cy="992328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2189791" y="1388949"/>
                  <a:ext cx="1689382" cy="6545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1218565">
                    <a:spcBef>
                      <a:spcPct val="20000"/>
                    </a:spcBef>
                    <a:defRPr/>
                  </a:pPr>
                  <a:r>
                    <a:rPr lang="zh-CN" altLang="en-US" sz="1400" spc="300" dirty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战略目标覆盖整个行业，战略优势是独特性，使自身产品与众不同</a:t>
                  </a:r>
                  <a:r>
                    <a:rPr lang="en-CA" sz="1400" spc="300" dirty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 </a:t>
                  </a:r>
                  <a:endParaRPr lang="en-US" sz="1400" spc="300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197927" y="1051155"/>
                  <a:ext cx="930218" cy="23376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1375410"/>
                  <a:r>
                    <a:rPr lang="ja-JP" altLang="en-US" sz="2000" b="1">
                      <a:solidFill>
                        <a:srgbClr val="E53238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差异化战略</a:t>
                  </a:r>
                  <a:endParaRPr lang="en-US" sz="2000" b="1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5" name="Group 56"/>
              <p:cNvGrpSpPr/>
              <p:nvPr/>
            </p:nvGrpSpPr>
            <p:grpSpPr>
              <a:xfrm>
                <a:off x="9332615" y="4269329"/>
                <a:ext cx="2416643" cy="1531863"/>
                <a:chOff x="2237716" y="1068927"/>
                <a:chExt cx="1812483" cy="1148894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2237716" y="1399656"/>
                  <a:ext cx="1812483" cy="8181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1218565">
                    <a:spcBef>
                      <a:spcPct val="20000"/>
                    </a:spcBef>
                    <a:defRPr/>
                  </a:pPr>
                  <a:r>
                    <a:rPr lang="zh-CN" altLang="en-US" sz="1400" spc="300" dirty="0">
                      <a:latin typeface="等线" panose="02010600030101010101" charset="-122"/>
                      <a:ea typeface="等线" panose="02010600030101010101" charset="-122"/>
                    </a:rPr>
                    <a:t>瞄准某个特定的细分市场，如特定地区或特定客户群。同时可以选择差异化或低成本中的一种优势进行组合</a:t>
                  </a:r>
                  <a:r>
                    <a:rPr lang="en-CA" sz="1400" spc="300" dirty="0">
                      <a:latin typeface="等线" panose="02010600030101010101" charset="-122"/>
                      <a:ea typeface="等线" panose="02010600030101010101" charset="-122"/>
                    </a:rPr>
                    <a:t> </a:t>
                  </a:r>
                  <a:endParaRPr lang="en-US" sz="1400" spc="3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70616" y="1068927"/>
                  <a:ext cx="744175" cy="23376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1375410"/>
                  <a:r>
                    <a:rPr lang="ja-JP" altLang="en-US" sz="2000" b="1">
                      <a:solidFill>
                        <a:srgbClr val="E53238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聚焦战略</a:t>
                  </a:r>
                  <a:endParaRPr lang="en-US" sz="2000" b="1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6" name="Group 56"/>
              <p:cNvGrpSpPr/>
              <p:nvPr/>
            </p:nvGrpSpPr>
            <p:grpSpPr>
              <a:xfrm>
                <a:off x="1121518" y="4364984"/>
                <a:ext cx="1797035" cy="1092185"/>
                <a:chOff x="-906121" y="1053613"/>
                <a:chExt cx="1347777" cy="81913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-906121" y="1381851"/>
                  <a:ext cx="1347777" cy="4909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1218565">
                    <a:spcBef>
                      <a:spcPct val="20000"/>
                    </a:spcBef>
                    <a:defRPr/>
                  </a:pPr>
                  <a:r>
                    <a:rPr lang="zh-CN" altLang="en-US" sz="1400" spc="300" dirty="0">
                      <a:latin typeface="等线" panose="02010600030101010101" charset="-122"/>
                      <a:ea typeface="等线" panose="02010600030101010101" charset="-122"/>
                    </a:rPr>
                    <a:t>战略目标覆盖整个行业，但降低成本，取得价格优势</a:t>
                  </a:r>
                  <a:r>
                    <a:rPr lang="en-CA" sz="1400" spc="300" dirty="0">
                      <a:latin typeface="等线" panose="02010600030101010101" charset="-122"/>
                      <a:ea typeface="等线" panose="02010600030101010101" charset="-122"/>
                    </a:rPr>
                    <a:t> </a:t>
                  </a:r>
                  <a:endParaRPr lang="en-US" sz="1400" spc="3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-883389" y="1053613"/>
                  <a:ext cx="1116263" cy="23376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1375410"/>
                  <a:r>
                    <a:rPr lang="ja-JP" altLang="en-US" sz="2000" b="1">
                      <a:solidFill>
                        <a:srgbClr val="E53238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成本领先战略</a:t>
                  </a:r>
                  <a:endParaRPr lang="en-US" sz="2000" b="1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789" y="4550419"/>
              <a:ext cx="1054751" cy="10547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244" y="4591688"/>
              <a:ext cx="972215" cy="97221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022" y="2136501"/>
              <a:ext cx="1037550" cy="103755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116" y="4323045"/>
              <a:ext cx="1015051" cy="101505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271272"/>
            <a:ext cx="6078828" cy="607218"/>
            <a:chOff x="0" y="271272"/>
            <a:chExt cx="6078828" cy="607218"/>
          </a:xfrm>
        </p:grpSpPr>
        <p:sp>
          <p:nvSpPr>
            <p:cNvPr id="42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3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波特三种竞争基本战略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18" y="4324199"/>
            <a:ext cx="1145048" cy="1145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38" y="4372533"/>
            <a:ext cx="1055447" cy="10554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22" y="1911752"/>
            <a:ext cx="1126375" cy="11263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1" y="1643449"/>
          <a:ext cx="7954707" cy="4528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4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95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5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95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849309" y="1643449"/>
            <a:ext cx="0" cy="1493069"/>
          </a:xfrm>
          <a:prstGeom prst="line">
            <a:avLst/>
          </a:prstGeom>
          <a:ln w="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60217" y="1220148"/>
            <a:ext cx="1091873" cy="31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2000" b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战略优势</a:t>
            </a:r>
            <a:endParaRPr lang="en-US" sz="20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1207" y="2960740"/>
            <a:ext cx="327903" cy="18826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2000" b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战略目标范围</a:t>
            </a:r>
            <a:endParaRPr lang="en-US" sz="20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49257" y="2139478"/>
            <a:ext cx="1215657" cy="31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2000" b="1">
                <a:solidFill>
                  <a:srgbClr val="FF0000">
                    <a:alpha val="37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  <a:t>差异化</a:t>
            </a:r>
            <a:endParaRPr lang="en-US" sz="2000" b="1" dirty="0">
              <a:solidFill>
                <a:srgbClr val="FF0000">
                  <a:alpha val="37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35938" y="2123534"/>
            <a:ext cx="1215657" cy="31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2000" b="1">
                <a:solidFill>
                  <a:srgbClr val="FF0000">
                    <a:alpha val="37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  <a:t>成本领先</a:t>
            </a:r>
            <a:endParaRPr lang="en-US" sz="2000" b="1" dirty="0">
              <a:solidFill>
                <a:srgbClr val="FF0000">
                  <a:alpha val="37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60217" y="3745164"/>
            <a:ext cx="1215657" cy="31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2000" b="1">
                <a:solidFill>
                  <a:srgbClr val="FF0000">
                    <a:alpha val="37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  <a:t>夹在中间</a:t>
            </a:r>
            <a:endParaRPr lang="en-US" sz="2000" b="1" dirty="0">
              <a:solidFill>
                <a:srgbClr val="FF0000">
                  <a:alpha val="37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41480" y="5301174"/>
            <a:ext cx="1215657" cy="31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2000" b="1">
                <a:solidFill>
                  <a:srgbClr val="FF0000">
                    <a:alpha val="37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  <a:t>聚焦</a:t>
            </a:r>
            <a:endParaRPr lang="en-US" sz="2000" b="1" dirty="0">
              <a:solidFill>
                <a:srgbClr val="FF0000">
                  <a:alpha val="37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075350" y="2154912"/>
            <a:ext cx="1310248" cy="25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600" b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整个行业范围</a:t>
            </a:r>
            <a:endParaRPr lang="en-US" sz="16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12994" y="5257790"/>
            <a:ext cx="163495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600" b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特定细分市场</a:t>
            </a:r>
            <a:endParaRPr lang="en-US" sz="16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Bebas Neue</vt:lpstr>
      <vt:lpstr>等线</vt:lpstr>
      <vt:lpstr>等线 Light</vt:lpstr>
      <vt:lpstr>FontAwesome</vt:lpstr>
      <vt:lpstr>微软雅黑</vt:lpstr>
      <vt:lpstr>Raleway</vt:lpstr>
      <vt:lpstr>Roboto Condensed</vt:lpstr>
      <vt:lpstr>Roboto Medium</vt:lpstr>
      <vt:lpstr>Arial</vt:lpstr>
      <vt:lpstr>Calibri</vt:lpstr>
      <vt:lpstr>Helvetica</vt:lpstr>
      <vt:lpstr>Wingdings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2018-08-02T10:06:05Z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