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01" r:id="rId2"/>
    <p:sldId id="318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sym typeface="+mn-ea"/>
              </a:rPr>
              <a:t>何时用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企业需要为不同的业务或产品制定不同的发展策略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需要为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新业务和面临危机的业务寻找合适的发展战略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sym typeface="+mn-ea"/>
              </a:rPr>
              <a:t>怎么用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将行业中的产品补充到此表格里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为企业选择一个合适的发展战略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为业务寻找未来的发展可能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六边形 14"/>
          <p:cNvSpPr/>
          <p:nvPr/>
        </p:nvSpPr>
        <p:spPr>
          <a:xfrm rot="5400000">
            <a:off x="4032765" y="-388448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 rot="3834956">
            <a:off x="-465848" y="513612"/>
            <a:ext cx="653193" cy="563098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六边形 16"/>
          <p:cNvSpPr/>
          <p:nvPr/>
        </p:nvSpPr>
        <p:spPr>
          <a:xfrm rot="687596">
            <a:off x="8141844" y="4648628"/>
            <a:ext cx="2004311" cy="1727855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687596">
            <a:off x="8666147" y="-18793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1762774">
            <a:off x="185265" y="4946668"/>
            <a:ext cx="595752" cy="513580"/>
          </a:xfrm>
          <a:prstGeom prst="hexagon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1419650">
            <a:off x="128541" y="403790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rot="3185530">
            <a:off x="8924517" y="2395848"/>
            <a:ext cx="825184" cy="711366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六边形 21"/>
          <p:cNvSpPr/>
          <p:nvPr/>
        </p:nvSpPr>
        <p:spPr>
          <a:xfrm rot="3061733">
            <a:off x="-77651" y="-71223"/>
            <a:ext cx="411838" cy="355033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1419650">
            <a:off x="8431590" y="26308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1419650">
            <a:off x="-9470" y="4799675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3061733">
            <a:off x="7616753" y="4864723"/>
            <a:ext cx="411838" cy="355033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1419650">
            <a:off x="8931567" y="3836873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波特三种竞争基本战略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384" y="1036943"/>
            <a:ext cx="8241435" cy="3285909"/>
            <a:chOff x="783315" y="1711410"/>
            <a:chExt cx="10627740" cy="4436818"/>
          </a:xfrm>
        </p:grpSpPr>
        <p:grpSp>
          <p:nvGrpSpPr>
            <p:cNvPr id="2" name="Group 1"/>
            <p:cNvGrpSpPr/>
            <p:nvPr/>
          </p:nvGrpSpPr>
          <p:grpSpPr>
            <a:xfrm>
              <a:off x="783315" y="1711410"/>
              <a:ext cx="10627740" cy="4436818"/>
              <a:chOff x="1121518" y="1536045"/>
              <a:chExt cx="10627740" cy="4436818"/>
            </a:xfrm>
          </p:grpSpPr>
          <p:sp>
            <p:nvSpPr>
              <p:cNvPr id="3" name="Oval 24"/>
              <p:cNvSpPr/>
              <p:nvPr/>
            </p:nvSpPr>
            <p:spPr>
              <a:xfrm>
                <a:off x="4804783" y="3227655"/>
                <a:ext cx="2582437" cy="25824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0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" name="Teardrop 25"/>
              <p:cNvSpPr>
                <a:spLocks noChangeAspect="1"/>
              </p:cNvSpPr>
              <p:nvPr/>
            </p:nvSpPr>
            <p:spPr>
              <a:xfrm rot="13976589">
                <a:off x="7114391" y="3909267"/>
                <a:ext cx="1986328" cy="1986328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4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Teardrop 28"/>
              <p:cNvSpPr>
                <a:spLocks noChangeAspect="1"/>
              </p:cNvSpPr>
              <p:nvPr/>
            </p:nvSpPr>
            <p:spPr>
              <a:xfrm rot="7461556" flipH="1">
                <a:off x="3091281" y="3986535"/>
                <a:ext cx="1986328" cy="1986328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4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0" name="Teardrop 79"/>
              <p:cNvSpPr>
                <a:spLocks noChangeAspect="1"/>
              </p:cNvSpPr>
              <p:nvPr/>
            </p:nvSpPr>
            <p:spPr>
              <a:xfrm rot="8068996">
                <a:off x="5102836" y="1536045"/>
                <a:ext cx="1986328" cy="1986328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4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8" name="Group 56"/>
              <p:cNvGrpSpPr/>
              <p:nvPr/>
            </p:nvGrpSpPr>
            <p:grpSpPr>
              <a:xfrm>
                <a:off x="7246118" y="1962516"/>
                <a:ext cx="2252509" cy="1104597"/>
                <a:chOff x="2189791" y="1051155"/>
                <a:chExt cx="1689382" cy="828448"/>
              </a:xfrm>
            </p:grpSpPr>
            <p:sp>
              <p:nvSpPr>
                <p:cNvPr id="10" name="TextBox 26"/>
                <p:cNvSpPr txBox="1"/>
                <p:nvPr/>
              </p:nvSpPr>
              <p:spPr>
                <a:xfrm>
                  <a:off x="2189791" y="1388949"/>
                  <a:ext cx="1689382" cy="490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050" spc="300" dirty="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战略目标覆盖整个行业，战略优势是独特性，使自身产品与众不同</a:t>
                  </a:r>
                  <a:r>
                    <a:rPr lang="en-CA" sz="1050" spc="300" dirty="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</a:p>
              </p:txBody>
            </p:sp>
            <p:sp>
              <p:nvSpPr>
                <p:cNvPr id="11" name="Rectangle 27"/>
                <p:cNvSpPr/>
                <p:nvPr/>
              </p:nvSpPr>
              <p:spPr>
                <a:xfrm>
                  <a:off x="2202425" y="1051155"/>
                  <a:ext cx="921222" cy="19488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1500" b="1">
                      <a:solidFill>
                        <a:srgbClr val="FFC000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差异化战略</a:t>
                  </a:r>
                  <a:endParaRPr lang="ja-JP" altLang="en-US" sz="1500" b="1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12" name="Group 56"/>
              <p:cNvGrpSpPr/>
              <p:nvPr/>
            </p:nvGrpSpPr>
            <p:grpSpPr>
              <a:xfrm>
                <a:off x="9332615" y="4269329"/>
                <a:ext cx="2416643" cy="1531602"/>
                <a:chOff x="2237716" y="1068927"/>
                <a:chExt cx="1812483" cy="1148698"/>
              </a:xfrm>
            </p:grpSpPr>
            <p:sp>
              <p:nvSpPr>
                <p:cNvPr id="13" name="TextBox 29"/>
                <p:cNvSpPr txBox="1"/>
                <p:nvPr/>
              </p:nvSpPr>
              <p:spPr>
                <a:xfrm>
                  <a:off x="2237716" y="1399656"/>
                  <a:ext cx="1812483" cy="8179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050" spc="300" dirty="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瞄准某个特定的细分市场，如特定地区或特定客户群。同时可以选择差异化或低成本中的一种优势进行组合</a:t>
                  </a:r>
                  <a:r>
                    <a:rPr lang="en-CA" sz="1050" spc="300" dirty="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</a:p>
              </p:txBody>
            </p:sp>
            <p:sp>
              <p:nvSpPr>
                <p:cNvPr id="14" name="Rectangle 30"/>
                <p:cNvSpPr/>
                <p:nvPr/>
              </p:nvSpPr>
              <p:spPr>
                <a:xfrm>
                  <a:off x="2274215" y="1068927"/>
                  <a:ext cx="736978" cy="23339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1500" b="1">
                      <a:solidFill>
                        <a:srgbClr val="FFC000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聚焦战略</a:t>
                  </a:r>
                  <a:endParaRPr lang="ja-JP" altLang="en-US" sz="1500" b="1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37" name="Group 56"/>
              <p:cNvGrpSpPr/>
              <p:nvPr/>
            </p:nvGrpSpPr>
            <p:grpSpPr>
              <a:xfrm>
                <a:off x="1121518" y="4364984"/>
                <a:ext cx="1797035" cy="1091857"/>
                <a:chOff x="-906121" y="1053613"/>
                <a:chExt cx="1347777" cy="818892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-906121" y="1381851"/>
                  <a:ext cx="1347777" cy="490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050" spc="300" dirty="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战略目标覆盖整个行业，但降低成本，取得价格优势</a:t>
                  </a:r>
                  <a:r>
                    <a:rPr lang="en-CA" sz="1050" spc="300" dirty="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-877991" y="1053613"/>
                  <a:ext cx="1105467" cy="23336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1500" b="1">
                      <a:solidFill>
                        <a:srgbClr val="FFC000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成本领先战略</a:t>
                  </a:r>
                  <a:endParaRPr lang="ja-JP" altLang="en-US" sz="1500" b="1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pic>
          <p:nvPicPr>
            <p:cNvPr id="38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89" y="4550419"/>
              <a:ext cx="1054751" cy="1054751"/>
            </a:xfrm>
            <a:prstGeom prst="rect">
              <a:avLst/>
            </a:prstGeom>
          </p:spPr>
        </p:pic>
        <p:pic>
          <p:nvPicPr>
            <p:cNvPr id="39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244" y="4591688"/>
              <a:ext cx="972215" cy="972215"/>
            </a:xfrm>
            <a:prstGeom prst="rect">
              <a:avLst/>
            </a:prstGeom>
          </p:spPr>
        </p:pic>
        <p:pic>
          <p:nvPicPr>
            <p:cNvPr id="4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022" y="2136501"/>
              <a:ext cx="1037550" cy="10375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116" y="4323045"/>
              <a:ext cx="1015051" cy="10150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40">
        <p14:pan dir="u"/>
      </p:transition>
    </mc:Choice>
    <mc:Fallback xmlns="">
      <p:transition spd="slow" advTm="364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3363366">
            <a:off x="1479650" y="-572208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3185530">
            <a:off x="-748670" y="-589709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3061733">
            <a:off x="-511236" y="1634576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687596">
            <a:off x="8737856" y="3885497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 rot="687596">
            <a:off x="8846123" y="4713522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波特三种竞争基本战略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4" y="3243149"/>
            <a:ext cx="858786" cy="858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54" y="3279400"/>
            <a:ext cx="791585" cy="7915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92" y="1433814"/>
            <a:ext cx="844781" cy="8447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1" y="1232587"/>
          <a:ext cx="5965825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2840">
                <a:tc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840">
                <a:tc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840">
                <a:tc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Connector 9"/>
          <p:cNvCxnSpPr/>
          <p:nvPr/>
        </p:nvCxnSpPr>
        <p:spPr>
          <a:xfrm>
            <a:off x="4386982" y="1232587"/>
            <a:ext cx="0" cy="1119802"/>
          </a:xfrm>
          <a:prstGeom prst="line">
            <a:avLst/>
          </a:prstGeom>
          <a:ln w="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45163" y="915111"/>
            <a:ext cx="818905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战略优势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8405" y="2220555"/>
            <a:ext cx="245927" cy="138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战略目标范围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36943" y="1612864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bg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差异化</a:t>
            </a:r>
            <a:endParaRPr lang="ja-JP" altLang="en-US" sz="1500" b="1" dirty="0">
              <a:solidFill>
                <a:schemeClr val="bg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1954" y="1600905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bg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成本领先</a:t>
            </a:r>
            <a:endParaRPr lang="ja-JP" altLang="en-US" sz="1500" b="1" dirty="0">
              <a:solidFill>
                <a:schemeClr val="bg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45163" y="2817128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bg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夹在中间</a:t>
            </a:r>
            <a:endParaRPr lang="ja-JP" altLang="en-US" sz="1500" b="1" dirty="0">
              <a:solidFill>
                <a:schemeClr val="bg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31110" y="3975880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bg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聚焦</a:t>
            </a:r>
            <a:endParaRPr lang="ja-JP" altLang="en-US" sz="1500" b="1" dirty="0">
              <a:solidFill>
                <a:schemeClr val="bg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56513" y="1616184"/>
            <a:ext cx="982686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2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整个行业范围</a:t>
            </a:r>
            <a:endParaRPr lang="ja-JP" altLang="en-US" sz="12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34746" y="3943343"/>
            <a:ext cx="1226219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2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特定细分市场</a:t>
            </a:r>
            <a:endParaRPr lang="ja-JP" altLang="en-US" sz="12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90">
        <p15:prstTrans prst="pageCurlDouble"/>
      </p:transition>
    </mc:Choice>
    <mc:Fallback xmlns="">
      <p:transition spd="slow" advTm="399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