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3" r:id="rId2"/>
    <p:sldId id="375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sym typeface="+mn-ea"/>
              </a:rPr>
              <a:t>何时用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企业需要为不同的业务或产品制定不同的发展策略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需要为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新业务和面临危机的业务寻找合适的发展战略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b="1" u="sng">
                <a:sym typeface="+mn-ea"/>
              </a:rPr>
              <a:t>怎么用</a:t>
            </a:r>
            <a:r>
              <a:rPr lang="zh-CN" altLang="en-US" dirty="0">
                <a:sym typeface="+mn-ea"/>
              </a:rPr>
              <a:t>：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将行业中的产品补充到此表格里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为企业选择一个合适的发展战略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为业务寻找未来的发展可能</a:t>
            </a:r>
            <a:endParaRPr lang="en-CA" b="0" i="0" u="none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CA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波特三种竞争基本战略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1614" y="1049643"/>
            <a:ext cx="8241435" cy="3285909"/>
            <a:chOff x="783315" y="1711410"/>
            <a:chExt cx="10627740" cy="4436818"/>
          </a:xfrm>
        </p:grpSpPr>
        <p:grpSp>
          <p:nvGrpSpPr>
            <p:cNvPr id="5" name="Group 1"/>
            <p:cNvGrpSpPr/>
            <p:nvPr/>
          </p:nvGrpSpPr>
          <p:grpSpPr>
            <a:xfrm>
              <a:off x="783315" y="1711410"/>
              <a:ext cx="10627740" cy="4436818"/>
              <a:chOff x="1121518" y="1536045"/>
              <a:chExt cx="10627740" cy="443681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804783" y="3227655"/>
                <a:ext cx="2582437" cy="258243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0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Teardrop 25"/>
              <p:cNvSpPr>
                <a:spLocks noChangeAspect="1"/>
              </p:cNvSpPr>
              <p:nvPr/>
            </p:nvSpPr>
            <p:spPr>
              <a:xfrm rot="13976589">
                <a:off x="7114391" y="3909267"/>
                <a:ext cx="1986328" cy="1986328"/>
              </a:xfrm>
              <a:prstGeom prst="teardrop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Teardrop 28"/>
              <p:cNvSpPr>
                <a:spLocks noChangeAspect="1"/>
              </p:cNvSpPr>
              <p:nvPr/>
            </p:nvSpPr>
            <p:spPr>
              <a:xfrm rot="7461556" flipH="1">
                <a:off x="3091281" y="3986535"/>
                <a:ext cx="1986328" cy="1986328"/>
              </a:xfrm>
              <a:prstGeom prst="teardrop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0" name="Teardrop 79"/>
              <p:cNvSpPr>
                <a:spLocks noChangeAspect="1"/>
              </p:cNvSpPr>
              <p:nvPr/>
            </p:nvSpPr>
            <p:spPr>
              <a:xfrm rot="8068996">
                <a:off x="5102836" y="1536045"/>
                <a:ext cx="1986328" cy="1986328"/>
              </a:xfrm>
              <a:prstGeom prst="teardrop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1400" b="1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grpSp>
            <p:nvGrpSpPr>
              <p:cNvPr id="6" name="Group 56"/>
              <p:cNvGrpSpPr/>
              <p:nvPr/>
            </p:nvGrpSpPr>
            <p:grpSpPr>
              <a:xfrm>
                <a:off x="7246118" y="1962516"/>
                <a:ext cx="2252509" cy="1104597"/>
                <a:chOff x="2189791" y="1051155"/>
                <a:chExt cx="1689382" cy="828448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2189791" y="1388949"/>
                  <a:ext cx="1689382" cy="490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战略目标覆盖整个行业，战略优势是独特性，使自身产品与众不同</a:t>
                  </a:r>
                  <a:r>
                    <a:rPr lang="en-CA" sz="1050" spc="300" dirty="0">
                      <a:solidFill>
                        <a:schemeClr val="tx1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050" spc="300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02425" y="1051155"/>
                  <a:ext cx="921222" cy="19488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1F9E23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差异化战略</a:t>
                  </a:r>
                  <a:endParaRPr lang="ja-JP" altLang="en-US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8" name="Group 56"/>
              <p:cNvGrpSpPr/>
              <p:nvPr/>
            </p:nvGrpSpPr>
            <p:grpSpPr>
              <a:xfrm>
                <a:off x="9332615" y="4269329"/>
                <a:ext cx="2416643" cy="1531602"/>
                <a:chOff x="2237716" y="1068927"/>
                <a:chExt cx="1812483" cy="1148698"/>
              </a:xfrm>
            </p:grpSpPr>
            <p:sp>
              <p:nvSpPr>
                <p:cNvPr id="9" name="TextBox 29"/>
                <p:cNvSpPr txBox="1"/>
                <p:nvPr/>
              </p:nvSpPr>
              <p:spPr>
                <a:xfrm>
                  <a:off x="2237716" y="1399656"/>
                  <a:ext cx="1812483" cy="8179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latin typeface="等线" panose="02010600030101010101" charset="-122"/>
                      <a:ea typeface="等线" panose="02010600030101010101" charset="-122"/>
                    </a:rPr>
                    <a:t>瞄准某个特定的细分市场，如特定地区或特定客户群。同时可以选择差异化或低成本中的一种优势进行组合</a:t>
                  </a:r>
                  <a:r>
                    <a:rPr lang="en-CA" sz="1050" spc="300" dirty="0"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050" spc="3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0" name="Rectangle 30"/>
                <p:cNvSpPr/>
                <p:nvPr/>
              </p:nvSpPr>
              <p:spPr>
                <a:xfrm>
                  <a:off x="2274215" y="1068927"/>
                  <a:ext cx="736978" cy="23339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1F9E23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聚焦战略</a:t>
                  </a:r>
                  <a:endParaRPr lang="ja-JP" altLang="en-US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  <p:grpSp>
            <p:nvGrpSpPr>
              <p:cNvPr id="11" name="Group 56"/>
              <p:cNvGrpSpPr/>
              <p:nvPr/>
            </p:nvGrpSpPr>
            <p:grpSpPr>
              <a:xfrm>
                <a:off x="1121518" y="4364984"/>
                <a:ext cx="1797035" cy="1091857"/>
                <a:chOff x="-906121" y="1053613"/>
                <a:chExt cx="1347777" cy="818892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-906121" y="1381851"/>
                  <a:ext cx="1347777" cy="4906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1218565">
                    <a:spcBef>
                      <a:spcPct val="20000"/>
                    </a:spcBef>
                    <a:defRPr/>
                  </a:pPr>
                  <a:r>
                    <a:rPr lang="zh-CN" altLang="en-US" sz="1050" spc="300" dirty="0">
                      <a:latin typeface="等线" panose="02010600030101010101" charset="-122"/>
                      <a:ea typeface="等线" panose="02010600030101010101" charset="-122"/>
                    </a:rPr>
                    <a:t>战略目标覆盖整个行业，但降低成本，取得价格优势</a:t>
                  </a:r>
                  <a:r>
                    <a:rPr lang="en-CA" sz="1050" spc="300" dirty="0">
                      <a:latin typeface="等线" panose="02010600030101010101" charset="-122"/>
                      <a:ea typeface="等线" panose="02010600030101010101" charset="-122"/>
                    </a:rPr>
                    <a:t> </a:t>
                  </a:r>
                  <a:endParaRPr lang="en-US" sz="1050" spc="3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-877991" y="1053613"/>
                  <a:ext cx="1105467" cy="233360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 algn="ctr" defTabSz="1375410"/>
                  <a:r>
                    <a:rPr lang="ja-JP" altLang="en-US" sz="1500" b="1">
                      <a:solidFill>
                        <a:srgbClr val="1F9E23"/>
                      </a:solidFill>
                      <a:latin typeface="等线" panose="02010600030101010101" charset="-122"/>
                      <a:ea typeface="等线" panose="02010600030101010101" charset="-122"/>
                    </a:rPr>
                    <a:t>成本领先战略</a:t>
                  </a:r>
                  <a:endParaRPr lang="ja-JP" altLang="en-US" sz="1500" b="1" dirty="0">
                    <a:solidFill>
                      <a:srgbClr val="1F9E23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pic>
          <p:nvPicPr>
            <p:cNvPr id="12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789" y="4550419"/>
              <a:ext cx="1054751" cy="10547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244" y="4591688"/>
              <a:ext cx="972215" cy="9722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022" y="2136501"/>
              <a:ext cx="1037550" cy="103755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116" y="4323045"/>
              <a:ext cx="1015051" cy="101505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波特三种竞争基本战略</a:t>
            </a:r>
          </a:p>
        </p:txBody>
      </p:sp>
      <p:pic>
        <p:nvPicPr>
          <p:cNvPr id="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4" y="3243149"/>
            <a:ext cx="858786" cy="858786"/>
          </a:xfrm>
          <a:prstGeom prst="rect">
            <a:avLst/>
          </a:prstGeom>
        </p:spPr>
      </p:pic>
      <p:pic>
        <p:nvPicPr>
          <p:cNvPr id="14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54" y="3279400"/>
            <a:ext cx="791585" cy="791585"/>
          </a:xfrm>
          <a:prstGeom prst="rect">
            <a:avLst/>
          </a:prstGeom>
        </p:spPr>
      </p:pic>
      <p:pic>
        <p:nvPicPr>
          <p:cNvPr id="15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92" y="1433814"/>
            <a:ext cx="844781" cy="844781"/>
          </a:xfrm>
          <a:prstGeom prst="rect">
            <a:avLst/>
          </a:prstGeom>
        </p:spPr>
      </p:pic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1371601" y="1232587"/>
          <a:ext cx="5965825" cy="339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840">
                <a:tc>
                  <a:txBody>
                    <a:bodyPr/>
                    <a:lstStyle/>
                    <a:p>
                      <a:endParaRPr lang="en-US" sz="13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traight Connector 9"/>
          <p:cNvCxnSpPr/>
          <p:nvPr/>
        </p:nvCxnSpPr>
        <p:spPr>
          <a:xfrm>
            <a:off x="4386982" y="1232587"/>
            <a:ext cx="0" cy="1119802"/>
          </a:xfrm>
          <a:prstGeom prst="line">
            <a:avLst/>
          </a:prstGeom>
          <a:ln w="0" cmpd="thinThick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31"/>
          <p:cNvSpPr/>
          <p:nvPr/>
        </p:nvSpPr>
        <p:spPr>
          <a:xfrm>
            <a:off x="3945163" y="915111"/>
            <a:ext cx="818905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战略优势</a:t>
            </a:r>
            <a:endParaRPr lang="ja-JP" altLang="en-US" sz="15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Rectangle 32"/>
          <p:cNvSpPr/>
          <p:nvPr/>
        </p:nvSpPr>
        <p:spPr>
          <a:xfrm>
            <a:off x="728405" y="2220555"/>
            <a:ext cx="245927" cy="138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战略目标范围</a:t>
            </a:r>
            <a:endParaRPr lang="ja-JP" altLang="en-US" sz="15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36943" y="1612864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tx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差异化</a:t>
            </a:r>
            <a:endParaRPr lang="ja-JP" altLang="en-US" sz="1500" b="1" dirty="0">
              <a:solidFill>
                <a:schemeClr val="tx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1954" y="1600905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tx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成本领先</a:t>
            </a:r>
            <a:endParaRPr lang="ja-JP" altLang="en-US" sz="1500" b="1" dirty="0">
              <a:solidFill>
                <a:schemeClr val="tx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45163" y="2817128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tx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夹在中间</a:t>
            </a:r>
            <a:endParaRPr lang="ja-JP" altLang="en-US" sz="1500" b="1" dirty="0">
              <a:solidFill>
                <a:schemeClr val="tx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31110" y="3975880"/>
            <a:ext cx="911743" cy="230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500" b="1">
                <a:solidFill>
                  <a:schemeClr val="tx1">
                    <a:alpha val="37000"/>
                  </a:schemeClr>
                </a:solidFill>
                <a:latin typeface="等线" panose="02010600030101010101" charset="-122"/>
                <a:ea typeface="等线" panose="02010600030101010101" charset="-122"/>
              </a:rPr>
              <a:t>聚焦</a:t>
            </a:r>
            <a:endParaRPr lang="ja-JP" altLang="en-US" sz="1500" b="1" dirty="0">
              <a:solidFill>
                <a:schemeClr val="tx1">
                  <a:alpha val="37000"/>
                </a:scheme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" name="Rectangle 37"/>
          <p:cNvSpPr/>
          <p:nvPr/>
        </p:nvSpPr>
        <p:spPr>
          <a:xfrm>
            <a:off x="7556513" y="1616184"/>
            <a:ext cx="982686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2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整个行业范围</a:t>
            </a:r>
            <a:endParaRPr lang="ja-JP" altLang="en-US" sz="12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Rectangle 38"/>
          <p:cNvSpPr/>
          <p:nvPr/>
        </p:nvSpPr>
        <p:spPr>
          <a:xfrm>
            <a:off x="7434746" y="3943343"/>
            <a:ext cx="1226219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375410"/>
            <a:r>
              <a:rPr lang="ja-JP" altLang="en-US" sz="1200" b="1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</a:rPr>
              <a:t>特定细分市场</a:t>
            </a:r>
            <a:endParaRPr lang="ja-JP" altLang="en-US" sz="1200" b="1" dirty="0">
              <a:solidFill>
                <a:srgbClr val="1F9E23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Arial</vt:lpstr>
      <vt:lpstr>Calibri</vt:lpstr>
      <vt:lpstr>Calibri Light</vt:lpstr>
      <vt:lpstr>Wingdings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