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</a:rPr>
              <a:t>何时用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</a:rPr>
              <a:t>当</a:t>
            </a:r>
            <a:r>
              <a:rPr lang="zh-CN" altLang="en-US" sz="120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</a:t>
            </a:r>
            <a:r>
              <a:rPr lang="en-US" sz="120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/</a:t>
            </a:r>
            <a:r>
              <a:rPr lang="zh-CN" altLang="en-US" sz="120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个人</a:t>
            </a:r>
            <a:r>
              <a:rPr lang="ja-JP" altLang="en-US" sz="120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分析自身</a:t>
            </a:r>
            <a:r>
              <a:rPr lang="zh-CN" altLang="en-US" sz="120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所处的行业竞争环境</a:t>
            </a:r>
            <a:r>
              <a:rPr lang="en-CA" dirty="0">
                <a:effectLst/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20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CA" altLang="zh-CN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</a:rPr>
              <a:t>怎么用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dirty="0">
                <a:latin typeface="等线" panose="02010600030101010101" charset="-122"/>
                <a:ea typeface="等线" panose="02010600030101010101" charset="-122"/>
              </a:rPr>
              <a:t>当分析要不要进入某市场时</a:t>
            </a:r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，从模型的五个要素入手，了解竞争压力从何而来，提升个人或企业对竞争环境的敏锐度。</a:t>
            </a:r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z="12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sz="1200" b="1" u="sng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</a:rPr>
              <a:t>： </a:t>
            </a:r>
            <a:endParaRPr lang="en-CA" altLang="zh-CN" sz="1200" b="1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CA" altLang="ja-JP" sz="1200" dirty="0">
                <a:latin typeface="等线" panose="02010600030101010101" charset="-122"/>
                <a:ea typeface="等线" panose="02010600030101010101" charset="-122"/>
              </a:rPr>
              <a:t>	</a:t>
            </a: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1200" b="1" dirty="0">
                <a:latin typeface="等线" panose="02010600030101010101" charset="-122"/>
                <a:ea typeface="等线" panose="02010600030101010101" charset="-122"/>
              </a:rPr>
              <a:t>购买者的议价能力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b="0" i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购买者主要通过其压价与要求提供较高的产品或服务质量的能力，来影响行业中现有企业的盈利能力</a:t>
            </a:r>
            <a:endParaRPr lang="en-CA" altLang="ja-JP" sz="1200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sz="12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CA" sz="1200" b="1" dirty="0">
                <a:latin typeface="等线" panose="02010600030101010101" charset="-122"/>
                <a:ea typeface="等线" panose="02010600030101010101" charset="-122"/>
              </a:rPr>
              <a:t>潜在</a:t>
            </a:r>
            <a:r>
              <a:rPr lang="ja-JP" altLang="en-US" sz="1200" b="1" dirty="0">
                <a:latin typeface="等线" panose="02010600030101010101" charset="-122"/>
                <a:ea typeface="等线" panose="02010600030101010101" charset="-122"/>
              </a:rPr>
              <a:t>进入者的威胁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b="0" dirty="0">
                <a:latin typeface="等线" panose="02010600030101010101" charset="-122"/>
                <a:ea typeface="等线" panose="02010600030101010101" charset="-122"/>
              </a:rPr>
              <a:t>新进入者</a:t>
            </a:r>
            <a:r>
              <a:rPr lang="ja-JP" altLang="en-US" sz="1200" b="0" i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希望在已被现有企业的市场中赢得一席之地，这就有可能会与现有企业发生原材料与市场份额的竞争</a:t>
            </a:r>
            <a:r>
              <a:rPr lang="zh-CN" altLang="en-US" sz="1200" b="0" i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。</a:t>
            </a:r>
            <a:r>
              <a:rPr lang="ja-JP" altLang="en-US" sz="1200" b="0" i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竞争性进入威胁的严重程度取决于两方面的因素，进入新领域的障碍大小与预期现有企业对于进入者的反应情况</a:t>
            </a:r>
            <a:endParaRPr lang="en-CA" altLang="ja-JP" sz="1200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altLang="ja-JP" sz="12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1200" b="1" dirty="0">
                <a:latin typeface="等线" panose="02010600030101010101" charset="-122"/>
                <a:ea typeface="等线" panose="02010600030101010101" charset="-122"/>
              </a:rPr>
              <a:t>供应商的议价能力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b="0" i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供方主要通过其提高投入要素价格与降低单位价值质量的能力，来影响行业中现有企业的盈利能力与产品竞争力</a:t>
            </a:r>
            <a:endParaRPr lang="en-CA" altLang="ja-JP" sz="1200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sz="12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1200" b="1" dirty="0">
                <a:latin typeface="等线" panose="02010600030101010101" charset="-122"/>
                <a:ea typeface="等线" panose="02010600030101010101" charset="-122"/>
              </a:rPr>
              <a:t>直接竞争者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b="0" i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现有企业之间的竞争常常表现在价格、广告、产品介绍、售后服务等方面</a:t>
            </a:r>
            <a:endParaRPr lang="en-CA" altLang="ja-JP" sz="1200" b="0" i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sz="12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1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sz="1200" b="1" dirty="0">
                <a:latin typeface="等线" panose="02010600030101010101" charset="-122"/>
                <a:ea typeface="等线" panose="02010600030101010101" charset="-122"/>
              </a:rPr>
              <a:t>替代品的威胁</a:t>
            </a:r>
            <a:r>
              <a:rPr lang="zh-CN" altLang="en-US" sz="1200" b="1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b="0" i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两个处于同行业或不同行业中的企业，可能会由于所生产的产品是互为</a:t>
            </a:r>
            <a:r>
              <a:rPr lang="ja-JP" altLang="en-US" sz="1200" b="0" i="0" u="none" strike="noStrike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替代品</a:t>
            </a:r>
            <a:r>
              <a:rPr lang="ja-JP" altLang="en-US" sz="1200" b="0" i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，从而在它们之间产生相互竞争行为</a:t>
            </a:r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4" r:id="rId63"/>
    <p:sldLayoutId id="2147483715" r:id="rId64"/>
    <p:sldLayoutId id="2147483716" r:id="rId65"/>
    <p:sldLayoutId id="2147483717" r:id="rId66"/>
    <p:sldLayoutId id="2147483718" r:id="rId67"/>
    <p:sldLayoutId id="2147483719" r:id="rId68"/>
    <p:sldLayoutId id="2147483720" r:id="rId69"/>
    <p:sldLayoutId id="2147483721" r:id="rId70"/>
    <p:sldLayoutId id="2147483722" r:id="rId71"/>
    <p:sldLayoutId id="2147483723" r:id="rId72"/>
    <p:sldLayoutId id="2147483724" r:id="rId73"/>
    <p:sldLayoutId id="2147483725" r:id="rId74"/>
    <p:sldLayoutId id="2147483726" r:id="rId75"/>
    <p:sldLayoutId id="2147483727" r:id="rId76"/>
    <p:sldLayoutId id="2147483728" r:id="rId77"/>
    <p:sldLayoutId id="2147483729" r:id="rId78"/>
    <p:sldLayoutId id="2147483730" r:id="rId79"/>
    <p:sldLayoutId id="2147483731" r:id="rId80"/>
    <p:sldLayoutId id="2147483732" r:id="rId81"/>
    <p:sldLayoutId id="2147483733" r:id="rId82"/>
    <p:sldLayoutId id="2147483734" r:id="rId83"/>
    <p:sldLayoutId id="2147483735" r:id="rId84"/>
    <p:sldLayoutId id="2147483736" r:id="rId85"/>
    <p:sldLayoutId id="2147483737" r:id="rId86"/>
    <p:sldLayoutId id="2147483738" r:id="rId87"/>
    <p:sldLayoutId id="2147483739" r:id="rId88"/>
    <p:sldLayoutId id="2147483740" r:id="rId89"/>
    <p:sldLayoutId id="2147483741" r:id="rId90"/>
    <p:sldLayoutId id="2147483742" r:id="rId91"/>
    <p:sldLayoutId id="2147483743" r:id="rId92"/>
    <p:sldLayoutId id="2147483744" r:id="rId93"/>
    <p:sldLayoutId id="2147483745" r:id="rId94"/>
    <p:sldLayoutId id="2147483746" r:id="rId95"/>
    <p:sldLayoutId id="2147483747" r:id="rId96"/>
    <p:sldLayoutId id="2147483748" r:id="rId97"/>
    <p:sldLayoutId id="2147483749" r:id="rId98"/>
    <p:sldLayoutId id="2147483750" r:id="rId99"/>
    <p:sldLayoutId id="2147483751" r:id="rId100"/>
    <p:sldLayoutId id="2147483752" r:id="rId101"/>
    <p:sldLayoutId id="2147483753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0" y="271272"/>
            <a:ext cx="6078828" cy="610552"/>
            <a:chOff x="0" y="271272"/>
            <a:chExt cx="6078828" cy="610552"/>
          </a:xfrm>
        </p:grpSpPr>
        <p:sp>
          <p:nvSpPr>
            <p:cNvPr id="72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3" name="Rectangle 54"/>
            <p:cNvSpPr txBox="1"/>
            <p:nvPr/>
          </p:nvSpPr>
          <p:spPr>
            <a:xfrm>
              <a:off x="315838" y="271272"/>
              <a:ext cx="5762990" cy="610552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波特五力模型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044138" y="1339156"/>
            <a:ext cx="8533246" cy="4143889"/>
            <a:chOff x="1662387" y="1515869"/>
            <a:chExt cx="9213539" cy="4512369"/>
          </a:xfrm>
        </p:grpSpPr>
        <p:sp>
          <p:nvSpPr>
            <p:cNvPr id="2934" name="Oval 87"/>
            <p:cNvSpPr/>
            <p:nvPr/>
          </p:nvSpPr>
          <p:spPr>
            <a:xfrm>
              <a:off x="5017646" y="2735882"/>
              <a:ext cx="2072345" cy="2072346"/>
            </a:xfrm>
            <a:prstGeom prst="ellipse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5" name="Oval 88"/>
            <p:cNvSpPr/>
            <p:nvPr/>
          </p:nvSpPr>
          <p:spPr>
            <a:xfrm>
              <a:off x="3797632" y="3067868"/>
              <a:ext cx="1408373" cy="1408373"/>
            </a:xfrm>
            <a:prstGeom prst="ellipse">
              <a:avLst/>
            </a:prstGeom>
            <a:solidFill>
              <a:srgbClr val="FF6D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6" name="Oval 89"/>
            <p:cNvSpPr/>
            <p:nvPr/>
          </p:nvSpPr>
          <p:spPr>
            <a:xfrm>
              <a:off x="6901630" y="3067867"/>
              <a:ext cx="1408373" cy="1408373"/>
            </a:xfrm>
            <a:prstGeom prst="ellipse">
              <a:avLst/>
            </a:prstGeom>
            <a:solidFill>
              <a:srgbClr val="FF6D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7" name="Oval 90"/>
            <p:cNvSpPr/>
            <p:nvPr/>
          </p:nvSpPr>
          <p:spPr>
            <a:xfrm rot="16200000">
              <a:off x="5349633" y="4619865"/>
              <a:ext cx="1408373" cy="1408373"/>
            </a:xfrm>
            <a:prstGeom prst="ellipse">
              <a:avLst/>
            </a:prstGeom>
            <a:solidFill>
              <a:srgbClr val="FF6D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938" name="Oval 92"/>
            <p:cNvSpPr/>
            <p:nvPr/>
          </p:nvSpPr>
          <p:spPr>
            <a:xfrm rot="16200000">
              <a:off x="5349632" y="1515868"/>
              <a:ext cx="1408372" cy="1408373"/>
            </a:xfrm>
            <a:prstGeom prst="ellipse">
              <a:avLst/>
            </a:prstGeom>
            <a:solidFill>
              <a:srgbClr val="FF6D6D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E3D29D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160" y="3078038"/>
              <a:ext cx="944829" cy="944828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5339036" y="3935057"/>
              <a:ext cx="1584027" cy="435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20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直接竞争者</a:t>
              </a:r>
              <a:endParaRPr lang="en-CA" altLang="ja-JP" sz="20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4803" y="3393918"/>
              <a:ext cx="730349" cy="73034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884" y="1838189"/>
              <a:ext cx="575373" cy="57537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712" y="3431203"/>
              <a:ext cx="632962" cy="632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6141" y="5009552"/>
              <a:ext cx="594647" cy="594647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1662387" y="2456839"/>
              <a:ext cx="2513466" cy="5027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zh-CN" alt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购买者的议价能力</a:t>
              </a:r>
              <a:r>
                <a:rPr lang="en-CA" sz="24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CA" altLang="ja-JP" sz="24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04867" y="4949381"/>
              <a:ext cx="1944033" cy="435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kern="100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替代品的威胁</a:t>
              </a:r>
              <a:r>
                <a:rPr lang="en-CA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US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95508" y="1771536"/>
              <a:ext cx="2490966" cy="435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潜在</a:t>
              </a:r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进入</a:t>
              </a:r>
              <a:r>
                <a:rPr lang="zh-CN" altLang="en-US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者的威胁</a:t>
              </a:r>
              <a:r>
                <a:rPr lang="en-CA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US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33614" y="3307852"/>
              <a:ext cx="2642312" cy="435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kern="100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供应商的议价能力</a:t>
              </a:r>
              <a:r>
                <a:rPr lang="en-CA" sz="2000" b="1" dirty="0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US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310003" y="3727645"/>
              <a:ext cx="2445974" cy="0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6780545" y="2208398"/>
              <a:ext cx="2440989" cy="0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/>
            <p:cNvCxnSpPr>
              <a:endCxn id="67" idx="2"/>
            </p:cNvCxnSpPr>
            <p:nvPr/>
          </p:nvCxnSpPr>
          <p:spPr>
            <a:xfrm flipH="1" flipV="1">
              <a:off x="2919120" y="2959555"/>
              <a:ext cx="917568" cy="558194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2826327" y="5372463"/>
              <a:ext cx="2433528" cy="0"/>
            </a:xfrm>
            <a:prstGeom prst="straightConnector1">
              <a:avLst/>
            </a:prstGeom>
            <a:noFill/>
            <a:ln w="12700" cap="flat">
              <a:solidFill>
                <a:schemeClr val="tx2"/>
              </a:solidFill>
              <a:prstDash val="lgDash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0" name="Straight Arrow Connector 89"/>
          <p:cNvCxnSpPr/>
          <p:nvPr/>
        </p:nvCxnSpPr>
        <p:spPr>
          <a:xfrm>
            <a:off x="6610293" y="4200169"/>
            <a:ext cx="1175108" cy="997842"/>
          </a:xfrm>
          <a:prstGeom prst="straightConnector1">
            <a:avLst/>
          </a:prstGeom>
          <a:noFill/>
          <a:ln w="12700" cap="flat">
            <a:solidFill>
              <a:schemeClr val="tx2"/>
            </a:solidFill>
            <a:prstDash val="lgDash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Rectangle 31"/>
          <p:cNvSpPr/>
          <p:nvPr/>
        </p:nvSpPr>
        <p:spPr>
          <a:xfrm>
            <a:off x="590200" y="2602083"/>
            <a:ext cx="2566420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填写企业所面临的购买者有哪些议价方式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1958" y="4699090"/>
            <a:ext cx="2564662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填写企业有哪些替代品及其带来哪些威胁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370127" y="5340397"/>
            <a:ext cx="2808194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填写企业有哪些直接竞争者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36368" y="3512705"/>
            <a:ext cx="2931107" cy="1109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填写企业的供应商有哪些议价方式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05291" y="1166641"/>
            <a:ext cx="2596324" cy="1368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填写</a:t>
            </a:r>
            <a:r>
              <a:rPr lang="ja-JP" altLang="en-CA" sz="1400" spc="300">
                <a:latin typeface="等线" panose="02010600030101010101" charset="-122"/>
                <a:ea typeface="等线" panose="02010600030101010101" charset="-122"/>
              </a:rPr>
              <a:t>行业</a:t>
            </a:r>
            <a:r>
              <a:rPr lang="ja-JP" altLang="en-US" sz="1400" spc="300">
                <a:latin typeface="等线" panose="02010600030101010101" charset="-122"/>
                <a:ea typeface="等线" panose="02010600030101010101" charset="-122"/>
              </a:rPr>
              <a:t>将会有哪些潜在进入者及其带来哪些威胁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ja-JP" sz="1400" spc="30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400" spc="300" dirty="0">
                <a:latin typeface="等线" panose="02010600030101010101" charset="-122"/>
                <a:ea typeface="等线" panose="02010600030101010101" charset="-122"/>
              </a:rPr>
              <a:t>  </a:t>
            </a:r>
            <a:endParaRPr lang="en-US" altLang="zh-CN" sz="1400" spc="300" dirty="0"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Bebas Neue</vt:lpstr>
      <vt:lpstr>等线</vt:lpstr>
      <vt:lpstr>等线 Light</vt:lpstr>
      <vt:lpstr>FontAwesome</vt:lpstr>
      <vt:lpstr>Raleway</vt:lpstr>
      <vt:lpstr>Roboto Condensed</vt:lpstr>
      <vt:lpstr>Roboto Medium</vt:lpstr>
      <vt:lpstr>Source Sans Pro</vt:lpstr>
      <vt:lpstr>Arial</vt:lpstr>
      <vt:lpstr>Calibri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2018-08-02T08:02:43Z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