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当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</a:t>
            </a:r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/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个人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分析自身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所处的行业竞争环境</a:t>
            </a:r>
            <a:r>
              <a:rPr lang="en-CA" dirty="0"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altLang="zh-CN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当分析要不要进入某市场时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，从模型的五个要素入手，了解竞争压力从何而来，提升个人或企业对竞争环境的敏锐度。</a:t>
            </a: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 </a:t>
            </a:r>
            <a:endParaRPr lang="en-CA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CA" altLang="ja-JP" dirty="0">
                <a:latin typeface="等线" panose="02010600030101010101" charset="-122"/>
                <a:ea typeface="等线" panose="02010600030101010101" charset="-122"/>
                <a:sym typeface="+mn-ea"/>
              </a:rPr>
              <a:t>	</a:t>
            </a: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购买者的议价能力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购买者主要通过其压价与要求提供较高的产品或服务质量的能力，来影响行业中现有企业的盈利能力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潜在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进入者的威胁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新进入者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希望在已被现有企业的市场中赢得一席之地，这就有可能会与现有企业发生原材料与市场份额的竞争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。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竞争性进入威胁的严重程度取决于两方面的因素，进入新领域的障碍大小与预期现有企业对于进入者的反应情况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供应商的议价能力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供方主要通过其提高投入要素价格与降低单位价值质量的能力，来影响行业中现有企业的盈利能力与产品竞争力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直接竞争者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现有企业之间的竞争常常表现在价格、广告、产品介绍、售后服务等方面</a:t>
            </a:r>
            <a:endParaRPr lang="en-CA" altLang="ja-JP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替代品的威胁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两个处于同行业或不同行业中的企业，可能会由于所生产的产品是互为替代品，从而在它们之间产生相互竞争行为</a:t>
            </a: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 rot="3185530">
            <a:off x="-796413" y="-917136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687596">
            <a:off x="6587780" y="4990397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9005215" y="25189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3185530">
            <a:off x="7521700" y="4175012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533104" y="1004367"/>
            <a:ext cx="6399935" cy="3107917"/>
            <a:chOff x="1662387" y="1515869"/>
            <a:chExt cx="9213539" cy="4512369"/>
          </a:xfrm>
        </p:grpSpPr>
        <p:sp>
          <p:nvSpPr>
            <p:cNvPr id="2934" name="Oval 87"/>
            <p:cNvSpPr/>
            <p:nvPr/>
          </p:nvSpPr>
          <p:spPr>
            <a:xfrm>
              <a:off x="5017646" y="2735882"/>
              <a:ext cx="2072345" cy="2072346"/>
            </a:xfrm>
            <a:prstGeom prst="ellipse">
              <a:avLst/>
            </a:prstGeom>
            <a:solidFill>
              <a:srgbClr val="FFC000"/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5" name="Oval 88"/>
            <p:cNvSpPr/>
            <p:nvPr/>
          </p:nvSpPr>
          <p:spPr>
            <a:xfrm>
              <a:off x="3797632" y="3067868"/>
              <a:ext cx="1408373" cy="1408373"/>
            </a:xfrm>
            <a:prstGeom prst="ellipse">
              <a:avLst/>
            </a:prstGeom>
            <a:solidFill>
              <a:srgbClr val="FFC000">
                <a:alpha val="43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6" name="Oval 89"/>
            <p:cNvSpPr/>
            <p:nvPr/>
          </p:nvSpPr>
          <p:spPr>
            <a:xfrm>
              <a:off x="6901630" y="3067867"/>
              <a:ext cx="1408373" cy="1408373"/>
            </a:xfrm>
            <a:prstGeom prst="ellipse">
              <a:avLst/>
            </a:prstGeom>
            <a:solidFill>
              <a:srgbClr val="FFC000">
                <a:alpha val="43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7" name="Oval 90"/>
            <p:cNvSpPr/>
            <p:nvPr/>
          </p:nvSpPr>
          <p:spPr>
            <a:xfrm rot="16200000">
              <a:off x="5349633" y="4619865"/>
              <a:ext cx="1408373" cy="1408373"/>
            </a:xfrm>
            <a:prstGeom prst="ellipse">
              <a:avLst/>
            </a:prstGeom>
            <a:solidFill>
              <a:srgbClr val="FFC000">
                <a:alpha val="43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8" name="Oval 92"/>
            <p:cNvSpPr/>
            <p:nvPr/>
          </p:nvSpPr>
          <p:spPr>
            <a:xfrm rot="16200000">
              <a:off x="5349632" y="1515868"/>
              <a:ext cx="1408372" cy="1408373"/>
            </a:xfrm>
            <a:prstGeom prst="ellipse">
              <a:avLst/>
            </a:prstGeom>
            <a:solidFill>
              <a:srgbClr val="FFC000">
                <a:alpha val="43000"/>
              </a:srgbClr>
            </a:solidFill>
            <a:ln w="12700">
              <a:miter lim="400000"/>
            </a:ln>
          </p:spPr>
          <p:txBody>
            <a:bodyPr lIns="34289" rIns="3428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160" y="3078038"/>
              <a:ext cx="944829" cy="94482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339036" y="3935057"/>
              <a:ext cx="1634527" cy="467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直接竞争者</a:t>
              </a:r>
              <a:endParaRPr lang="en-CA" altLang="ja-JP" sz="15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13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803" y="3393918"/>
              <a:ext cx="730349" cy="730349"/>
            </a:xfrm>
            <a:prstGeom prst="rect">
              <a:avLst/>
            </a:prstGeom>
          </p:spPr>
        </p:pic>
        <p:pic>
          <p:nvPicPr>
            <p:cNvPr id="14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884" y="1838189"/>
              <a:ext cx="575373" cy="575373"/>
            </a:xfrm>
            <a:prstGeom prst="rect">
              <a:avLst/>
            </a:prstGeom>
          </p:spPr>
        </p:pic>
        <p:pic>
          <p:nvPicPr>
            <p:cNvPr id="1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712" y="3431203"/>
              <a:ext cx="632962" cy="632962"/>
            </a:xfrm>
            <a:prstGeom prst="rect">
              <a:avLst/>
            </a:prstGeom>
          </p:spPr>
        </p:pic>
        <p:pic>
          <p:nvPicPr>
            <p:cNvPr id="16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141" y="5009552"/>
              <a:ext cx="594647" cy="594647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1662387" y="2456839"/>
              <a:ext cx="2547778" cy="534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zh-CN" altLang="en-US" sz="1500" b="1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购买者的议价能力</a:t>
              </a:r>
              <a:r>
                <a:rPr lang="en-CA" b="1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CA" altLang="ja-JP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>
              <a:off x="3104867" y="4949381"/>
              <a:ext cx="1983738" cy="467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kern="100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替代品的威胁</a:t>
              </a:r>
              <a:r>
                <a:rPr lang="en-CA" sz="1500" b="1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18" name="Rectangle 14"/>
            <p:cNvSpPr/>
            <p:nvPr/>
          </p:nvSpPr>
          <p:spPr>
            <a:xfrm>
              <a:off x="6795508" y="1771536"/>
              <a:ext cx="2532238" cy="4674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b="1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潜在</a:t>
              </a:r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进入</a:t>
              </a:r>
              <a:r>
                <a:rPr lang="zh-CN" altLang="en-US" sz="1500" b="1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者的威胁</a:t>
              </a:r>
              <a:r>
                <a:rPr lang="en-CA" sz="1500" b="1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sp>
          <p:nvSpPr>
            <p:cNvPr id="19" name="Rectangle 15"/>
            <p:cNvSpPr/>
            <p:nvPr/>
          </p:nvSpPr>
          <p:spPr>
            <a:xfrm>
              <a:off x="8233614" y="3307852"/>
              <a:ext cx="2642312" cy="467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b="1" kern="100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供应商的议价能力</a:t>
              </a:r>
              <a:r>
                <a:rPr lang="en-CA" sz="1500" b="1" dirty="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</a:p>
          </p:txBody>
        </p:sp>
        <p:cxnSp>
          <p:nvCxnSpPr>
            <p:cNvPr id="20" name="Straight Arrow Connector 17"/>
            <p:cNvCxnSpPr/>
            <p:nvPr/>
          </p:nvCxnSpPr>
          <p:spPr>
            <a:xfrm>
              <a:off x="8310003" y="3727645"/>
              <a:ext cx="2445974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780545" y="2208398"/>
              <a:ext cx="2440989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/>
            <p:cNvCxnSpPr>
              <a:endCxn id="67" idx="2"/>
            </p:cNvCxnSpPr>
            <p:nvPr/>
          </p:nvCxnSpPr>
          <p:spPr>
            <a:xfrm flipH="1" flipV="1">
              <a:off x="2936489" y="2990901"/>
              <a:ext cx="917568" cy="558194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2826327" y="5372463"/>
              <a:ext cx="2433528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>
            <a:off x="4957720" y="3150127"/>
            <a:ext cx="881331" cy="748382"/>
          </a:xfrm>
          <a:prstGeom prst="straightConnector1">
            <a:avLst/>
          </a:prstGeom>
          <a:noFill/>
          <a:ln w="12700" cap="flat">
            <a:solidFill>
              <a:schemeClr val="tx2"/>
            </a:solidFill>
            <a:prstDash val="lg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Rectangle 31"/>
          <p:cNvSpPr/>
          <p:nvPr/>
        </p:nvSpPr>
        <p:spPr>
          <a:xfrm>
            <a:off x="442650" y="1951562"/>
            <a:ext cx="1924815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填写企业所面临的购买者有哪些议价方式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969" y="3524318"/>
            <a:ext cx="1923496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填写企业有哪些替代品及其带来哪些威胁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27595" y="4005298"/>
            <a:ext cx="210614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填写企业有哪些直接竞争者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02276" y="2634529"/>
            <a:ext cx="2198330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填写企业的供应商有哪些议价方式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28968" y="874981"/>
            <a:ext cx="1947243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行业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将会有哪些潜在进入者及其带来哪些威胁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</a:p>
        </p:txBody>
      </p:sp>
      <p:sp>
        <p:nvSpPr>
          <p:cNvPr id="21" name="矩形 20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54"/>
          <p:cNvSpPr txBox="1"/>
          <p:nvPr/>
        </p:nvSpPr>
        <p:spPr>
          <a:xfrm>
            <a:off x="558165" y="281940"/>
            <a:ext cx="426656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ja-JP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波特五力模型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184">
        <p14:window dir="vert"/>
      </p:transition>
    </mc:Choice>
    <mc:Fallback xmlns="">
      <p:transition spd="slow" advTm="5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On-screen Show 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宋体</vt:lpstr>
      <vt:lpstr>Source Sans Pro</vt:lpstr>
      <vt:lpstr>Arial</vt:lpstr>
      <vt:lpstr>Calibri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2018-08-02T08:03:35Z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