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32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20">
          <p15:clr>
            <a:srgbClr val="A4A3A4"/>
          </p15:clr>
        </p15:guide>
        <p15:guide id="2" pos="5418">
          <p15:clr>
            <a:srgbClr val="A4A3A4"/>
          </p15:clr>
        </p15:guide>
        <p15:guide id="3" orient="horz" pos="32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8" clrIdx="0"/>
  <p:cmAuthor id="15" name="Jennifer Zheng" initials="JZ" lastIdx="14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9E23"/>
    <a:srgbClr val="EDEDED"/>
    <a:srgbClr val="1C2D37"/>
    <a:srgbClr val="F44F56"/>
    <a:srgbClr val="00A7AA"/>
    <a:srgbClr val="0563B8"/>
    <a:srgbClr val="93AFCA"/>
    <a:srgbClr val="008B8E"/>
    <a:srgbClr val="394A57"/>
    <a:srgbClr val="283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6" autoAdjust="0"/>
    <p:restoredTop sz="94613"/>
  </p:normalViewPr>
  <p:slideViewPr>
    <p:cSldViewPr>
      <p:cViewPr varScale="1">
        <p:scale>
          <a:sx n="113" d="100"/>
          <a:sy n="113" d="100"/>
        </p:scale>
        <p:origin x="184" y="912"/>
      </p:cViewPr>
      <p:guideLst>
        <p:guide pos="320"/>
        <p:guide pos="5418"/>
        <p:guide orient="horz" pos="32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81D9E-7AFE-4CDD-8276-B8C637F7E72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A043C-7329-4CA1-82B0-35A0A5EA23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 dirty="0">
                <a:latin typeface="等线" panose="02010600030101010101" charset="-122"/>
                <a:ea typeface="等线" panose="02010600030101010101" charset="-122"/>
                <a:sym typeface="+mn-ea"/>
              </a:rPr>
              <a:t>何时用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ja-JP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当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企业</a:t>
            </a:r>
            <a:r>
              <a:rPr 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/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个人</a:t>
            </a:r>
            <a:r>
              <a:rPr lang="ja-JP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分析自身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所处的行业竞争环境</a:t>
            </a:r>
            <a:r>
              <a:rPr lang="en-CA" dirty="0"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endParaRPr lang="en-CA" altLang="zh-CN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CA" altLang="zh-CN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 dirty="0">
                <a:latin typeface="等线" panose="02010600030101010101" charset="-122"/>
                <a:ea typeface="等线" panose="02010600030101010101" charset="-122"/>
                <a:sym typeface="+mn-ea"/>
              </a:rPr>
              <a:t>怎么用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ja-JP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当分析要不要进入某市场时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，从模型的五个要素入手，了解竞争压力从何而来，提升个人或企业对竞争环境的敏锐度。</a:t>
            </a:r>
            <a:endParaRPr lang="en-CA" altLang="zh-CN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 dirty="0">
                <a:latin typeface="等线" panose="02010600030101010101" charset="-122"/>
                <a:ea typeface="等线" panose="02010600030101010101" charset="-122"/>
                <a:sym typeface="+mn-ea"/>
              </a:rPr>
              <a:t>定义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 </a:t>
            </a:r>
            <a:endParaRPr lang="en-CA" altLang="zh-CN" b="1" dirty="0">
              <a:latin typeface="等线" panose="02010600030101010101" charset="-122"/>
              <a:ea typeface="等线" panose="02010600030101010101" charset="-122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CA" altLang="ja-JP" dirty="0">
                <a:latin typeface="等线" panose="02010600030101010101" charset="-122"/>
                <a:ea typeface="等线" panose="02010600030101010101" charset="-122"/>
                <a:sym typeface="+mn-ea"/>
              </a:rPr>
              <a:t>	</a:t>
            </a:r>
            <a:endParaRPr lang="en-CA" altLang="ja-JP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购买者的议价能力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ja-JP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购买者主要通过其压价与要求提供较高的产品或服务质量的能力，来影响行业中现有企业的盈利能力</a:t>
            </a:r>
            <a:endParaRPr lang="en-CA" altLang="ja-JP" b="0" i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marL="1714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altLang="ja-JP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CA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潜在</a:t>
            </a:r>
            <a:r>
              <a:rPr lang="ja-JP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进入者的威胁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ja-JP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新进入者</a:t>
            </a:r>
            <a:r>
              <a:rPr lang="ja-JP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希望在已被现有企业的市场中赢得一席之地，这就有可能会与现有企业发生原材料与市场份额的竞争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。</a:t>
            </a:r>
            <a:r>
              <a:rPr lang="ja-JP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竞争性进入威胁的严重程度取决于两方面的因素，进入新领域的障碍大小与预期现有企业对于进入者的反应情况</a:t>
            </a:r>
            <a:endParaRPr lang="en-CA" altLang="ja-JP" b="0" i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altLang="ja-JP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供应商的议价能力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ja-JP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供方主要通过其提高投入要素价格与降低单位价值质量的能力，来影响行业中现有企业的盈利能力与产品竞争力</a:t>
            </a:r>
            <a:endParaRPr lang="en-CA" altLang="ja-JP" b="0" i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marL="1714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altLang="ja-JP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直接竞争者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ja-JP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现有企业之间的竞争常常表现在价格、广告、产品介绍、售后服务等方面</a:t>
            </a:r>
            <a:endParaRPr lang="en-CA" altLang="ja-JP" b="0" i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marL="1714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altLang="ja-JP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替代品的威胁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ja-JP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两个处于同行业或不同行业中的企业，可能会由于所生产的产品是互为替代品，从而在它们之间产生相互竞争行为</a:t>
            </a:r>
            <a:endParaRPr lang="en-CA" altLang="zh-CN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503547" y="492037"/>
            <a:ext cx="325753" cy="45720"/>
            <a:chOff x="486593" y="492037"/>
            <a:chExt cx="325753" cy="45720"/>
          </a:xfrm>
        </p:grpSpPr>
        <p:sp>
          <p:nvSpPr>
            <p:cNvPr id="9" name="椭圆 8"/>
            <p:cNvSpPr/>
            <p:nvPr/>
          </p:nvSpPr>
          <p:spPr>
            <a:xfrm>
              <a:off x="486593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79937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73281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766626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69171" y="4615145"/>
            <a:ext cx="249291" cy="253366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05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1" name="TextBox 16"/>
          <p:cNvSpPr txBox="1"/>
          <p:nvPr/>
        </p:nvSpPr>
        <p:spPr>
          <a:xfrm>
            <a:off x="452004" y="4626412"/>
            <a:ext cx="570230" cy="252730"/>
          </a:xfrm>
          <a:prstGeom prst="rect">
            <a:avLst/>
          </a:prstGeom>
          <a:ln w="12700">
            <a:miter lim="400000"/>
          </a:ln>
        </p:spPr>
        <p:txBody>
          <a:bodyPr wrap="none" lIns="34289" rIns="3428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sz="1050"/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106588" y="1735977"/>
            <a:ext cx="2137774" cy="2137774"/>
          </a:xfrm>
          <a:custGeom>
            <a:avLst/>
            <a:gdLst>
              <a:gd name="connsiteX0" fmla="*/ 1015705 w 2031410"/>
              <a:gd name="connsiteY0" fmla="*/ 0 h 2031410"/>
              <a:gd name="connsiteX1" fmla="*/ 2031410 w 2031410"/>
              <a:gd name="connsiteY1" fmla="*/ 1015705 h 2031410"/>
              <a:gd name="connsiteX2" fmla="*/ 1015705 w 2031410"/>
              <a:gd name="connsiteY2" fmla="*/ 2031410 h 2031410"/>
              <a:gd name="connsiteX3" fmla="*/ 0 w 2031410"/>
              <a:gd name="connsiteY3" fmla="*/ 1015705 h 2031410"/>
              <a:gd name="connsiteX4" fmla="*/ 1015705 w 2031410"/>
              <a:gd name="connsiteY4" fmla="*/ 0 h 203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410" h="2031410">
                <a:moveTo>
                  <a:pt x="1015705" y="0"/>
                </a:moveTo>
                <a:cubicBezTo>
                  <a:pt x="1576663" y="0"/>
                  <a:pt x="2031410" y="454747"/>
                  <a:pt x="2031410" y="1015705"/>
                </a:cubicBezTo>
                <a:cubicBezTo>
                  <a:pt x="2031410" y="1576663"/>
                  <a:pt x="1576663" y="2031410"/>
                  <a:pt x="1015705" y="2031410"/>
                </a:cubicBezTo>
                <a:cubicBezTo>
                  <a:pt x="454747" y="2031410"/>
                  <a:pt x="0" y="1576663"/>
                  <a:pt x="0" y="1015705"/>
                </a:cubicBezTo>
                <a:cubicBezTo>
                  <a:pt x="0" y="454747"/>
                  <a:pt x="454747" y="0"/>
                  <a:pt x="10157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180" y="588645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  <a:cs typeface="Arial" panose="020B0604020202020204" pitchFamily="34" charset="0"/>
              </a:rPr>
              <a:t>波特五力模型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533104" y="1004367"/>
            <a:ext cx="6399935" cy="3107917"/>
            <a:chOff x="1662387" y="1515869"/>
            <a:chExt cx="9213539" cy="4512369"/>
          </a:xfrm>
        </p:grpSpPr>
        <p:sp>
          <p:nvSpPr>
            <p:cNvPr id="2934" name="Oval 87"/>
            <p:cNvSpPr/>
            <p:nvPr/>
          </p:nvSpPr>
          <p:spPr>
            <a:xfrm>
              <a:off x="5017646" y="2735882"/>
              <a:ext cx="2072345" cy="2072346"/>
            </a:xfrm>
            <a:prstGeom prst="ellipse">
              <a:avLst/>
            </a:prstGeom>
            <a:solidFill>
              <a:srgbClr val="1F9E23"/>
            </a:solidFill>
            <a:ln w="12700">
              <a:miter lim="400000"/>
            </a:ln>
          </p:spPr>
          <p:txBody>
            <a:bodyPr lIns="34289" rIns="34289" anchor="ctr"/>
            <a:lstStyle/>
            <a:p>
              <a:pPr algn="ctr">
                <a:defRPr>
                  <a:solidFill>
                    <a:srgbClr val="E3D29D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 sz="135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935" name="Oval 88"/>
            <p:cNvSpPr/>
            <p:nvPr/>
          </p:nvSpPr>
          <p:spPr>
            <a:xfrm>
              <a:off x="3765636" y="3067868"/>
              <a:ext cx="1408373" cy="1408373"/>
            </a:xfrm>
            <a:prstGeom prst="ellipse">
              <a:avLst/>
            </a:prstGeom>
            <a:solidFill>
              <a:srgbClr val="1F9E23">
                <a:alpha val="51000"/>
              </a:srgbClr>
            </a:solidFill>
            <a:ln w="12700">
              <a:miter lim="400000"/>
            </a:ln>
          </p:spPr>
          <p:txBody>
            <a:bodyPr lIns="34289" rIns="34289" anchor="ctr"/>
            <a:lstStyle/>
            <a:p>
              <a:pPr algn="ctr">
                <a:defRPr>
                  <a:solidFill>
                    <a:srgbClr val="E3D29D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 sz="135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936" name="Oval 89"/>
            <p:cNvSpPr/>
            <p:nvPr/>
          </p:nvSpPr>
          <p:spPr>
            <a:xfrm>
              <a:off x="6869634" y="3067867"/>
              <a:ext cx="1408373" cy="1408373"/>
            </a:xfrm>
            <a:prstGeom prst="ellipse">
              <a:avLst/>
            </a:prstGeom>
            <a:solidFill>
              <a:srgbClr val="1F9E23">
                <a:alpha val="51000"/>
              </a:srgbClr>
            </a:solidFill>
            <a:ln w="12700">
              <a:miter lim="400000"/>
            </a:ln>
          </p:spPr>
          <p:txBody>
            <a:bodyPr lIns="34289" rIns="34289" anchor="ctr"/>
            <a:lstStyle/>
            <a:p>
              <a:pPr algn="ctr">
                <a:defRPr>
                  <a:solidFill>
                    <a:srgbClr val="E3D29D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 sz="135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937" name="Oval 90"/>
            <p:cNvSpPr/>
            <p:nvPr/>
          </p:nvSpPr>
          <p:spPr>
            <a:xfrm rot="16200000">
              <a:off x="5317637" y="4619865"/>
              <a:ext cx="1408373" cy="1408373"/>
            </a:xfrm>
            <a:prstGeom prst="ellipse">
              <a:avLst/>
            </a:prstGeom>
            <a:solidFill>
              <a:srgbClr val="1F9E23">
                <a:alpha val="51000"/>
              </a:srgbClr>
            </a:solidFill>
            <a:ln w="12700">
              <a:miter lim="400000"/>
            </a:ln>
          </p:spPr>
          <p:txBody>
            <a:bodyPr lIns="34289" rIns="34289" anchor="ctr"/>
            <a:lstStyle/>
            <a:p>
              <a:pPr algn="ctr">
                <a:defRPr>
                  <a:solidFill>
                    <a:srgbClr val="E3D29D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 sz="135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938" name="Oval 92"/>
            <p:cNvSpPr/>
            <p:nvPr/>
          </p:nvSpPr>
          <p:spPr>
            <a:xfrm rot="16200000">
              <a:off x="5317636" y="1515868"/>
              <a:ext cx="1408372" cy="1408373"/>
            </a:xfrm>
            <a:prstGeom prst="ellipse">
              <a:avLst/>
            </a:prstGeom>
            <a:solidFill>
              <a:srgbClr val="1F9E23">
                <a:alpha val="51000"/>
              </a:srgbClr>
            </a:solidFill>
            <a:ln w="12700">
              <a:miter lim="400000"/>
            </a:ln>
          </p:spPr>
          <p:txBody>
            <a:bodyPr lIns="34289" rIns="34289" anchor="ctr"/>
            <a:lstStyle/>
            <a:p>
              <a:pPr algn="ctr">
                <a:defRPr>
                  <a:solidFill>
                    <a:srgbClr val="E3D29D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 sz="1350">
                <a:latin typeface="等线" panose="02010600030101010101" charset="-122"/>
                <a:ea typeface="等线" panose="02010600030101010101" charset="-122"/>
              </a:endParaRP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3160" y="3078038"/>
              <a:ext cx="944829" cy="944828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5339036" y="3935057"/>
              <a:ext cx="1634527" cy="4674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375410"/>
              <a:r>
                <a:rPr lang="ja-JP" altLang="en-US" sz="1500" b="1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直接竞争者</a:t>
              </a:r>
              <a:endParaRPr lang="en-CA" altLang="ja-JP" sz="1500" b="1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pic>
          <p:nvPicPr>
            <p:cNvPr id="2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4803" y="3393918"/>
              <a:ext cx="730349" cy="73034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4884" y="1838189"/>
              <a:ext cx="575373" cy="575373"/>
            </a:xfrm>
            <a:prstGeom prst="rect">
              <a:avLst/>
            </a:prstGeom>
          </p:spPr>
        </p:pic>
        <p:pic>
          <p:nvPicPr>
            <p:cNvPr id="4" name="Picture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0712" y="3431203"/>
              <a:ext cx="632962" cy="632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141" y="5009552"/>
              <a:ext cx="594647" cy="594647"/>
            </a:xfrm>
            <a:prstGeom prst="rect">
              <a:avLst/>
            </a:prstGeom>
          </p:spPr>
        </p:pic>
        <p:sp>
          <p:nvSpPr>
            <p:cNvPr id="67" name="Rectangle 66"/>
            <p:cNvSpPr/>
            <p:nvPr/>
          </p:nvSpPr>
          <p:spPr>
            <a:xfrm>
              <a:off x="1662387" y="2456839"/>
              <a:ext cx="2547778" cy="5347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375410"/>
              <a:r>
                <a:rPr lang="zh-CN" altLang="en-US" sz="1500" b="1" dirty="0">
                  <a:solidFill>
                    <a:srgbClr val="1F9E23"/>
                  </a:solidFill>
                  <a:latin typeface="等线" panose="02010600030101010101" charset="-122"/>
                  <a:ea typeface="等线" panose="02010600030101010101" charset="-122"/>
                </a:rPr>
                <a:t>购买者的议价能力</a:t>
              </a:r>
              <a:r>
                <a:rPr lang="en-CA" b="1" dirty="0">
                  <a:solidFill>
                    <a:srgbClr val="1F9E23"/>
                  </a:solidFill>
                  <a:latin typeface="等线" panose="02010600030101010101" charset="-122"/>
                  <a:ea typeface="等线" panose="02010600030101010101" charset="-122"/>
                </a:rPr>
                <a:t> </a:t>
              </a:r>
              <a:endParaRPr lang="en-CA" altLang="ja-JP" b="1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04867" y="4949381"/>
              <a:ext cx="1983738" cy="4674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00" b="1" kern="100" dirty="0">
                  <a:solidFill>
                    <a:srgbClr val="1F9E23"/>
                  </a:solidFill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</a:rPr>
                <a:t>替代品的威胁</a:t>
              </a:r>
              <a:r>
                <a:rPr lang="en-CA" sz="1500" b="1" dirty="0">
                  <a:solidFill>
                    <a:srgbClr val="1F9E23"/>
                  </a:solidFill>
                  <a:latin typeface="等线" panose="02010600030101010101" charset="-122"/>
                  <a:ea typeface="等线" panose="02010600030101010101" charset="-122"/>
                </a:rPr>
                <a:t> 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95508" y="1771536"/>
              <a:ext cx="2532238" cy="4674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00" b="1" dirty="0">
                  <a:solidFill>
                    <a:srgbClr val="1F9E23"/>
                  </a:solidFill>
                  <a:latin typeface="等线" panose="02010600030101010101" charset="-122"/>
                  <a:ea typeface="等线" panose="02010600030101010101" charset="-122"/>
                </a:rPr>
                <a:t>潜在</a:t>
              </a:r>
              <a:r>
                <a:rPr lang="ja-JP" altLang="en-US" sz="1500" b="1">
                  <a:solidFill>
                    <a:srgbClr val="1F9E23"/>
                  </a:solidFill>
                  <a:latin typeface="等线" panose="02010600030101010101" charset="-122"/>
                  <a:ea typeface="等线" panose="02010600030101010101" charset="-122"/>
                </a:rPr>
                <a:t>进入</a:t>
              </a:r>
              <a:r>
                <a:rPr lang="zh-CN" altLang="en-US" sz="1500" b="1" dirty="0">
                  <a:solidFill>
                    <a:srgbClr val="1F9E23"/>
                  </a:solidFill>
                  <a:latin typeface="等线" panose="02010600030101010101" charset="-122"/>
                  <a:ea typeface="等线" panose="02010600030101010101" charset="-122"/>
                </a:rPr>
                <a:t>者的威胁</a:t>
              </a:r>
              <a:r>
                <a:rPr lang="en-CA" sz="1500" b="1" dirty="0">
                  <a:solidFill>
                    <a:srgbClr val="1F9E23"/>
                  </a:solidFill>
                  <a:latin typeface="等线" panose="02010600030101010101" charset="-122"/>
                  <a:ea typeface="等线" panose="02010600030101010101" charset="-122"/>
                </a:rPr>
                <a:t> 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233614" y="3307852"/>
              <a:ext cx="2642312" cy="4674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500" b="1" kern="100" dirty="0">
                  <a:solidFill>
                    <a:srgbClr val="1F9E23"/>
                  </a:solidFill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</a:rPr>
                <a:t>供应商的议价能力</a:t>
              </a:r>
              <a:r>
                <a:rPr lang="en-CA" sz="1500" b="1" dirty="0">
                  <a:solidFill>
                    <a:srgbClr val="1F9E23"/>
                  </a:solidFill>
                  <a:latin typeface="等线" panose="02010600030101010101" charset="-122"/>
                  <a:ea typeface="等线" panose="02010600030101010101" charset="-122"/>
                </a:rPr>
                <a:t> 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8310003" y="3727645"/>
              <a:ext cx="2445974" cy="0"/>
            </a:xfrm>
            <a:prstGeom prst="straightConnector1">
              <a:avLst/>
            </a:prstGeom>
            <a:noFill/>
            <a:ln w="12700" cap="flat">
              <a:solidFill>
                <a:schemeClr val="tx2"/>
              </a:solidFill>
              <a:prstDash val="lg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" name="Straight Arrow Connector 77"/>
            <p:cNvCxnSpPr/>
            <p:nvPr/>
          </p:nvCxnSpPr>
          <p:spPr>
            <a:xfrm>
              <a:off x="6780545" y="2208398"/>
              <a:ext cx="2440989" cy="0"/>
            </a:xfrm>
            <a:prstGeom prst="straightConnector1">
              <a:avLst/>
            </a:prstGeom>
            <a:noFill/>
            <a:ln w="12700" cap="flat">
              <a:solidFill>
                <a:schemeClr val="tx2"/>
              </a:solidFill>
              <a:prstDash val="lg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" name="Straight Arrow Connector 78"/>
            <p:cNvCxnSpPr>
              <a:endCxn id="67" idx="2"/>
            </p:cNvCxnSpPr>
            <p:nvPr/>
          </p:nvCxnSpPr>
          <p:spPr>
            <a:xfrm flipH="1" flipV="1">
              <a:off x="2936489" y="2990901"/>
              <a:ext cx="917568" cy="558194"/>
            </a:xfrm>
            <a:prstGeom prst="straightConnector1">
              <a:avLst/>
            </a:prstGeom>
            <a:noFill/>
            <a:ln w="12700" cap="flat">
              <a:solidFill>
                <a:schemeClr val="tx2"/>
              </a:solidFill>
              <a:prstDash val="lg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5" name="Straight Arrow Connector 84"/>
            <p:cNvCxnSpPr/>
            <p:nvPr/>
          </p:nvCxnSpPr>
          <p:spPr>
            <a:xfrm flipH="1">
              <a:off x="2826327" y="5372463"/>
              <a:ext cx="2433528" cy="0"/>
            </a:xfrm>
            <a:prstGeom prst="straightConnector1">
              <a:avLst/>
            </a:prstGeom>
            <a:noFill/>
            <a:ln w="12700" cap="flat">
              <a:solidFill>
                <a:schemeClr val="tx2"/>
              </a:solidFill>
              <a:prstDash val="lg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90" name="Straight Arrow Connector 89"/>
          <p:cNvCxnSpPr/>
          <p:nvPr/>
        </p:nvCxnSpPr>
        <p:spPr>
          <a:xfrm>
            <a:off x="4957720" y="3150127"/>
            <a:ext cx="881331" cy="748382"/>
          </a:xfrm>
          <a:prstGeom prst="straightConnector1">
            <a:avLst/>
          </a:prstGeom>
          <a:noFill/>
          <a:ln w="12700" cap="flat">
            <a:solidFill>
              <a:schemeClr val="tx2"/>
            </a:solidFill>
            <a:prstDash val="lg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Rectangle 31"/>
          <p:cNvSpPr/>
          <p:nvPr/>
        </p:nvSpPr>
        <p:spPr>
          <a:xfrm>
            <a:off x="442650" y="1951562"/>
            <a:ext cx="1924815" cy="1059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填写企业所面临的购买者有哪些议价方式</a:t>
            </a:r>
            <a:endParaRPr lang="en-CA" altLang="ja-JP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2" name="Rectangle 32"/>
          <p:cNvSpPr/>
          <p:nvPr/>
        </p:nvSpPr>
        <p:spPr>
          <a:xfrm>
            <a:off x="443969" y="3524318"/>
            <a:ext cx="1923496" cy="1059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填写企业有哪些替代品及其带来哪些威胁</a:t>
            </a:r>
            <a:endParaRPr lang="en-CA" altLang="ja-JP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7" name="Rectangle 33"/>
          <p:cNvSpPr/>
          <p:nvPr/>
        </p:nvSpPr>
        <p:spPr>
          <a:xfrm>
            <a:off x="5527595" y="4005298"/>
            <a:ext cx="2106146" cy="86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填写企业有哪些直接竞争者</a:t>
            </a:r>
            <a:endParaRPr lang="en-CA" altLang="ja-JP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402276" y="2634529"/>
            <a:ext cx="2198330" cy="86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填写企业的供应商有哪些议价方式</a:t>
            </a:r>
            <a:endParaRPr lang="en-CA" altLang="ja-JP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28968" y="874981"/>
            <a:ext cx="1947243" cy="1059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填写</a:t>
            </a:r>
            <a:r>
              <a:rPr lang="ja-JP" altLang="en-CA" sz="1050" spc="300">
                <a:latin typeface="等线" panose="02010600030101010101" charset="-122"/>
                <a:ea typeface="等线" panose="02010600030101010101" charset="-122"/>
              </a:rPr>
              <a:t>行业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将会有哪些潜在进入者及其带来哪些威胁</a:t>
            </a:r>
            <a:endParaRPr lang="en-CA" altLang="ja-JP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ja-JP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140</Words>
  <Application>Microsoft Macintosh PowerPoint</Application>
  <PresentationFormat>On-screen Show (16:9)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Bebas Neue</vt:lpstr>
      <vt:lpstr>等线</vt:lpstr>
      <vt:lpstr>宋体</vt:lpstr>
      <vt:lpstr>Source Sans Pro</vt:lpstr>
      <vt:lpstr>Arial</vt:lpstr>
      <vt:lpstr>Calibri</vt:lpstr>
      <vt:lpstr>Times New Roman</vt:lpstr>
      <vt:lpstr>Wingdings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Jennifer Zheng</cp:lastModifiedBy>
  <cp:revision>92</cp:revision>
  <dcterms:created xsi:type="dcterms:W3CDTF">2014-08-01T07:00:00Z</dcterms:created>
  <dcterms:modified xsi:type="dcterms:W3CDTF">2018-08-02T09:46:17Z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2052-10.1.0.7400</vt:lpwstr>
  </property>
</Properties>
</file>