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4"/>
    <p:restoredTop sz="66436"/>
  </p:normalViewPr>
  <p:slideViewPr>
    <p:cSldViewPr snapToGrid="0" snapToObjects="1">
      <p:cViewPr varScale="1">
        <p:scale>
          <a:sx n="81" d="100"/>
          <a:sy n="81" d="100"/>
        </p:scale>
        <p:origin x="12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600" b="1" u="sng" spc="0">
                <a:latin typeface="等线" panose="02010600030101010101" charset="-122"/>
                <a:ea typeface="等线" panose="02010600030101010101" charset="-122"/>
              </a:rPr>
              <a:t>何时用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pc="0">
                <a:latin typeface="等线" panose="02010600030101010101" charset="-122"/>
                <a:ea typeface="等线" panose="02010600030101010101" charset="-122"/>
              </a:rPr>
              <a:t>当思考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 “</a:t>
            </a:r>
            <a:r>
              <a:rPr lang="ja-JP" altLang="en-US" sz="1200" spc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企业需要哪些资源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” </a:t>
            </a:r>
            <a:r>
              <a:rPr lang="ja-JP" altLang="en-US" sz="1200" spc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时</a:t>
            </a:r>
            <a:endParaRPr lang="en-CA" altLang="ja-JP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CA" altLang="ja-JP" sz="1200" b="0" i="0" u="none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sz="1200" b="1" i="0" u="sng" spc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怎么</a:t>
            </a:r>
            <a:r>
              <a:rPr lang="ja-JP" altLang="en-US" sz="1200" b="1" i="0" u="sng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用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spc="0" dirty="0">
                <a:latin typeface="等线" panose="02010600030101010101" charset="-122"/>
                <a:ea typeface="等线" panose="02010600030101010101" charset="-122"/>
              </a:rPr>
              <a:t>从有形无形两个维度理清支持业务发展需要</a:t>
            </a:r>
            <a:r>
              <a:rPr lang="ja-JP" altLang="en-US" spc="0">
                <a:latin typeface="等线" panose="02010600030101010101" charset="-122"/>
                <a:ea typeface="等线" panose="02010600030101010101" charset="-122"/>
              </a:rPr>
              <a:t>的资源</a:t>
            </a:r>
            <a:endParaRPr lang="en-US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spc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CA" altLang="ja-JP" b="1" u="none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u="none" spc="0">
                <a:latin typeface="等线" panose="02010600030101010101" charset="-122"/>
                <a:ea typeface="等线" panose="02010600030101010101" charset="-122"/>
              </a:rPr>
              <a:t>有型</a:t>
            </a:r>
            <a:r>
              <a:rPr lang="ja-JP" altLang="en-US" b="1" u="none" spc="0" dirty="0">
                <a:latin typeface="等线" panose="02010600030101010101" charset="-122"/>
                <a:ea typeface="等线" panose="02010600030101010101" charset="-122"/>
              </a:rPr>
              <a:t>资源</a:t>
            </a:r>
            <a:r>
              <a:rPr lang="ja-JP" altLang="en-US" b="0" u="none" spc="0" dirty="0">
                <a:latin typeface="等线" panose="02010600030101010101" charset="-122"/>
                <a:ea typeface="等线" panose="02010600030101010101" charset="-122"/>
              </a:rPr>
              <a:t>指可看见的或者能用货币直接计量的资源</a:t>
            </a:r>
            <a:r>
              <a:rPr lang="zh-CN" altLang="en-US" b="0" u="none" spc="0" dirty="0"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ja-JP" altLang="en-US" spc="0" dirty="0">
                <a:latin typeface="等线" panose="02010600030101010101" charset="-122"/>
                <a:ea typeface="等线" panose="02010600030101010101" charset="-122"/>
              </a:rPr>
              <a:t>包括</a:t>
            </a:r>
            <a:r>
              <a:rPr lang="ja-JP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仓库</a:t>
            </a:r>
            <a:r>
              <a:rPr lang="zh-CN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ja-JP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土地</a:t>
            </a:r>
            <a:r>
              <a:rPr lang="zh-CN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ja-JP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建筑</a:t>
            </a:r>
            <a:r>
              <a:rPr lang="zh-CN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ja-JP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机器</a:t>
            </a:r>
            <a:r>
              <a:rPr lang="ja-JP" altLang="en-US" sz="1200" spc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等</a:t>
            </a:r>
            <a:r>
              <a:rPr lang="en-US" altLang="ja-JP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b="1" spc="0" dirty="0">
              <a:solidFill>
                <a:schemeClr val="bg1">
                  <a:lumMod val="6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b="1" u="none" spc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无形</a:t>
            </a:r>
            <a:r>
              <a:rPr lang="ja-JP" altLang="en-US" sz="1200" b="1" u="none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资源</a:t>
            </a:r>
            <a:r>
              <a:rPr lang="ja-JP" altLang="en-US" sz="1200" b="0" u="none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指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</a:rPr>
              <a:t>企业长期积累的、没有实物形态的、甚至无法用货币精确计量的资源</a:t>
            </a:r>
            <a:r>
              <a:rPr lang="ja-JP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包括技术、人才、经验等</a:t>
            </a:r>
            <a:r>
              <a:rPr lang="en-US" altLang="ja-JP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...</a:t>
            </a:r>
            <a:r>
              <a:rPr lang="zh-CN" altLang="en-US" sz="1200" spc="0" dirty="0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spc="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成组"/>
          <p:cNvGrpSpPr/>
          <p:nvPr/>
        </p:nvGrpSpPr>
        <p:grpSpPr>
          <a:xfrm>
            <a:off x="3703657" y="1542843"/>
            <a:ext cx="4962425" cy="4872168"/>
            <a:chOff x="0" y="0"/>
            <a:chExt cx="4962423" cy="4872166"/>
          </a:xfrm>
        </p:grpSpPr>
        <p:sp>
          <p:nvSpPr>
            <p:cNvPr id="2444" name="Oval 26"/>
            <p:cNvSpPr/>
            <p:nvPr/>
          </p:nvSpPr>
          <p:spPr>
            <a:xfrm>
              <a:off x="135864" y="152588"/>
              <a:ext cx="4553932" cy="4553931"/>
            </a:xfrm>
            <a:prstGeom prst="ellipse">
              <a:avLst/>
            </a:prstGeom>
            <a:noFill/>
            <a:ln w="12700" cap="flat">
              <a:solidFill>
                <a:srgbClr val="222222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5" name="Oval 27"/>
            <p:cNvSpPr/>
            <p:nvPr/>
          </p:nvSpPr>
          <p:spPr>
            <a:xfrm>
              <a:off x="829378" y="827645"/>
              <a:ext cx="3203363" cy="3203361"/>
            </a:xfrm>
            <a:prstGeom prst="ellipse">
              <a:avLst/>
            </a:prstGeom>
            <a:noFill/>
            <a:ln w="12700" cap="flat">
              <a:solidFill>
                <a:srgbClr val="222222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6" name="Oval 28"/>
            <p:cNvSpPr/>
            <p:nvPr/>
          </p:nvSpPr>
          <p:spPr>
            <a:xfrm>
              <a:off x="1477433" y="1475309"/>
              <a:ext cx="1907249" cy="1907247"/>
            </a:xfrm>
            <a:prstGeom prst="ellipse">
              <a:avLst/>
            </a:prstGeom>
            <a:noFill/>
            <a:ln w="12700" cap="flat">
              <a:solidFill>
                <a:srgbClr val="222222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7" name="Freeform 11"/>
            <p:cNvSpPr/>
            <p:nvPr/>
          </p:nvSpPr>
          <p:spPr>
            <a:xfrm>
              <a:off x="1326937" y="1275051"/>
              <a:ext cx="2276576" cy="2295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10584" y="19546"/>
                  </a:moveTo>
                  <a:cubicBezTo>
                    <a:pt x="10584" y="19617"/>
                    <a:pt x="10584" y="19617"/>
                    <a:pt x="10584" y="19617"/>
                  </a:cubicBezTo>
                  <a:cubicBezTo>
                    <a:pt x="10584" y="20750"/>
                    <a:pt x="11592" y="21600"/>
                    <a:pt x="12744" y="21388"/>
                  </a:cubicBezTo>
                  <a:cubicBezTo>
                    <a:pt x="17784" y="20396"/>
                    <a:pt x="21600" y="16005"/>
                    <a:pt x="21600" y="10765"/>
                  </a:cubicBezTo>
                  <a:cubicBezTo>
                    <a:pt x="21600" y="4816"/>
                    <a:pt x="16632" y="0"/>
                    <a:pt x="10584" y="0"/>
                  </a:cubicBezTo>
                  <a:cubicBezTo>
                    <a:pt x="6912" y="0"/>
                    <a:pt x="3384" y="1841"/>
                    <a:pt x="1368" y="4887"/>
                  </a:cubicBezTo>
                  <a:cubicBezTo>
                    <a:pt x="0" y="4462"/>
                    <a:pt x="0" y="4462"/>
                    <a:pt x="0" y="4462"/>
                  </a:cubicBezTo>
                  <a:cubicBezTo>
                    <a:pt x="1440" y="10765"/>
                    <a:pt x="1440" y="10765"/>
                    <a:pt x="1440" y="10765"/>
                  </a:cubicBezTo>
                  <a:cubicBezTo>
                    <a:pt x="6264" y="6374"/>
                    <a:pt x="6264" y="6374"/>
                    <a:pt x="6264" y="6374"/>
                  </a:cubicBezTo>
                  <a:cubicBezTo>
                    <a:pt x="5112" y="6020"/>
                    <a:pt x="5112" y="6020"/>
                    <a:pt x="5112" y="6020"/>
                  </a:cubicBezTo>
                  <a:cubicBezTo>
                    <a:pt x="6480" y="4462"/>
                    <a:pt x="8496" y="3612"/>
                    <a:pt x="10584" y="3612"/>
                  </a:cubicBezTo>
                  <a:cubicBezTo>
                    <a:pt x="14616" y="3612"/>
                    <a:pt x="17928" y="6799"/>
                    <a:pt x="17928" y="10765"/>
                  </a:cubicBezTo>
                  <a:cubicBezTo>
                    <a:pt x="17928" y="14235"/>
                    <a:pt x="15408" y="17138"/>
                    <a:pt x="12096" y="17847"/>
                  </a:cubicBezTo>
                  <a:cubicBezTo>
                    <a:pt x="11232" y="17988"/>
                    <a:pt x="10584" y="18696"/>
                    <a:pt x="10584" y="19546"/>
                  </a:cubicBezTo>
                  <a:close/>
                </a:path>
              </a:pathLst>
            </a:custGeom>
            <a:solidFill>
              <a:srgbClr val="F0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8" name="Freeform 12"/>
            <p:cNvSpPr/>
            <p:nvPr/>
          </p:nvSpPr>
          <p:spPr>
            <a:xfrm>
              <a:off x="640158" y="630300"/>
              <a:ext cx="3592533" cy="36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55" extrusionOk="0">
                  <a:moveTo>
                    <a:pt x="12" y="10170"/>
                  </a:moveTo>
                  <a:cubicBezTo>
                    <a:pt x="-213" y="14850"/>
                    <a:pt x="2628" y="19080"/>
                    <a:pt x="7002" y="20700"/>
                  </a:cubicBezTo>
                  <a:cubicBezTo>
                    <a:pt x="6822" y="21555"/>
                    <a:pt x="6822" y="21555"/>
                    <a:pt x="6822" y="21555"/>
                  </a:cubicBezTo>
                  <a:cubicBezTo>
                    <a:pt x="10700" y="20205"/>
                    <a:pt x="10700" y="20205"/>
                    <a:pt x="10700" y="20205"/>
                  </a:cubicBezTo>
                  <a:cubicBezTo>
                    <a:pt x="7588" y="17550"/>
                    <a:pt x="7588" y="17550"/>
                    <a:pt x="7588" y="17550"/>
                  </a:cubicBezTo>
                  <a:cubicBezTo>
                    <a:pt x="7408" y="18405"/>
                    <a:pt x="7408" y="18405"/>
                    <a:pt x="7408" y="18405"/>
                  </a:cubicBezTo>
                  <a:cubicBezTo>
                    <a:pt x="4161" y="17010"/>
                    <a:pt x="2042" y="13680"/>
                    <a:pt x="2312" y="10035"/>
                  </a:cubicBezTo>
                  <a:cubicBezTo>
                    <a:pt x="2673" y="5805"/>
                    <a:pt x="6190" y="2430"/>
                    <a:pt x="10429" y="2295"/>
                  </a:cubicBezTo>
                  <a:cubicBezTo>
                    <a:pt x="14848" y="2160"/>
                    <a:pt x="18546" y="5445"/>
                    <a:pt x="19042" y="9675"/>
                  </a:cubicBezTo>
                  <a:cubicBezTo>
                    <a:pt x="19132" y="10260"/>
                    <a:pt x="19583" y="10665"/>
                    <a:pt x="20169" y="10665"/>
                  </a:cubicBezTo>
                  <a:cubicBezTo>
                    <a:pt x="20215" y="10665"/>
                    <a:pt x="20215" y="10665"/>
                    <a:pt x="20215" y="10665"/>
                  </a:cubicBezTo>
                  <a:cubicBezTo>
                    <a:pt x="20891" y="10665"/>
                    <a:pt x="21387" y="10080"/>
                    <a:pt x="21342" y="9405"/>
                  </a:cubicBezTo>
                  <a:cubicBezTo>
                    <a:pt x="20665" y="4095"/>
                    <a:pt x="16111" y="-45"/>
                    <a:pt x="10610" y="0"/>
                  </a:cubicBezTo>
                  <a:cubicBezTo>
                    <a:pt x="5018" y="45"/>
                    <a:pt x="283" y="4545"/>
                    <a:pt x="12" y="10170"/>
                  </a:cubicBezTo>
                  <a:close/>
                </a:path>
              </a:pathLst>
            </a:custGeom>
            <a:solidFill>
              <a:srgbClr val="EC424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49" name="Freeform 13"/>
            <p:cNvSpPr/>
            <p:nvPr/>
          </p:nvSpPr>
          <p:spPr>
            <a:xfrm>
              <a:off x="0" y="0"/>
              <a:ext cx="4962424" cy="487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21600" y="13557"/>
                  </a:moveTo>
                  <a:cubicBezTo>
                    <a:pt x="20444" y="10740"/>
                    <a:pt x="20444" y="10740"/>
                    <a:pt x="20444" y="10740"/>
                  </a:cubicBezTo>
                  <a:cubicBezTo>
                    <a:pt x="18594" y="13188"/>
                    <a:pt x="18594" y="13188"/>
                    <a:pt x="18594" y="13188"/>
                  </a:cubicBezTo>
                  <a:cubicBezTo>
                    <a:pt x="19255" y="13256"/>
                    <a:pt x="19255" y="13256"/>
                    <a:pt x="19255" y="13256"/>
                  </a:cubicBezTo>
                  <a:cubicBezTo>
                    <a:pt x="18165" y="17113"/>
                    <a:pt x="14631" y="19829"/>
                    <a:pt x="10635" y="19829"/>
                  </a:cubicBezTo>
                  <a:cubicBezTo>
                    <a:pt x="5714" y="19829"/>
                    <a:pt x="1684" y="15771"/>
                    <a:pt x="1684" y="10740"/>
                  </a:cubicBezTo>
                  <a:cubicBezTo>
                    <a:pt x="1684" y="6011"/>
                    <a:pt x="5317" y="2087"/>
                    <a:pt x="9875" y="1684"/>
                  </a:cubicBezTo>
                  <a:cubicBezTo>
                    <a:pt x="10305" y="1651"/>
                    <a:pt x="10635" y="1282"/>
                    <a:pt x="10635" y="846"/>
                  </a:cubicBezTo>
                  <a:cubicBezTo>
                    <a:pt x="10635" y="846"/>
                    <a:pt x="10635" y="846"/>
                    <a:pt x="10635" y="846"/>
                  </a:cubicBezTo>
                  <a:cubicBezTo>
                    <a:pt x="10635" y="342"/>
                    <a:pt x="10239" y="-60"/>
                    <a:pt x="9743" y="7"/>
                  </a:cubicBezTo>
                  <a:cubicBezTo>
                    <a:pt x="4294" y="443"/>
                    <a:pt x="0" y="5105"/>
                    <a:pt x="0" y="10740"/>
                  </a:cubicBezTo>
                  <a:cubicBezTo>
                    <a:pt x="0" y="16710"/>
                    <a:pt x="4789" y="21540"/>
                    <a:pt x="10635" y="21540"/>
                  </a:cubicBezTo>
                  <a:cubicBezTo>
                    <a:pt x="13079" y="21540"/>
                    <a:pt x="15457" y="20668"/>
                    <a:pt x="17339" y="19125"/>
                  </a:cubicBezTo>
                  <a:cubicBezTo>
                    <a:pt x="19090" y="17683"/>
                    <a:pt x="20345" y="15704"/>
                    <a:pt x="20906" y="13490"/>
                  </a:cubicBezTo>
                  <a:lnTo>
                    <a:pt x="21600" y="13557"/>
                  </a:lnTo>
                  <a:close/>
                </a:path>
              </a:pathLst>
            </a:custGeom>
            <a:solidFill>
              <a:srgbClr val="E5282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451" name="Rectangle 54"/>
          <p:cNvSpPr txBox="1"/>
          <p:nvPr/>
        </p:nvSpPr>
        <p:spPr>
          <a:xfrm>
            <a:off x="956520" y="3165677"/>
            <a:ext cx="2580752" cy="57599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36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sz="2800" b="1" spc="300" dirty="0" err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有形资源</a:t>
            </a:r>
            <a:endParaRPr sz="28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52" name="Rectangle 55"/>
          <p:cNvSpPr txBox="1"/>
          <p:nvPr/>
        </p:nvSpPr>
        <p:spPr>
          <a:xfrm>
            <a:off x="8666083" y="3165677"/>
            <a:ext cx="2490154" cy="5759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36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sz="2800" b="1" spc="300" dirty="0" err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无形资源</a:t>
            </a:r>
            <a:endParaRPr lang="en-CA" sz="28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271272"/>
            <a:ext cx="3531902" cy="610552"/>
            <a:chOff x="0" y="271272"/>
            <a:chExt cx="3531902" cy="610552"/>
          </a:xfrm>
        </p:grpSpPr>
        <p:sp>
          <p:nvSpPr>
            <p:cNvPr id="2453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54" name="Rectangle 54"/>
            <p:cNvSpPr txBox="1"/>
            <p:nvPr/>
          </p:nvSpPr>
          <p:spPr>
            <a:xfrm>
              <a:off x="315838" y="271272"/>
              <a:ext cx="3216064" cy="610552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spc="300" dirty="0" err="1">
                  <a:latin typeface="等线" panose="02010600030101010101" charset="-122"/>
                  <a:ea typeface="等线" panose="02010600030101010101" charset="-122"/>
                </a:rPr>
                <a:t>资源分析工具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0816" y="3849392"/>
            <a:ext cx="283115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公司的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有型资源有哪些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97749" y="3849392"/>
            <a:ext cx="283115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公司的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有型资源有哪些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1" grpId="2" animBg="1" advAuto="0"/>
      <p:bldP spid="2452" grpId="1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Source Sans Pro</vt:lpstr>
      <vt:lpstr>Arial</vt:lpstr>
      <vt:lpstr>Calibri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