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95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7" autoAdjust="0"/>
    <p:restoredTop sz="96318" autoAdjust="0"/>
  </p:normalViewPr>
  <p:slideViewPr>
    <p:cSldViewPr snapToGrid="0">
      <p:cViewPr varScale="1">
        <p:scale>
          <a:sx n="168" d="100"/>
          <a:sy n="168" d="100"/>
        </p:scale>
        <p:origin x="256" y="200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等线" panose="02010600030101010101" charset="-122"/>
                <a:ea typeface="等线" panose="02010600030101010101" charset="-122"/>
                <a:sym typeface="+mn-ea"/>
              </a:rPr>
              <a:t>何时用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当思考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 “</a:t>
            </a:r>
            <a:r>
              <a:rPr lang="ja-JP" altLang="en-US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企业需要哪些资源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” </a:t>
            </a:r>
            <a:r>
              <a:rPr lang="ja-JP" altLang="en-US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时</a:t>
            </a:r>
            <a:endParaRPr lang="en-CA" altLang="ja-JP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CA" altLang="ja-JP" b="0" i="0" u="none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怎么</a:t>
            </a:r>
            <a:r>
              <a:rPr lang="ja-JP" altLang="en-US" b="1" u="sng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用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从有形无形两个维度理清支持业务发展需要</a:t>
            </a:r>
            <a:r>
              <a:rPr lang="ja-JP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的资源</a:t>
            </a:r>
            <a:endParaRPr lang="en-US" altLang="ja-JP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CA" altLang="ja-JP" b="1" u="none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b="1">
                <a:latin typeface="等线" panose="02010600030101010101" charset="-122"/>
                <a:ea typeface="等线" panose="02010600030101010101" charset="-122"/>
                <a:sym typeface="+mn-ea"/>
              </a:rPr>
              <a:t>有型</a:t>
            </a: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资源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指可看见的或者能用货币直接计量的资源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，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包括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仓库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、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土地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、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建筑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、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机器</a:t>
            </a:r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等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…</a:t>
            </a:r>
            <a:endParaRPr lang="en-US" altLang="ja-JP" spc="0" dirty="0">
              <a:solidFill>
                <a:schemeClr val="bg1">
                  <a:lumMod val="65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b="1" spc="0" dirty="0">
              <a:solidFill>
                <a:schemeClr val="bg1">
                  <a:lumMod val="65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无形</a:t>
            </a:r>
            <a:r>
              <a:rPr lang="ja-JP" altLang="en-US" b="1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资源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指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企业长期积累的、没有实物形态的、甚至无法用货币精确计量的资源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包括技术、人才、经验等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...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3363366">
            <a:off x="1479650" y="-572208"/>
            <a:ext cx="875267" cy="754541"/>
          </a:xfrm>
          <a:prstGeom prst="hexagon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六边形 2"/>
          <p:cNvSpPr/>
          <p:nvPr/>
        </p:nvSpPr>
        <p:spPr>
          <a:xfrm rot="3185530">
            <a:off x="-748670" y="-589709"/>
            <a:ext cx="2246888" cy="193697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六边形 3"/>
          <p:cNvSpPr/>
          <p:nvPr/>
        </p:nvSpPr>
        <p:spPr>
          <a:xfrm rot="3061733">
            <a:off x="-511236" y="1634576"/>
            <a:ext cx="1022471" cy="881441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687596">
            <a:off x="8737856" y="3885497"/>
            <a:ext cx="812286" cy="700247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687596">
            <a:off x="8035556" y="4713522"/>
            <a:ext cx="595752" cy="51358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50" name="成组"/>
          <p:cNvGrpSpPr/>
          <p:nvPr/>
        </p:nvGrpSpPr>
        <p:grpSpPr>
          <a:xfrm>
            <a:off x="2777743" y="1157132"/>
            <a:ext cx="3721819" cy="3654126"/>
            <a:chOff x="0" y="0"/>
            <a:chExt cx="4962423" cy="4872166"/>
          </a:xfrm>
        </p:grpSpPr>
        <p:sp>
          <p:nvSpPr>
            <p:cNvPr id="2444" name="Oval 26"/>
            <p:cNvSpPr/>
            <p:nvPr/>
          </p:nvSpPr>
          <p:spPr>
            <a:xfrm>
              <a:off x="135864" y="152588"/>
              <a:ext cx="4553932" cy="4553931"/>
            </a:xfrm>
            <a:prstGeom prst="ellipse">
              <a:avLst/>
            </a:prstGeom>
            <a:noFill/>
            <a:ln w="12700" cap="flat">
              <a:solidFill>
                <a:srgbClr val="222222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45" name="Oval 27"/>
            <p:cNvSpPr/>
            <p:nvPr/>
          </p:nvSpPr>
          <p:spPr>
            <a:xfrm>
              <a:off x="829378" y="827645"/>
              <a:ext cx="3203363" cy="3203361"/>
            </a:xfrm>
            <a:prstGeom prst="ellipse">
              <a:avLst/>
            </a:prstGeom>
            <a:noFill/>
            <a:ln w="12700" cap="flat">
              <a:solidFill>
                <a:srgbClr val="222222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46" name="Oval 28"/>
            <p:cNvSpPr/>
            <p:nvPr/>
          </p:nvSpPr>
          <p:spPr>
            <a:xfrm>
              <a:off x="1477433" y="1475309"/>
              <a:ext cx="1907249" cy="1907247"/>
            </a:xfrm>
            <a:prstGeom prst="ellipse">
              <a:avLst/>
            </a:prstGeom>
            <a:noFill/>
            <a:ln w="12700" cap="flat">
              <a:solidFill>
                <a:srgbClr val="222222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47" name="Freeform 11"/>
            <p:cNvSpPr/>
            <p:nvPr/>
          </p:nvSpPr>
          <p:spPr>
            <a:xfrm>
              <a:off x="1326937" y="1275051"/>
              <a:ext cx="2276576" cy="2295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extrusionOk="0">
                  <a:moveTo>
                    <a:pt x="10584" y="19546"/>
                  </a:moveTo>
                  <a:cubicBezTo>
                    <a:pt x="10584" y="19617"/>
                    <a:pt x="10584" y="19617"/>
                    <a:pt x="10584" y="19617"/>
                  </a:cubicBezTo>
                  <a:cubicBezTo>
                    <a:pt x="10584" y="20750"/>
                    <a:pt x="11592" y="21600"/>
                    <a:pt x="12744" y="21388"/>
                  </a:cubicBezTo>
                  <a:cubicBezTo>
                    <a:pt x="17784" y="20396"/>
                    <a:pt x="21600" y="16005"/>
                    <a:pt x="21600" y="10765"/>
                  </a:cubicBezTo>
                  <a:cubicBezTo>
                    <a:pt x="21600" y="4816"/>
                    <a:pt x="16632" y="0"/>
                    <a:pt x="10584" y="0"/>
                  </a:cubicBezTo>
                  <a:cubicBezTo>
                    <a:pt x="6912" y="0"/>
                    <a:pt x="3384" y="1841"/>
                    <a:pt x="1368" y="4887"/>
                  </a:cubicBezTo>
                  <a:cubicBezTo>
                    <a:pt x="0" y="4462"/>
                    <a:pt x="0" y="4462"/>
                    <a:pt x="0" y="4462"/>
                  </a:cubicBezTo>
                  <a:cubicBezTo>
                    <a:pt x="1440" y="10765"/>
                    <a:pt x="1440" y="10765"/>
                    <a:pt x="1440" y="10765"/>
                  </a:cubicBezTo>
                  <a:cubicBezTo>
                    <a:pt x="6264" y="6374"/>
                    <a:pt x="6264" y="6374"/>
                    <a:pt x="6264" y="6374"/>
                  </a:cubicBezTo>
                  <a:cubicBezTo>
                    <a:pt x="5112" y="6020"/>
                    <a:pt x="5112" y="6020"/>
                    <a:pt x="5112" y="6020"/>
                  </a:cubicBezTo>
                  <a:cubicBezTo>
                    <a:pt x="6480" y="4462"/>
                    <a:pt x="8496" y="3612"/>
                    <a:pt x="10584" y="3612"/>
                  </a:cubicBezTo>
                  <a:cubicBezTo>
                    <a:pt x="14616" y="3612"/>
                    <a:pt x="17928" y="6799"/>
                    <a:pt x="17928" y="10765"/>
                  </a:cubicBezTo>
                  <a:cubicBezTo>
                    <a:pt x="17928" y="14235"/>
                    <a:pt x="15408" y="17138"/>
                    <a:pt x="12096" y="17847"/>
                  </a:cubicBezTo>
                  <a:cubicBezTo>
                    <a:pt x="11232" y="17988"/>
                    <a:pt x="10584" y="18696"/>
                    <a:pt x="10584" y="19546"/>
                  </a:cubicBezTo>
                  <a:close/>
                </a:path>
              </a:pathLst>
            </a:custGeom>
            <a:solidFill>
              <a:srgbClr val="FFC000">
                <a:alpha val="1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solidFill>
                    <a:srgbClr val="22222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48" name="Freeform 12"/>
            <p:cNvSpPr/>
            <p:nvPr/>
          </p:nvSpPr>
          <p:spPr>
            <a:xfrm>
              <a:off x="640158" y="630300"/>
              <a:ext cx="3592533" cy="3634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55" extrusionOk="0">
                  <a:moveTo>
                    <a:pt x="12" y="10170"/>
                  </a:moveTo>
                  <a:cubicBezTo>
                    <a:pt x="-213" y="14850"/>
                    <a:pt x="2628" y="19080"/>
                    <a:pt x="7002" y="20700"/>
                  </a:cubicBezTo>
                  <a:cubicBezTo>
                    <a:pt x="6822" y="21555"/>
                    <a:pt x="6822" y="21555"/>
                    <a:pt x="6822" y="21555"/>
                  </a:cubicBezTo>
                  <a:cubicBezTo>
                    <a:pt x="10700" y="20205"/>
                    <a:pt x="10700" y="20205"/>
                    <a:pt x="10700" y="20205"/>
                  </a:cubicBezTo>
                  <a:cubicBezTo>
                    <a:pt x="7588" y="17550"/>
                    <a:pt x="7588" y="17550"/>
                    <a:pt x="7588" y="17550"/>
                  </a:cubicBezTo>
                  <a:cubicBezTo>
                    <a:pt x="7408" y="18405"/>
                    <a:pt x="7408" y="18405"/>
                    <a:pt x="7408" y="18405"/>
                  </a:cubicBezTo>
                  <a:cubicBezTo>
                    <a:pt x="4161" y="17010"/>
                    <a:pt x="2042" y="13680"/>
                    <a:pt x="2312" y="10035"/>
                  </a:cubicBezTo>
                  <a:cubicBezTo>
                    <a:pt x="2673" y="5805"/>
                    <a:pt x="6190" y="2430"/>
                    <a:pt x="10429" y="2295"/>
                  </a:cubicBezTo>
                  <a:cubicBezTo>
                    <a:pt x="14848" y="2160"/>
                    <a:pt x="18546" y="5445"/>
                    <a:pt x="19042" y="9675"/>
                  </a:cubicBezTo>
                  <a:cubicBezTo>
                    <a:pt x="19132" y="10260"/>
                    <a:pt x="19583" y="10665"/>
                    <a:pt x="20169" y="10665"/>
                  </a:cubicBezTo>
                  <a:cubicBezTo>
                    <a:pt x="20215" y="10665"/>
                    <a:pt x="20215" y="10665"/>
                    <a:pt x="20215" y="10665"/>
                  </a:cubicBezTo>
                  <a:cubicBezTo>
                    <a:pt x="20891" y="10665"/>
                    <a:pt x="21387" y="10080"/>
                    <a:pt x="21342" y="9405"/>
                  </a:cubicBezTo>
                  <a:cubicBezTo>
                    <a:pt x="20665" y="4095"/>
                    <a:pt x="16111" y="-45"/>
                    <a:pt x="10610" y="0"/>
                  </a:cubicBezTo>
                  <a:cubicBezTo>
                    <a:pt x="5018" y="45"/>
                    <a:pt x="283" y="4545"/>
                    <a:pt x="12" y="10170"/>
                  </a:cubicBezTo>
                  <a:close/>
                </a:path>
              </a:pathLst>
            </a:custGeom>
            <a:solidFill>
              <a:srgbClr val="FFC000">
                <a:alpha val="5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solidFill>
                    <a:srgbClr val="22222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49" name="Freeform 13"/>
            <p:cNvSpPr/>
            <p:nvPr/>
          </p:nvSpPr>
          <p:spPr>
            <a:xfrm>
              <a:off x="0" y="0"/>
              <a:ext cx="4962424" cy="487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extrusionOk="0">
                  <a:moveTo>
                    <a:pt x="21600" y="13557"/>
                  </a:moveTo>
                  <a:cubicBezTo>
                    <a:pt x="20444" y="10740"/>
                    <a:pt x="20444" y="10740"/>
                    <a:pt x="20444" y="10740"/>
                  </a:cubicBezTo>
                  <a:cubicBezTo>
                    <a:pt x="18594" y="13188"/>
                    <a:pt x="18594" y="13188"/>
                    <a:pt x="18594" y="13188"/>
                  </a:cubicBezTo>
                  <a:cubicBezTo>
                    <a:pt x="19255" y="13256"/>
                    <a:pt x="19255" y="13256"/>
                    <a:pt x="19255" y="13256"/>
                  </a:cubicBezTo>
                  <a:cubicBezTo>
                    <a:pt x="18165" y="17113"/>
                    <a:pt x="14631" y="19829"/>
                    <a:pt x="10635" y="19829"/>
                  </a:cubicBezTo>
                  <a:cubicBezTo>
                    <a:pt x="5714" y="19829"/>
                    <a:pt x="1684" y="15771"/>
                    <a:pt x="1684" y="10740"/>
                  </a:cubicBezTo>
                  <a:cubicBezTo>
                    <a:pt x="1684" y="6011"/>
                    <a:pt x="5317" y="2087"/>
                    <a:pt x="9875" y="1684"/>
                  </a:cubicBezTo>
                  <a:cubicBezTo>
                    <a:pt x="10305" y="1651"/>
                    <a:pt x="10635" y="1282"/>
                    <a:pt x="10635" y="846"/>
                  </a:cubicBezTo>
                  <a:cubicBezTo>
                    <a:pt x="10635" y="846"/>
                    <a:pt x="10635" y="846"/>
                    <a:pt x="10635" y="846"/>
                  </a:cubicBezTo>
                  <a:cubicBezTo>
                    <a:pt x="10635" y="342"/>
                    <a:pt x="10239" y="-60"/>
                    <a:pt x="9743" y="7"/>
                  </a:cubicBezTo>
                  <a:cubicBezTo>
                    <a:pt x="4294" y="443"/>
                    <a:pt x="0" y="5105"/>
                    <a:pt x="0" y="10740"/>
                  </a:cubicBezTo>
                  <a:cubicBezTo>
                    <a:pt x="0" y="16710"/>
                    <a:pt x="4789" y="21540"/>
                    <a:pt x="10635" y="21540"/>
                  </a:cubicBezTo>
                  <a:cubicBezTo>
                    <a:pt x="13079" y="21540"/>
                    <a:pt x="15457" y="20668"/>
                    <a:pt x="17339" y="19125"/>
                  </a:cubicBezTo>
                  <a:cubicBezTo>
                    <a:pt x="19090" y="17683"/>
                    <a:pt x="20345" y="15704"/>
                    <a:pt x="20906" y="13490"/>
                  </a:cubicBezTo>
                  <a:lnTo>
                    <a:pt x="21600" y="13557"/>
                  </a:ln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solidFill>
                    <a:srgbClr val="22222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2451" name="Rectangle 54"/>
          <p:cNvSpPr txBox="1"/>
          <p:nvPr/>
        </p:nvSpPr>
        <p:spPr>
          <a:xfrm>
            <a:off x="780890" y="2409183"/>
            <a:ext cx="1935564" cy="478155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/>
          <a:p>
            <a:pPr>
              <a:lnSpc>
                <a:spcPct val="120000"/>
              </a:lnSpc>
              <a:defRPr sz="36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 sz="2100" b="1" spc="300" dirty="0" err="1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有形资源</a:t>
            </a:r>
          </a:p>
        </p:txBody>
      </p:sp>
      <p:sp>
        <p:nvSpPr>
          <p:cNvPr id="2452" name="Rectangle 55"/>
          <p:cNvSpPr txBox="1"/>
          <p:nvPr/>
        </p:nvSpPr>
        <p:spPr>
          <a:xfrm>
            <a:off x="6563062" y="2409183"/>
            <a:ext cx="1867615" cy="478155"/>
          </a:xfrm>
          <a:prstGeom prst="rect">
            <a:avLst/>
          </a:prstGeom>
          <a:ln w="12700">
            <a:miter lim="400000"/>
          </a:ln>
        </p:spPr>
        <p:txBody>
          <a:bodyPr lIns="34289" rIns="34289">
            <a:spAutoFit/>
          </a:bodyPr>
          <a:lstStyle/>
          <a:p>
            <a:pPr algn="ctr">
              <a:lnSpc>
                <a:spcPct val="120000"/>
              </a:lnSpc>
              <a:defRPr sz="36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 sz="2100" b="1" spc="300" dirty="0" err="1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无形资源</a:t>
            </a:r>
            <a:endParaRPr lang="en-CA" sz="2100" b="1" spc="300" dirty="0" err="1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593112" y="2887044"/>
            <a:ext cx="21233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点击填写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公司的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有型资源有哪些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73312" y="2887044"/>
            <a:ext cx="21233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点击填写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公司的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有型资源有哪些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41" name="矩形 40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54"/>
          <p:cNvSpPr txBox="1"/>
          <p:nvPr/>
        </p:nvSpPr>
        <p:spPr>
          <a:xfrm>
            <a:off x="558188" y="282194"/>
            <a:ext cx="2412048" cy="506730"/>
          </a:xfrm>
          <a:prstGeom prst="rect">
            <a:avLst/>
          </a:prstGeom>
          <a:ln w="12700">
            <a:miter lim="400000"/>
          </a:ln>
        </p:spPr>
        <p:txBody>
          <a:bodyPr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ja-JP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资源分析工具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508">
        <p:blinds dir="vert"/>
      </p:transition>
    </mc:Choice>
    <mc:Fallback xmlns="">
      <p:transition spd="slow" advTm="3508">
        <p:blinds dir="vert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2451" grpId="2" animBg="1" advAuto="0"/>
      <p:bldP spid="2452" grpId="1" animBg="1" advAuto="0"/>
      <p:bldP spid="46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Macintosh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Bebas Neue</vt:lpstr>
      <vt:lpstr>等线</vt:lpstr>
      <vt:lpstr>宋体</vt:lpstr>
      <vt:lpstr>Source Sans Pro</vt:lpstr>
      <vt:lpstr>Arial</vt:lpstr>
      <vt:lpstr>Calibri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2018-08-02T03:52:20Z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