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CA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企业的战略在实施过程中处处受挫，战略实施过程出现了很多问题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企业制定的“服务至上”战略一直无法落实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战略执行困难，组织有效性存在问题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希望将战略执行转化为详细可操作的方案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i="0" u="none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对照其中的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个因素，列出你的企业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个要素的情况，反思其如何结合战略的实施进行调整。同时结合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矩阵直观标记结果看要素直接是否相互匹配，共同为战略服务。对于不匹配的需要将问题标注出来思考如何改变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共同价值观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企业在发展中沉淀下来的核心行为准则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战略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针对战略这一点你可以提出以下问题：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）我们的战略是什么？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）我们计划如何达到目标？是否有相配套的激励机制及执行计划？组织架构及系统是否能满足这个战略的需求？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）企业如何应对外部竞争压力？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）企业如何应对消费者的需求变化？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制度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制度可以说是企业精神和战略思想的具体表现，包括日常活动和各项流程，以及员工参与工作的方式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员工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企业内的员工及他们的综合能力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技能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技能指的是企业所需要的实际技能和能力，如产品研发能力等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企业是如何组织的，人员是如何分工的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风格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管理者的管理方式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 rot="3363366">
            <a:off x="-54282" y="379001"/>
            <a:ext cx="148152" cy="127717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3185530">
            <a:off x="-14123" y="-29910"/>
            <a:ext cx="205131" cy="176837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3061733">
            <a:off x="6002236" y="-91286"/>
            <a:ext cx="292284" cy="251969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333461" y="4873182"/>
            <a:ext cx="380893" cy="328356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687596">
            <a:off x="8932520" y="44243"/>
            <a:ext cx="422958" cy="36461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1419650">
            <a:off x="6383554" y="12569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3185530">
            <a:off x="8946562" y="4656558"/>
            <a:ext cx="317736" cy="273910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 rot="3185530">
            <a:off x="-700543" y="3569599"/>
            <a:ext cx="897162" cy="7734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 rot="687596">
            <a:off x="8760165" y="465326"/>
            <a:ext cx="247563" cy="213416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3185530">
            <a:off x="-19549" y="2803964"/>
            <a:ext cx="413718" cy="35665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en-US" altLang="zh-CN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麦肯锡7S模型 </a:t>
            </a:r>
          </a:p>
        </p:txBody>
      </p:sp>
      <p:sp>
        <p:nvSpPr>
          <p:cNvPr id="2" name="Rectangle 43"/>
          <p:cNvSpPr/>
          <p:nvPr/>
        </p:nvSpPr>
        <p:spPr>
          <a:xfrm>
            <a:off x="7250113" y="3620135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风格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8" name="Group 1"/>
          <p:cNvGrpSpPr/>
          <p:nvPr/>
        </p:nvGrpSpPr>
        <p:grpSpPr>
          <a:xfrm>
            <a:off x="3168790" y="730050"/>
            <a:ext cx="2604992" cy="1097861"/>
            <a:chOff x="73432" y="1215928"/>
            <a:chExt cx="3333706" cy="2352480"/>
          </a:xfrm>
        </p:grpSpPr>
        <p:sp>
          <p:nvSpPr>
            <p:cNvPr id="35" name="Rectangle 34"/>
            <p:cNvSpPr/>
            <p:nvPr/>
          </p:nvSpPr>
          <p:spPr>
            <a:xfrm>
              <a:off x="1583767" y="1215928"/>
              <a:ext cx="487580" cy="4939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432" y="1889342"/>
              <a:ext cx="3333706" cy="1679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点击填写企业的战略</a:t>
              </a:r>
              <a:endParaRPr lang="en-CA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3" name="Group 4"/>
          <p:cNvGrpSpPr/>
          <p:nvPr/>
        </p:nvGrpSpPr>
        <p:grpSpPr>
          <a:xfrm>
            <a:off x="3168790" y="3629024"/>
            <a:ext cx="2581963" cy="1073278"/>
            <a:chOff x="-166310" y="4941519"/>
            <a:chExt cx="4557339" cy="1431037"/>
          </a:xfrm>
        </p:grpSpPr>
        <p:sp>
          <p:nvSpPr>
            <p:cNvPr id="38" name="Rectangle 37"/>
            <p:cNvSpPr/>
            <p:nvPr/>
          </p:nvSpPr>
          <p:spPr>
            <a:xfrm>
              <a:off x="1902590" y="4941519"/>
              <a:ext cx="672491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-166310" y="5327769"/>
              <a:ext cx="4557339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点击填写企业的员工的综合能力</a:t>
              </a:r>
              <a:endParaRPr lang="en-US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3197830" y="2218643"/>
            <a:ext cx="2882948" cy="1062535"/>
            <a:chOff x="59035" y="3254449"/>
            <a:chExt cx="3843931" cy="1416713"/>
          </a:xfrm>
        </p:grpSpPr>
        <p:sp>
          <p:nvSpPr>
            <p:cNvPr id="16" name="Rectangle 40"/>
            <p:cNvSpPr/>
            <p:nvPr/>
          </p:nvSpPr>
          <p:spPr>
            <a:xfrm>
              <a:off x="1583162" y="3254449"/>
              <a:ext cx="50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035" y="3626375"/>
              <a:ext cx="3843931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点击填写企业的制度</a:t>
              </a:r>
              <a:endParaRPr lang="en-CA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6080778" y="3918712"/>
            <a:ext cx="289261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点击填写企业的风格</a:t>
            </a:r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en-US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95020" y="2182881"/>
            <a:ext cx="2892613" cy="959867"/>
            <a:chOff x="3235007" y="2913133"/>
            <a:chExt cx="3856817" cy="1279822"/>
          </a:xfrm>
        </p:grpSpPr>
        <p:sp>
          <p:nvSpPr>
            <p:cNvPr id="17" name="Rectangle 31"/>
            <p:cNvSpPr/>
            <p:nvPr/>
          </p:nvSpPr>
          <p:spPr>
            <a:xfrm>
              <a:off x="4775131" y="2913133"/>
              <a:ext cx="50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Rectangle 75"/>
            <p:cNvSpPr/>
            <p:nvPr/>
          </p:nvSpPr>
          <p:spPr>
            <a:xfrm>
              <a:off x="3235007" y="3332742"/>
              <a:ext cx="3856817" cy="860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点击填写企业的结构</a:t>
              </a:r>
              <a:endParaRPr lang="en-CA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altLang="zh-CN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068478" y="1044320"/>
            <a:ext cx="2904913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9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点击填写企业的技能</a:t>
            </a:r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9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ja-JP" altLang="en-US" sz="9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0" name="Group 16"/>
          <p:cNvGrpSpPr/>
          <p:nvPr/>
        </p:nvGrpSpPr>
        <p:grpSpPr>
          <a:xfrm>
            <a:off x="357789" y="863520"/>
            <a:ext cx="2516305" cy="2260829"/>
            <a:chOff x="4177409" y="3605402"/>
            <a:chExt cx="3029600" cy="2760515"/>
          </a:xfrm>
        </p:grpSpPr>
        <p:grpSp>
          <p:nvGrpSpPr>
            <p:cNvPr id="21" name="Group 15"/>
            <p:cNvGrpSpPr/>
            <p:nvPr/>
          </p:nvGrpSpPr>
          <p:grpSpPr>
            <a:xfrm>
              <a:off x="4177409" y="3605402"/>
              <a:ext cx="3029600" cy="2760515"/>
              <a:chOff x="4525911" y="3608777"/>
              <a:chExt cx="3029600" cy="2760515"/>
            </a:xfrm>
          </p:grpSpPr>
          <p:grpSp>
            <p:nvGrpSpPr>
              <p:cNvPr id="23" name="Group 5"/>
              <p:cNvGrpSpPr/>
              <p:nvPr/>
            </p:nvGrpSpPr>
            <p:grpSpPr>
              <a:xfrm>
                <a:off x="4525911" y="3608777"/>
                <a:ext cx="3029600" cy="2760515"/>
                <a:chOff x="4091636" y="1839194"/>
                <a:chExt cx="4144108" cy="4007426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786019" y="1839194"/>
                  <a:ext cx="1363402" cy="1578491"/>
                  <a:chOff x="3195638" y="931549"/>
                  <a:chExt cx="1365250" cy="1576388"/>
                </a:xfrm>
              </p:grpSpPr>
              <p:sp>
                <p:nvSpPr>
                  <p:cNvPr id="5125" name="Freeform 5"/>
                  <p:cNvSpPr/>
                  <p:nvPr/>
                </p:nvSpPr>
                <p:spPr bwMode="auto">
                  <a:xfrm>
                    <a:off x="3195638" y="931549"/>
                    <a:ext cx="1365250" cy="1576388"/>
                  </a:xfrm>
                  <a:custGeom>
                    <a:avLst/>
                    <a:gdLst/>
                    <a:ahLst/>
                    <a:cxnLst>
                      <a:cxn ang="0">
                        <a:pos x="431" y="0"/>
                      </a:cxn>
                      <a:cxn ang="0">
                        <a:pos x="860" y="249"/>
                      </a:cxn>
                      <a:cxn ang="0">
                        <a:pos x="860" y="744"/>
                      </a:cxn>
                      <a:cxn ang="0">
                        <a:pos x="429" y="993"/>
                      </a:cxn>
                      <a:cxn ang="0">
                        <a:pos x="0" y="744"/>
                      </a:cxn>
                      <a:cxn ang="0">
                        <a:pos x="0" y="249"/>
                      </a:cxn>
                      <a:cxn ang="0">
                        <a:pos x="431" y="0"/>
                      </a:cxn>
                    </a:cxnLst>
                    <a:rect l="0" t="0" r="r" b="b"/>
                    <a:pathLst>
                      <a:path w="860" h="993">
                        <a:moveTo>
                          <a:pt x="431" y="0"/>
                        </a:moveTo>
                        <a:lnTo>
                          <a:pt x="860" y="249"/>
                        </a:lnTo>
                        <a:lnTo>
                          <a:pt x="860" y="744"/>
                        </a:lnTo>
                        <a:lnTo>
                          <a:pt x="429" y="993"/>
                        </a:lnTo>
                        <a:lnTo>
                          <a:pt x="0" y="744"/>
                        </a:lnTo>
                        <a:lnTo>
                          <a:pt x="0" y="249"/>
                        </a:lnTo>
                        <a:lnTo>
                          <a:pt x="431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26" name="Freeform 6"/>
                  <p:cNvSpPr/>
                  <p:nvPr/>
                </p:nvSpPr>
                <p:spPr bwMode="auto">
                  <a:xfrm>
                    <a:off x="3700463" y="1898337"/>
                    <a:ext cx="860425" cy="609600"/>
                  </a:xfrm>
                  <a:custGeom>
                    <a:avLst/>
                    <a:gdLst/>
                    <a:ahLst/>
                    <a:cxnLst>
                      <a:cxn ang="0">
                        <a:pos x="0" y="320"/>
                      </a:cxn>
                      <a:cxn ang="0">
                        <a:pos x="542" y="0"/>
                      </a:cxn>
                      <a:cxn ang="0">
                        <a:pos x="542" y="135"/>
                      </a:cxn>
                      <a:cxn ang="0">
                        <a:pos x="111" y="384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542" h="384">
                        <a:moveTo>
                          <a:pt x="0" y="320"/>
                        </a:moveTo>
                        <a:lnTo>
                          <a:pt x="542" y="0"/>
                        </a:lnTo>
                        <a:lnTo>
                          <a:pt x="542" y="135"/>
                        </a:lnTo>
                        <a:lnTo>
                          <a:pt x="111" y="384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187470" y="1839194"/>
                  <a:ext cx="1358647" cy="1578491"/>
                  <a:chOff x="4598988" y="931549"/>
                  <a:chExt cx="1360489" cy="1576388"/>
                </a:xfrm>
              </p:grpSpPr>
              <p:sp>
                <p:nvSpPr>
                  <p:cNvPr id="5128" name="Freeform 8"/>
                  <p:cNvSpPr/>
                  <p:nvPr/>
                </p:nvSpPr>
                <p:spPr bwMode="auto">
                  <a:xfrm>
                    <a:off x="4598989" y="931549"/>
                    <a:ext cx="1360488" cy="1576388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0" y="249"/>
                      </a:cxn>
                      <a:cxn ang="0">
                        <a:pos x="0" y="744"/>
                      </a:cxn>
                      <a:cxn ang="0">
                        <a:pos x="428" y="993"/>
                      </a:cxn>
                      <a:cxn ang="0">
                        <a:pos x="857" y="744"/>
                      </a:cxn>
                      <a:cxn ang="0">
                        <a:pos x="857" y="249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57" h="993">
                        <a:moveTo>
                          <a:pt x="428" y="0"/>
                        </a:moveTo>
                        <a:lnTo>
                          <a:pt x="0" y="249"/>
                        </a:lnTo>
                        <a:lnTo>
                          <a:pt x="0" y="744"/>
                        </a:lnTo>
                        <a:lnTo>
                          <a:pt x="428" y="993"/>
                        </a:lnTo>
                        <a:lnTo>
                          <a:pt x="857" y="744"/>
                        </a:lnTo>
                        <a:lnTo>
                          <a:pt x="857" y="249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29" name="Freeform 9"/>
                  <p:cNvSpPr/>
                  <p:nvPr/>
                </p:nvSpPr>
                <p:spPr bwMode="auto">
                  <a:xfrm>
                    <a:off x="4598988" y="1898337"/>
                    <a:ext cx="855663" cy="609600"/>
                  </a:xfrm>
                  <a:custGeom>
                    <a:avLst/>
                    <a:gdLst/>
                    <a:ahLst/>
                    <a:cxnLst>
                      <a:cxn ang="0">
                        <a:pos x="539" y="320"/>
                      </a:cxn>
                      <a:cxn ang="0">
                        <a:pos x="0" y="0"/>
                      </a:cxn>
                      <a:cxn ang="0">
                        <a:pos x="0" y="135"/>
                      </a:cxn>
                      <a:cxn ang="0">
                        <a:pos x="428" y="384"/>
                      </a:cxn>
                      <a:cxn ang="0">
                        <a:pos x="539" y="320"/>
                      </a:cxn>
                    </a:cxnLst>
                    <a:rect l="0" t="0" r="r" b="b"/>
                    <a:pathLst>
                      <a:path w="539" h="384">
                        <a:moveTo>
                          <a:pt x="539" y="320"/>
                        </a:moveTo>
                        <a:lnTo>
                          <a:pt x="0" y="0"/>
                        </a:lnTo>
                        <a:lnTo>
                          <a:pt x="0" y="135"/>
                        </a:lnTo>
                        <a:lnTo>
                          <a:pt x="428" y="384"/>
                        </a:lnTo>
                        <a:lnTo>
                          <a:pt x="539" y="320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4786019" y="4272899"/>
                  <a:ext cx="1363402" cy="1573721"/>
                  <a:chOff x="3195638" y="3362012"/>
                  <a:chExt cx="1365250" cy="1571625"/>
                </a:xfrm>
              </p:grpSpPr>
              <p:sp>
                <p:nvSpPr>
                  <p:cNvPr id="5130" name="Freeform 10"/>
                  <p:cNvSpPr/>
                  <p:nvPr/>
                </p:nvSpPr>
                <p:spPr bwMode="auto">
                  <a:xfrm>
                    <a:off x="3195638" y="3362012"/>
                    <a:ext cx="1365250" cy="1571625"/>
                  </a:xfrm>
                  <a:custGeom>
                    <a:avLst/>
                    <a:gdLst/>
                    <a:ahLst/>
                    <a:cxnLst>
                      <a:cxn ang="0">
                        <a:pos x="431" y="990"/>
                      </a:cxn>
                      <a:cxn ang="0">
                        <a:pos x="860" y="744"/>
                      </a:cxn>
                      <a:cxn ang="0">
                        <a:pos x="860" y="248"/>
                      </a:cxn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4"/>
                      </a:cxn>
                      <a:cxn ang="0">
                        <a:pos x="431" y="990"/>
                      </a:cxn>
                    </a:cxnLst>
                    <a:rect l="0" t="0" r="r" b="b"/>
                    <a:pathLst>
                      <a:path w="860" h="990">
                        <a:moveTo>
                          <a:pt x="431" y="990"/>
                        </a:moveTo>
                        <a:lnTo>
                          <a:pt x="860" y="744"/>
                        </a:lnTo>
                        <a:lnTo>
                          <a:pt x="860" y="248"/>
                        </a:lnTo>
                        <a:lnTo>
                          <a:pt x="429" y="0"/>
                        </a:lnTo>
                        <a:lnTo>
                          <a:pt x="0" y="246"/>
                        </a:lnTo>
                        <a:lnTo>
                          <a:pt x="0" y="744"/>
                        </a:lnTo>
                        <a:lnTo>
                          <a:pt x="431" y="99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1" name="Freeform 11"/>
                  <p:cNvSpPr/>
                  <p:nvPr/>
                </p:nvSpPr>
                <p:spPr bwMode="auto">
                  <a:xfrm>
                    <a:off x="3700463" y="3362012"/>
                    <a:ext cx="860425" cy="604838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542" y="381"/>
                      </a:cxn>
                      <a:cxn ang="0">
                        <a:pos x="542" y="248"/>
                      </a:cxn>
                      <a:cxn ang="0">
                        <a:pos x="111" y="0"/>
                      </a:cxn>
                      <a:cxn ang="0">
                        <a:pos x="0" y="64"/>
                      </a:cxn>
                    </a:cxnLst>
                    <a:rect l="0" t="0" r="r" b="b"/>
                    <a:pathLst>
                      <a:path w="542" h="381">
                        <a:moveTo>
                          <a:pt x="0" y="64"/>
                        </a:moveTo>
                        <a:lnTo>
                          <a:pt x="542" y="381"/>
                        </a:lnTo>
                        <a:lnTo>
                          <a:pt x="542" y="248"/>
                        </a:lnTo>
                        <a:lnTo>
                          <a:pt x="111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187470" y="4272899"/>
                  <a:ext cx="1358646" cy="1573721"/>
                  <a:chOff x="4598988" y="3362012"/>
                  <a:chExt cx="1360488" cy="1571625"/>
                </a:xfrm>
              </p:grpSpPr>
              <p:sp>
                <p:nvSpPr>
                  <p:cNvPr id="5132" name="Freeform 12"/>
                  <p:cNvSpPr/>
                  <p:nvPr/>
                </p:nvSpPr>
                <p:spPr bwMode="auto">
                  <a:xfrm>
                    <a:off x="4598988" y="3362012"/>
                    <a:ext cx="1360488" cy="1571625"/>
                  </a:xfrm>
                  <a:custGeom>
                    <a:avLst/>
                    <a:gdLst/>
                    <a:ahLst/>
                    <a:cxnLst>
                      <a:cxn ang="0">
                        <a:pos x="857" y="744"/>
                      </a:cxn>
                      <a:cxn ang="0">
                        <a:pos x="857" y="246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  <a:cxn ang="0">
                        <a:pos x="0" y="744"/>
                      </a:cxn>
                      <a:cxn ang="0">
                        <a:pos x="428" y="990"/>
                      </a:cxn>
                      <a:cxn ang="0">
                        <a:pos x="857" y="744"/>
                      </a:cxn>
                    </a:cxnLst>
                    <a:rect l="0" t="0" r="r" b="b"/>
                    <a:pathLst>
                      <a:path w="857" h="990">
                        <a:moveTo>
                          <a:pt x="857" y="744"/>
                        </a:moveTo>
                        <a:lnTo>
                          <a:pt x="857" y="246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lnTo>
                          <a:pt x="0" y="744"/>
                        </a:lnTo>
                        <a:lnTo>
                          <a:pt x="428" y="990"/>
                        </a:lnTo>
                        <a:lnTo>
                          <a:pt x="857" y="74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3" name="Freeform 13"/>
                  <p:cNvSpPr/>
                  <p:nvPr/>
                </p:nvSpPr>
                <p:spPr bwMode="auto">
                  <a:xfrm>
                    <a:off x="4598988" y="3362012"/>
                    <a:ext cx="855663" cy="604838"/>
                  </a:xfrm>
                  <a:custGeom>
                    <a:avLst/>
                    <a:gdLst/>
                    <a:ahLst/>
                    <a:cxnLst>
                      <a:cxn ang="0">
                        <a:pos x="0" y="248"/>
                      </a:cxn>
                      <a:cxn ang="0">
                        <a:pos x="0" y="381"/>
                      </a:cxn>
                      <a:cxn ang="0">
                        <a:pos x="539" y="64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</a:cxnLst>
                    <a:rect l="0" t="0" r="r" b="b"/>
                    <a:pathLst>
                      <a:path w="539" h="381">
                        <a:moveTo>
                          <a:pt x="0" y="248"/>
                        </a:moveTo>
                        <a:lnTo>
                          <a:pt x="0" y="381"/>
                        </a:lnTo>
                        <a:lnTo>
                          <a:pt x="539" y="64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24" name="Group 67"/>
                <p:cNvGrpSpPr/>
                <p:nvPr/>
              </p:nvGrpSpPr>
              <p:grpSpPr>
                <a:xfrm>
                  <a:off x="6877098" y="3060020"/>
                  <a:ext cx="1358646" cy="1570542"/>
                  <a:chOff x="5289551" y="2150749"/>
                  <a:chExt cx="1360488" cy="1568450"/>
                </a:xfrm>
              </p:grpSpPr>
              <p:sp>
                <p:nvSpPr>
                  <p:cNvPr id="5134" name="Freeform 14"/>
                  <p:cNvSpPr/>
                  <p:nvPr/>
                </p:nvSpPr>
                <p:spPr bwMode="auto">
                  <a:xfrm>
                    <a:off x="5289551" y="2150749"/>
                    <a:ext cx="1360488" cy="1568450"/>
                  </a:xfrm>
                  <a:custGeom>
                    <a:avLst/>
                    <a:gdLst/>
                    <a:ahLst/>
                    <a:cxnLst>
                      <a:cxn ang="0">
                        <a:pos x="857" y="741"/>
                      </a:cxn>
                      <a:cxn ang="0">
                        <a:pos x="429" y="988"/>
                      </a:cxn>
                      <a:cxn ang="0">
                        <a:pos x="0" y="741"/>
                      </a:cxn>
                      <a:cxn ang="0">
                        <a:pos x="0" y="246"/>
                      </a:cxn>
                      <a:cxn ang="0">
                        <a:pos x="429" y="0"/>
                      </a:cxn>
                      <a:cxn ang="0">
                        <a:pos x="857" y="246"/>
                      </a:cxn>
                      <a:cxn ang="0">
                        <a:pos x="857" y="741"/>
                      </a:cxn>
                    </a:cxnLst>
                    <a:rect l="0" t="0" r="r" b="b"/>
                    <a:pathLst>
                      <a:path w="857" h="988">
                        <a:moveTo>
                          <a:pt x="857" y="741"/>
                        </a:moveTo>
                        <a:lnTo>
                          <a:pt x="429" y="988"/>
                        </a:lnTo>
                        <a:lnTo>
                          <a:pt x="0" y="741"/>
                        </a:lnTo>
                        <a:lnTo>
                          <a:pt x="0" y="246"/>
                        </a:lnTo>
                        <a:lnTo>
                          <a:pt x="429" y="0"/>
                        </a:lnTo>
                        <a:lnTo>
                          <a:pt x="857" y="246"/>
                        </a:lnTo>
                        <a:lnTo>
                          <a:pt x="857" y="741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5" name="Freeform 15"/>
                  <p:cNvSpPr/>
                  <p:nvPr/>
                </p:nvSpPr>
                <p:spPr bwMode="auto">
                  <a:xfrm>
                    <a:off x="5289551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116" y="0"/>
                      </a:cxn>
                      <a:cxn ang="0">
                        <a:pos x="112" y="625"/>
                      </a:cxn>
                      <a:cxn ang="0">
                        <a:pos x="0" y="561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116" h="625">
                        <a:moveTo>
                          <a:pt x="0" y="66"/>
                        </a:moveTo>
                        <a:lnTo>
                          <a:pt x="116" y="0"/>
                        </a:lnTo>
                        <a:lnTo>
                          <a:pt x="112" y="625"/>
                        </a:lnTo>
                        <a:lnTo>
                          <a:pt x="0" y="561"/>
                        </a:ln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4091636" y="3060021"/>
                  <a:ext cx="1355476" cy="1573721"/>
                  <a:chOff x="2500313" y="2150749"/>
                  <a:chExt cx="1357313" cy="1571625"/>
                </a:xfrm>
              </p:grpSpPr>
              <p:sp>
                <p:nvSpPr>
                  <p:cNvPr id="5136" name="Freeform 16"/>
                  <p:cNvSpPr/>
                  <p:nvPr/>
                </p:nvSpPr>
                <p:spPr bwMode="auto">
                  <a:xfrm>
                    <a:off x="2500313" y="2150749"/>
                    <a:ext cx="1357313" cy="1571625"/>
                  </a:xfrm>
                  <a:custGeom>
                    <a:avLst/>
                    <a:gdLst/>
                    <a:ahLst/>
                    <a:cxnLst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1"/>
                      </a:cxn>
                      <a:cxn ang="0">
                        <a:pos x="429" y="990"/>
                      </a:cxn>
                      <a:cxn ang="0">
                        <a:pos x="855" y="741"/>
                      </a:cxn>
                      <a:cxn ang="0">
                        <a:pos x="855" y="246"/>
                      </a:cxn>
                      <a:cxn ang="0">
                        <a:pos x="429" y="0"/>
                      </a:cxn>
                    </a:cxnLst>
                    <a:rect l="0" t="0" r="r" b="b"/>
                    <a:pathLst>
                      <a:path w="855" h="990">
                        <a:moveTo>
                          <a:pt x="429" y="0"/>
                        </a:moveTo>
                        <a:lnTo>
                          <a:pt x="0" y="246"/>
                        </a:lnTo>
                        <a:lnTo>
                          <a:pt x="0" y="741"/>
                        </a:lnTo>
                        <a:lnTo>
                          <a:pt x="429" y="990"/>
                        </a:lnTo>
                        <a:lnTo>
                          <a:pt x="855" y="741"/>
                        </a:lnTo>
                        <a:lnTo>
                          <a:pt x="855" y="246"/>
                        </a:lnTo>
                        <a:lnTo>
                          <a:pt x="429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7" name="Freeform 17"/>
                  <p:cNvSpPr/>
                  <p:nvPr/>
                </p:nvSpPr>
                <p:spPr bwMode="auto">
                  <a:xfrm>
                    <a:off x="3673476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625"/>
                      </a:cxn>
                      <a:cxn ang="0">
                        <a:pos x="116" y="561"/>
                      </a:cxn>
                      <a:cxn ang="0">
                        <a:pos x="116" y="6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6" h="625">
                        <a:moveTo>
                          <a:pt x="0" y="0"/>
                        </a:moveTo>
                        <a:lnTo>
                          <a:pt x="5" y="625"/>
                        </a:lnTo>
                        <a:lnTo>
                          <a:pt x="116" y="561"/>
                        </a:lnTo>
                        <a:lnTo>
                          <a:pt x="116" y="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50505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5127" name="Freeform 7"/>
                <p:cNvSpPr/>
                <p:nvPr/>
              </p:nvSpPr>
              <p:spPr bwMode="auto">
                <a:xfrm>
                  <a:off x="5591571" y="3182483"/>
                  <a:ext cx="1144237" cy="1325618"/>
                </a:xfrm>
                <a:custGeom>
                  <a:avLst/>
                  <a:gdLst/>
                  <a:ahLst/>
                  <a:cxnLst>
                    <a:cxn ang="0">
                      <a:pos x="592" y="170"/>
                    </a:cxn>
                    <a:cxn ang="0">
                      <a:pos x="592" y="511"/>
                    </a:cxn>
                    <a:cxn ang="0">
                      <a:pos x="296" y="684"/>
                    </a:cxn>
                    <a:cxn ang="0">
                      <a:pos x="0" y="511"/>
                    </a:cxn>
                    <a:cxn ang="0">
                      <a:pos x="0" y="170"/>
                    </a:cxn>
                    <a:cxn ang="0">
                      <a:pos x="296" y="0"/>
                    </a:cxn>
                    <a:cxn ang="0">
                      <a:pos x="592" y="170"/>
                    </a:cxn>
                  </a:cxnLst>
                  <a:rect l="0" t="0" r="r" b="b"/>
                  <a:pathLst>
                    <a:path w="592" h="684">
                      <a:moveTo>
                        <a:pt x="592" y="170"/>
                      </a:moveTo>
                      <a:lnTo>
                        <a:pt x="592" y="511"/>
                      </a:lnTo>
                      <a:lnTo>
                        <a:pt x="296" y="684"/>
                      </a:lnTo>
                      <a:lnTo>
                        <a:pt x="0" y="511"/>
                      </a:lnTo>
                      <a:lnTo>
                        <a:pt x="0" y="170"/>
                      </a:lnTo>
                      <a:lnTo>
                        <a:pt x="296" y="0"/>
                      </a:lnTo>
                      <a:lnTo>
                        <a:pt x="592" y="17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 dirty="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25" name="Pictur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302" y="3383197"/>
                  <a:ext cx="463231" cy="464478"/>
                </a:xfrm>
                <a:prstGeom prst="rect">
                  <a:avLst/>
                </a:prstGeom>
              </p:spPr>
            </p:pic>
            <p:pic>
              <p:nvPicPr>
                <p:cNvPr id="34" name="Picture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569" y="2267537"/>
                  <a:ext cx="490979" cy="492300"/>
                </a:xfrm>
                <a:prstGeom prst="rect">
                  <a:avLst/>
                </a:prstGeom>
              </p:spPr>
            </p:pic>
            <p:pic>
              <p:nvPicPr>
                <p:cNvPr id="36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2228309"/>
                  <a:ext cx="507314" cy="508678"/>
                </a:xfrm>
                <a:prstGeom prst="rect">
                  <a:avLst/>
                </a:prstGeom>
              </p:spPr>
            </p:pic>
            <p:pic>
              <p:nvPicPr>
                <p:cNvPr id="37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1371" y="3463870"/>
                  <a:ext cx="534604" cy="536044"/>
                </a:xfrm>
                <a:prstGeom prst="rect">
                  <a:avLst/>
                </a:prstGeom>
              </p:spPr>
            </p:pic>
            <p:sp>
              <p:nvSpPr>
                <p:cNvPr id="39" name="Freeform 51"/>
                <p:cNvSpPr>
                  <a:spLocks noEditPoints="1"/>
                </p:cNvSpPr>
                <p:nvPr/>
              </p:nvSpPr>
              <p:spPr bwMode="auto">
                <a:xfrm>
                  <a:off x="5266784" y="4670818"/>
                  <a:ext cx="360652" cy="511959"/>
                </a:xfrm>
                <a:custGeom>
                  <a:avLst/>
                  <a:gdLst/>
                  <a:ahLst/>
                  <a:cxnLst>
                    <a:cxn ang="0">
                      <a:pos x="30" y="24"/>
                    </a:cxn>
                    <a:cxn ang="0">
                      <a:pos x="30" y="54"/>
                    </a:cxn>
                    <a:cxn ang="0">
                      <a:pos x="26" y="58"/>
                    </a:cxn>
                    <a:cxn ang="0">
                      <a:pos x="22" y="54"/>
                    </a:cxn>
                    <a:cxn ang="0">
                      <a:pos x="22" y="40"/>
                    </a:cxn>
                    <a:cxn ang="0">
                      <a:pos x="19" y="40"/>
                    </a:cxn>
                    <a:cxn ang="0">
                      <a:pos x="19" y="54"/>
                    </a:cxn>
                    <a:cxn ang="0">
                      <a:pos x="15" y="58"/>
                    </a:cxn>
                    <a:cxn ang="0">
                      <a:pos x="11" y="54"/>
                    </a:cxn>
                    <a:cxn ang="0">
                      <a:pos x="11" y="24"/>
                    </a:cxn>
                    <a:cxn ang="0">
                      <a:pos x="1" y="14"/>
                    </a:cxn>
                    <a:cxn ang="0">
                      <a:pos x="1" y="9"/>
                    </a:cxn>
                    <a:cxn ang="0">
                      <a:pos x="6" y="9"/>
                    </a:cxn>
                    <a:cxn ang="0">
                      <a:pos x="14" y="17"/>
                    </a:cxn>
                    <a:cxn ang="0">
                      <a:pos x="27" y="17"/>
                    </a:cxn>
                    <a:cxn ang="0">
                      <a:pos x="35" y="9"/>
                    </a:cxn>
                    <a:cxn ang="0">
                      <a:pos x="40" y="9"/>
                    </a:cxn>
                    <a:cxn ang="0">
                      <a:pos x="40" y="14"/>
                    </a:cxn>
                    <a:cxn ang="0">
                      <a:pos x="30" y="24"/>
                    </a:cxn>
                    <a:cxn ang="0">
                      <a:pos x="21" y="16"/>
                    </a:cxn>
                    <a:cxn ang="0">
                      <a:pos x="13" y="8"/>
                    </a:cxn>
                    <a:cxn ang="0">
                      <a:pos x="21" y="0"/>
                    </a:cxn>
                    <a:cxn ang="0">
                      <a:pos x="29" y="8"/>
                    </a:cxn>
                    <a:cxn ang="0">
                      <a:pos x="21" y="16"/>
                    </a:cxn>
                  </a:cxnLst>
                  <a:rect l="0" t="0" r="r" b="b"/>
                  <a:pathLst>
                    <a:path w="41" h="58">
                      <a:moveTo>
                        <a:pt x="30" y="24"/>
                      </a:move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30" y="56"/>
                        <a:pt x="28" y="58"/>
                        <a:pt x="26" y="58"/>
                      </a:cubicBezTo>
                      <a:cubicBezTo>
                        <a:pt x="24" y="58"/>
                        <a:pt x="22" y="56"/>
                        <a:pt x="22" y="54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6"/>
                        <a:pt x="18" y="58"/>
                        <a:pt x="15" y="58"/>
                      </a:cubicBezTo>
                      <a:cubicBezTo>
                        <a:pt x="13" y="58"/>
                        <a:pt x="11" y="56"/>
                        <a:pt x="11" y="5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3"/>
                        <a:pt x="0" y="10"/>
                        <a:pt x="1" y="9"/>
                      </a:cubicBezTo>
                      <a:cubicBezTo>
                        <a:pt x="2" y="8"/>
                        <a:pt x="5" y="8"/>
                        <a:pt x="6" y="9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7" y="8"/>
                        <a:pt x="39" y="8"/>
                        <a:pt x="40" y="9"/>
                      </a:cubicBezTo>
                      <a:cubicBezTo>
                        <a:pt x="41" y="10"/>
                        <a:pt x="41" y="13"/>
                        <a:pt x="40" y="14"/>
                      </a:cubicBezTo>
                      <a:lnTo>
                        <a:pt x="30" y="24"/>
                      </a:lnTo>
                      <a:close/>
                      <a:moveTo>
                        <a:pt x="21" y="16"/>
                      </a:moveTo>
                      <a:cubicBezTo>
                        <a:pt x="16" y="16"/>
                        <a:pt x="13" y="12"/>
                        <a:pt x="13" y="8"/>
                      </a:cubicBezTo>
                      <a:cubicBezTo>
                        <a:pt x="13" y="4"/>
                        <a:pt x="16" y="0"/>
                        <a:pt x="21" y="0"/>
                      </a:cubicBezTo>
                      <a:cubicBezTo>
                        <a:pt x="25" y="0"/>
                        <a:pt x="29" y="4"/>
                        <a:pt x="29" y="8"/>
                      </a:cubicBezTo>
                      <a:cubicBezTo>
                        <a:pt x="29" y="12"/>
                        <a:pt x="25" y="16"/>
                        <a:pt x="21" y="1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40" name="Freeform 107"/>
                <p:cNvSpPr>
                  <a:spLocks noEditPoints="1"/>
                </p:cNvSpPr>
                <p:nvPr/>
              </p:nvSpPr>
              <p:spPr bwMode="auto">
                <a:xfrm>
                  <a:off x="7323717" y="3485360"/>
                  <a:ext cx="476375" cy="417201"/>
                </a:xfrm>
                <a:custGeom>
                  <a:avLst/>
                  <a:gdLst/>
                  <a:ahLst/>
                  <a:cxnLst>
                    <a:cxn ang="0">
                      <a:pos x="64" y="14"/>
                    </a:cxn>
                    <a:cxn ang="0">
                      <a:pos x="12" y="65"/>
                    </a:cxn>
                    <a:cxn ang="0">
                      <a:pos x="10" y="66"/>
                    </a:cxn>
                    <a:cxn ang="0">
                      <a:pos x="8" y="65"/>
                    </a:cxn>
                    <a:cxn ang="0">
                      <a:pos x="0" y="57"/>
                    </a:cxn>
                    <a:cxn ang="0">
                      <a:pos x="0" y="56"/>
                    </a:cxn>
                    <a:cxn ang="0">
                      <a:pos x="0" y="54"/>
                    </a:cxn>
                    <a:cxn ang="0">
                      <a:pos x="52" y="2"/>
                    </a:cxn>
                    <a:cxn ang="0">
                      <a:pos x="54" y="1"/>
                    </a:cxn>
                    <a:cxn ang="0">
                      <a:pos x="56" y="2"/>
                    </a:cxn>
                    <a:cxn ang="0">
                      <a:pos x="64" y="10"/>
                    </a:cxn>
                    <a:cxn ang="0">
                      <a:pos x="64" y="12"/>
                    </a:cxn>
                    <a:cxn ang="0">
                      <a:pos x="64" y="14"/>
                    </a:cxn>
                    <a:cxn ang="0">
                      <a:pos x="14" y="5"/>
                    </a:cxn>
                    <a:cxn ang="0">
                      <a:pos x="10" y="7"/>
                    </a:cxn>
                    <a:cxn ang="0">
                      <a:pos x="9" y="11"/>
                    </a:cxn>
                    <a:cxn ang="0">
                      <a:pos x="8" y="7"/>
                    </a:cxn>
                    <a:cxn ang="0">
                      <a:pos x="4" y="5"/>
                    </a:cxn>
                    <a:cxn ang="0">
                      <a:pos x="8" y="4"/>
                    </a:cxn>
                    <a:cxn ang="0">
                      <a:pos x="9" y="0"/>
                    </a:cxn>
                    <a:cxn ang="0">
                      <a:pos x="10" y="4"/>
                    </a:cxn>
                    <a:cxn ang="0">
                      <a:pos x="14" y="5"/>
                    </a:cxn>
                    <a:cxn ang="0">
                      <a:pos x="32" y="13"/>
                    </a:cxn>
                    <a:cxn ang="0">
                      <a:pos x="24" y="16"/>
                    </a:cxn>
                    <a:cxn ang="0">
                      <a:pos x="22" y="23"/>
                    </a:cxn>
                    <a:cxn ang="0">
                      <a:pos x="19" y="16"/>
                    </a:cxn>
                    <a:cxn ang="0">
                      <a:pos x="11" y="13"/>
                    </a:cxn>
                    <a:cxn ang="0">
                      <a:pos x="19" y="11"/>
                    </a:cxn>
                    <a:cxn ang="0">
                      <a:pos x="22" y="3"/>
                    </a:cxn>
                    <a:cxn ang="0">
                      <a:pos x="24" y="11"/>
                    </a:cxn>
                    <a:cxn ang="0">
                      <a:pos x="32" y="13"/>
                    </a:cxn>
                    <a:cxn ang="0">
                      <a:pos x="40" y="5"/>
                    </a:cxn>
                    <a:cxn ang="0">
                      <a:pos x="36" y="7"/>
                    </a:cxn>
                    <a:cxn ang="0">
                      <a:pos x="34" y="11"/>
                    </a:cxn>
                    <a:cxn ang="0">
                      <a:pos x="33" y="7"/>
                    </a:cxn>
                    <a:cxn ang="0">
                      <a:pos x="29" y="5"/>
                    </a:cxn>
                    <a:cxn ang="0">
                      <a:pos x="33" y="4"/>
                    </a:cxn>
                    <a:cxn ang="0">
                      <a:pos x="34" y="0"/>
                    </a:cxn>
                    <a:cxn ang="0">
                      <a:pos x="36" y="4"/>
                    </a:cxn>
                    <a:cxn ang="0">
                      <a:pos x="40" y="5"/>
                    </a:cxn>
                    <a:cxn ang="0">
                      <a:pos x="58" y="12"/>
                    </a:cxn>
                    <a:cxn ang="0">
                      <a:pos x="54" y="8"/>
                    </a:cxn>
                    <a:cxn ang="0">
                      <a:pos x="42" y="19"/>
                    </a:cxn>
                    <a:cxn ang="0">
                      <a:pos x="46" y="24"/>
                    </a:cxn>
                    <a:cxn ang="0">
                      <a:pos x="58" y="12"/>
                    </a:cxn>
                    <a:cxn ang="0">
                      <a:pos x="65" y="31"/>
                    </a:cxn>
                    <a:cxn ang="0">
                      <a:pos x="61" y="32"/>
                    </a:cxn>
                    <a:cxn ang="0">
                      <a:pos x="60" y="36"/>
                    </a:cxn>
                    <a:cxn ang="0">
                      <a:pos x="59" y="32"/>
                    </a:cxn>
                    <a:cxn ang="0">
                      <a:pos x="55" y="31"/>
                    </a:cxn>
                    <a:cxn ang="0">
                      <a:pos x="59" y="30"/>
                    </a:cxn>
                    <a:cxn ang="0">
                      <a:pos x="60" y="26"/>
                    </a:cxn>
                    <a:cxn ang="0">
                      <a:pos x="61" y="30"/>
                    </a:cxn>
                    <a:cxn ang="0">
                      <a:pos x="65" y="31"/>
                    </a:cxn>
                  </a:cxnLst>
                  <a:rect l="0" t="0" r="r" b="b"/>
                  <a:pathLst>
                    <a:path w="65" h="66">
                      <a:moveTo>
                        <a:pt x="64" y="14"/>
                      </a:move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66"/>
                        <a:pt x="11" y="66"/>
                        <a:pt x="10" y="66"/>
                      </a:cubicBezTo>
                      <a:cubicBezTo>
                        <a:pt x="9" y="66"/>
                        <a:pt x="9" y="66"/>
                        <a:pt x="8" y="6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57"/>
                        <a:pt x="0" y="56"/>
                        <a:pt x="0" y="56"/>
                      </a:cubicBezTo>
                      <a:cubicBezTo>
                        <a:pt x="0" y="55"/>
                        <a:pt x="0" y="54"/>
                        <a:pt x="0" y="54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2"/>
                        <a:pt x="53" y="1"/>
                        <a:pt x="54" y="1"/>
                      </a:cubicBezTo>
                      <a:cubicBezTo>
                        <a:pt x="54" y="1"/>
                        <a:pt x="55" y="2"/>
                        <a:pt x="56" y="2"/>
                      </a:cubicBezTo>
                      <a:cubicBezTo>
                        <a:pt x="64" y="10"/>
                        <a:pt x="64" y="10"/>
                        <a:pt x="64" y="10"/>
                      </a:cubicBezTo>
                      <a:cubicBezTo>
                        <a:pt x="64" y="11"/>
                        <a:pt x="64" y="11"/>
                        <a:pt x="64" y="12"/>
                      </a:cubicBezTo>
                      <a:cubicBezTo>
                        <a:pt x="64" y="13"/>
                        <a:pt x="64" y="13"/>
                        <a:pt x="64" y="14"/>
                      </a:cubicBezTo>
                      <a:close/>
                      <a:moveTo>
                        <a:pt x="14" y="5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lnTo>
                        <a:pt x="14" y="5"/>
                      </a:lnTo>
                      <a:close/>
                      <a:moveTo>
                        <a:pt x="32" y="13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lnTo>
                        <a:pt x="32" y="13"/>
                      </a:lnTo>
                      <a:close/>
                      <a:moveTo>
                        <a:pt x="40" y="5"/>
                      </a:move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4"/>
                        <a:pt x="36" y="4"/>
                        <a:pt x="36" y="4"/>
                      </a:cubicBezTo>
                      <a:lnTo>
                        <a:pt x="40" y="5"/>
                      </a:lnTo>
                      <a:close/>
                      <a:moveTo>
                        <a:pt x="58" y="12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lnTo>
                        <a:pt x="58" y="12"/>
                      </a:lnTo>
                      <a:close/>
                      <a:moveTo>
                        <a:pt x="65" y="31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5" y="31"/>
                        <a:pt x="55" y="31"/>
                        <a:pt x="55" y="31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lnTo>
                        <a:pt x="65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46" name="Picture 1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4657236"/>
                  <a:ext cx="524131" cy="525541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10"/>
              <p:cNvSpPr/>
              <p:nvPr/>
            </p:nvSpPr>
            <p:spPr>
              <a:xfrm>
                <a:off x="6732844" y="5084073"/>
                <a:ext cx="587161" cy="336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1375410"/>
                <a:r>
                  <a:rPr lang="ja-JP" altLang="en-US" sz="12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en-US" sz="12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8" name="Rectangle 12"/>
            <p:cNvSpPr/>
            <p:nvPr/>
          </p:nvSpPr>
          <p:spPr>
            <a:xfrm>
              <a:off x="5879942" y="4266328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5248" y="591066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Rectangle 7"/>
            <p:cNvSpPr/>
            <p:nvPr/>
          </p:nvSpPr>
          <p:spPr>
            <a:xfrm>
              <a:off x="4330170" y="508179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0" name="Rectangle 8"/>
            <p:cNvSpPr/>
            <p:nvPr/>
          </p:nvSpPr>
          <p:spPr>
            <a:xfrm>
              <a:off x="4853722" y="588881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5278381" y="5038691"/>
              <a:ext cx="1001795" cy="1969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375410"/>
              <a:r>
                <a:rPr lang="ja-JP" altLang="en-US" sz="1050" b="1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ja-JP" altLang="en-US" sz="105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9934" y="4299547"/>
              <a:ext cx="366975" cy="2248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7084" y="3379230"/>
            <a:ext cx="2604992" cy="959431"/>
            <a:chOff x="73432" y="1215928"/>
            <a:chExt cx="3333706" cy="2055854"/>
          </a:xfrm>
        </p:grpSpPr>
        <p:sp>
          <p:nvSpPr>
            <p:cNvPr id="53" name="Rectangle 61"/>
            <p:cNvSpPr/>
            <p:nvPr/>
          </p:nvSpPr>
          <p:spPr>
            <a:xfrm>
              <a:off x="1218087" y="1215928"/>
              <a:ext cx="1218950" cy="4939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432" y="1889342"/>
              <a:ext cx="3333706" cy="1382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点击填写企业的价值观</a:t>
              </a:r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ja-JP" altLang="en-US" sz="9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7" name="Rectangle 28"/>
          <p:cNvSpPr/>
          <p:nvPr/>
        </p:nvSpPr>
        <p:spPr>
          <a:xfrm>
            <a:off x="7250113" y="730050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技能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36">
        <p15:prstTrans prst="pageCurlDouble"/>
      </p:transition>
    </mc:Choice>
    <mc:Fallback xmlns="">
      <p:transition spd="slow" advTm="3936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On-screen Show (16:9)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