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91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20">
          <p15:clr>
            <a:srgbClr val="A4A3A4"/>
          </p15:clr>
        </p15:guide>
        <p15:guide id="2" pos="5418">
          <p15:clr>
            <a:srgbClr val="A4A3A4"/>
          </p15:clr>
        </p15:guide>
        <p15:guide id="3" orient="horz" pos="32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fan Wu" initials="YW" lastIdx="8" clrIdx="0"/>
  <p:cmAuthor id="15" name="Jennifer Zheng" initials="JZ" lastIdx="14" clrIdx="1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9E23"/>
    <a:srgbClr val="EDEDED"/>
    <a:srgbClr val="1C2D37"/>
    <a:srgbClr val="F44F56"/>
    <a:srgbClr val="00A7AA"/>
    <a:srgbClr val="0563B8"/>
    <a:srgbClr val="93AFCA"/>
    <a:srgbClr val="008B8E"/>
    <a:srgbClr val="394A57"/>
    <a:srgbClr val="2833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26" autoAdjust="0"/>
    <p:restoredTop sz="94613"/>
  </p:normalViewPr>
  <p:slideViewPr>
    <p:cSldViewPr>
      <p:cViewPr varScale="1">
        <p:scale>
          <a:sx n="113" d="100"/>
          <a:sy n="113" d="100"/>
        </p:scale>
        <p:origin x="184" y="912"/>
      </p:cViewPr>
      <p:guideLst>
        <p:guide pos="320"/>
        <p:guide pos="5418"/>
        <p:guide orient="horz" pos="32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81D9E-7AFE-4CDD-8276-B8C637F7E722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A043C-7329-4CA1-82B0-35A0A5EA23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CA" altLang="zh-CN" b="1" i="0" u="none" cap="none" spc="0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ja-JP" altLang="en-US" b="1" u="sng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怎么用</a:t>
            </a:r>
            <a:r>
              <a:rPr lang="zh-CN" altLang="en-US" b="1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等线" panose="02010600030101010101" charset="-122"/>
                <a:ea typeface="等线" panose="02010600030101010101" charset="-122"/>
                <a:sym typeface="等线" panose="02010600030101010101" charset="-122"/>
              </a:rPr>
              <a:t>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对照其中的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7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个因素，列出你的企业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7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个要素的情况，反思其如何结合战略的实施进行调整。同时结合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7S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sym typeface="+mn-ea"/>
              </a:rPr>
              <a:t>矩阵直观标记结果看要素直接是否相互匹配，共同为战略服务。对于不匹配的需要将问题标注出来思考如何改变</a:t>
            </a:r>
            <a:r>
              <a:rPr lang="en-CA" dirty="0">
                <a:latin typeface="等线" panose="02010600030101010101" charset="-122"/>
                <a:ea typeface="等线" panose="02010600030101010101" charset="-122"/>
                <a:sym typeface="+mn-ea"/>
              </a:rPr>
              <a:t> </a:t>
            </a:r>
            <a:endParaRPr lang="en-CA" spc="0" dirty="0">
              <a:latin typeface="等线" panose="02010600030101010101" charset="-122"/>
              <a:ea typeface="等线" panose="0201060003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CA" altLang="ja-JP" b="1" i="0" u="none" cap="none" spc="0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b="1" i="1" u="sng" cap="none" spc="0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FillTx/>
              <a:latin typeface="等线" panose="02010600030101010101" charset="-122"/>
              <a:ea typeface="等线" panose="02010600030101010101" charset="-122"/>
              <a:sym typeface="等线" panose="02010600030101010101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503547" y="492037"/>
            <a:ext cx="325753" cy="45720"/>
            <a:chOff x="486593" y="492037"/>
            <a:chExt cx="325753" cy="45720"/>
          </a:xfrm>
        </p:grpSpPr>
        <p:sp>
          <p:nvSpPr>
            <p:cNvPr id="9" name="椭圆 8"/>
            <p:cNvSpPr/>
            <p:nvPr/>
          </p:nvSpPr>
          <p:spPr>
            <a:xfrm>
              <a:off x="486593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79937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673281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766626" y="492037"/>
              <a:ext cx="45720" cy="457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Fre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769171" y="4615145"/>
            <a:ext cx="249291" cy="253366"/>
          </a:xfrm>
          <a:prstGeom prst="rect">
            <a:avLst/>
          </a:prstGeom>
        </p:spPr>
        <p:txBody>
          <a:bodyPr lIns="60960" tIns="60960" rIns="60960" bIns="60960" anchor="ctr"/>
          <a:lstStyle>
            <a:lvl1pPr>
              <a:defRPr sz="105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01" name="TextBox 16"/>
          <p:cNvSpPr txBox="1"/>
          <p:nvPr/>
        </p:nvSpPr>
        <p:spPr>
          <a:xfrm>
            <a:off x="452004" y="4626412"/>
            <a:ext cx="570230" cy="252730"/>
          </a:xfrm>
          <a:prstGeom prst="rect">
            <a:avLst/>
          </a:prstGeom>
          <a:ln w="12700">
            <a:miter lim="400000"/>
          </a:ln>
        </p:spPr>
        <p:txBody>
          <a:bodyPr wrap="none" lIns="34289" rIns="34289">
            <a:spAutoFit/>
          </a:bodyPr>
          <a:lstStyle>
            <a:lvl1pPr>
              <a:defRPr sz="140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</a:lstStyle>
          <a:p>
            <a:r>
              <a:rPr sz="1050"/>
              <a:t>Slide  /</a:t>
            </a:r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106588" y="1735977"/>
            <a:ext cx="2137774" cy="2137774"/>
          </a:xfrm>
          <a:custGeom>
            <a:avLst/>
            <a:gdLst>
              <a:gd name="connsiteX0" fmla="*/ 1015705 w 2031410"/>
              <a:gd name="connsiteY0" fmla="*/ 0 h 2031410"/>
              <a:gd name="connsiteX1" fmla="*/ 2031410 w 2031410"/>
              <a:gd name="connsiteY1" fmla="*/ 1015705 h 2031410"/>
              <a:gd name="connsiteX2" fmla="*/ 1015705 w 2031410"/>
              <a:gd name="connsiteY2" fmla="*/ 2031410 h 2031410"/>
              <a:gd name="connsiteX3" fmla="*/ 0 w 2031410"/>
              <a:gd name="connsiteY3" fmla="*/ 1015705 h 2031410"/>
              <a:gd name="connsiteX4" fmla="*/ 1015705 w 2031410"/>
              <a:gd name="connsiteY4" fmla="*/ 0 h 2031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1410" h="2031410">
                <a:moveTo>
                  <a:pt x="1015705" y="0"/>
                </a:moveTo>
                <a:cubicBezTo>
                  <a:pt x="1576663" y="0"/>
                  <a:pt x="2031410" y="454747"/>
                  <a:pt x="2031410" y="1015705"/>
                </a:cubicBezTo>
                <a:cubicBezTo>
                  <a:pt x="2031410" y="1576663"/>
                  <a:pt x="1576663" y="2031410"/>
                  <a:pt x="1015705" y="2031410"/>
                </a:cubicBezTo>
                <a:cubicBezTo>
                  <a:pt x="454747" y="2031410"/>
                  <a:pt x="0" y="1576663"/>
                  <a:pt x="0" y="1015705"/>
                </a:cubicBezTo>
                <a:cubicBezTo>
                  <a:pt x="0" y="454747"/>
                  <a:pt x="454747" y="0"/>
                  <a:pt x="1015705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470A5-F3AE-4070-B14D-EE2BD75D7466}" type="datetimeFigureOut">
              <a:rPr lang="zh-CN" altLang="en-US" smtClean="0"/>
              <a:t>2018/8/2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94843-CA14-4A61-ACDA-9737E9EBD0B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180" y="588645"/>
            <a:ext cx="20243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>
                <a:solidFill>
                  <a:srgbClr val="1F9E23"/>
                </a:solidFill>
                <a:latin typeface="等线" panose="02010600030101010101" charset="-122"/>
                <a:ea typeface="等线" panose="02010600030101010101" charset="-122"/>
                <a:cs typeface="Arial" panose="020B0604020202020204" pitchFamily="34" charset="0"/>
              </a:rPr>
              <a:t>7S矩阵直观图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589772" y="1089245"/>
            <a:ext cx="7852171" cy="3649367"/>
            <a:chOff x="1520556" y="2250507"/>
            <a:chExt cx="7962961" cy="3920627"/>
          </a:xfrm>
        </p:grpSpPr>
        <p:grpSp>
          <p:nvGrpSpPr>
            <p:cNvPr id="2" name="Group 1"/>
            <p:cNvGrpSpPr/>
            <p:nvPr/>
          </p:nvGrpSpPr>
          <p:grpSpPr>
            <a:xfrm>
              <a:off x="1520556" y="2250507"/>
              <a:ext cx="7953978" cy="3920627"/>
              <a:chOff x="667068" y="2846852"/>
              <a:chExt cx="7531376" cy="3401090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667068" y="3644711"/>
                <a:ext cx="7531376" cy="2163805"/>
                <a:chOff x="1743739" y="2802069"/>
                <a:chExt cx="7535868" cy="2163805"/>
              </a:xfrm>
            </p:grpSpPr>
            <p:cxnSp>
              <p:nvCxnSpPr>
                <p:cNvPr id="4" name="Straight Connector 35"/>
                <p:cNvCxnSpPr/>
                <p:nvPr/>
              </p:nvCxnSpPr>
              <p:spPr>
                <a:xfrm flipV="1">
                  <a:off x="1752480" y="2802069"/>
                  <a:ext cx="7495724" cy="29941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1752480" y="3686147"/>
                  <a:ext cx="7518761" cy="27932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38"/>
                <p:cNvCxnSpPr/>
                <p:nvPr/>
              </p:nvCxnSpPr>
              <p:spPr>
                <a:xfrm flipV="1">
                  <a:off x="1743739" y="4107762"/>
                  <a:ext cx="7527127" cy="32005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39"/>
                <p:cNvCxnSpPr/>
                <p:nvPr/>
              </p:nvCxnSpPr>
              <p:spPr>
                <a:xfrm flipV="1">
                  <a:off x="1752480" y="4530651"/>
                  <a:ext cx="7527127" cy="30761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1752480" y="4941190"/>
                  <a:ext cx="7501888" cy="24684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3"/>
              <p:cNvSpPr/>
              <p:nvPr/>
            </p:nvSpPr>
            <p:spPr>
              <a:xfrm>
                <a:off x="845805" y="3329007"/>
                <a:ext cx="815839" cy="235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05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共同价值观</a:t>
                </a:r>
                <a:endParaRPr lang="en-US" sz="105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684323" y="2846852"/>
                <a:ext cx="7505760" cy="384718"/>
              </a:xfrm>
              <a:prstGeom prst="rect">
                <a:avLst/>
              </a:prstGeom>
              <a:solidFill>
                <a:srgbClr val="1F9E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V="1">
                <a:off x="1801426" y="2846853"/>
                <a:ext cx="0" cy="3401089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861952" y="3783849"/>
                <a:ext cx="431700" cy="235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05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战略</a:t>
                </a:r>
                <a:endParaRPr lang="en-US" sz="105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47833" y="4238990"/>
                <a:ext cx="431700" cy="235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05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结构</a:t>
                </a:r>
                <a:endParaRPr lang="en-US" sz="105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47833" y="4658069"/>
                <a:ext cx="431700" cy="235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05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制度</a:t>
                </a:r>
                <a:endParaRPr lang="en-US" sz="105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43691" y="5077181"/>
                <a:ext cx="431700" cy="235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05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风格</a:t>
                </a:r>
                <a:endParaRPr lang="en-US" sz="105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849392" y="5496313"/>
                <a:ext cx="431700" cy="235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1050">
                    <a:solidFill>
                      <a:schemeClr val="tx1"/>
                    </a:solidFill>
                    <a:latin typeface="等线" panose="02010600030101010101" charset="-122"/>
                    <a:ea typeface="等线" panose="02010600030101010101" charset="-122"/>
                  </a:rPr>
                  <a:t>员工</a:t>
                </a:r>
                <a:endParaRPr lang="en-US" sz="1050" dirty="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cxnSp>
            <p:nvCxnSpPr>
              <p:cNvPr id="10" name="Straight Connector 4"/>
              <p:cNvCxnSpPr/>
              <p:nvPr/>
            </p:nvCxnSpPr>
            <p:spPr>
              <a:xfrm flipH="1" flipV="1">
                <a:off x="2794419" y="2873797"/>
                <a:ext cx="15704" cy="3374145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5"/>
              <p:cNvCxnSpPr/>
              <p:nvPr/>
            </p:nvCxnSpPr>
            <p:spPr>
              <a:xfrm flipV="1">
                <a:off x="3734477" y="2873795"/>
                <a:ext cx="0" cy="3374147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6"/>
              <p:cNvCxnSpPr/>
              <p:nvPr/>
            </p:nvCxnSpPr>
            <p:spPr>
              <a:xfrm flipV="1">
                <a:off x="5544538" y="2859945"/>
                <a:ext cx="0" cy="3387997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45"/>
            <p:cNvCxnSpPr/>
            <p:nvPr/>
          </p:nvCxnSpPr>
          <p:spPr>
            <a:xfrm flipV="1">
              <a:off x="1529782" y="6139646"/>
              <a:ext cx="7953735" cy="3148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46"/>
            <p:cNvSpPr/>
            <p:nvPr/>
          </p:nvSpPr>
          <p:spPr>
            <a:xfrm>
              <a:off x="1713110" y="5802046"/>
              <a:ext cx="455923" cy="271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>
                  <a:solidFill>
                    <a:schemeClr val="tx1"/>
                  </a:solidFill>
                  <a:latin typeface="等线" panose="02010600030101010101" charset="-122"/>
                  <a:ea typeface="等线" panose="02010600030101010101" charset="-122"/>
                </a:rPr>
                <a:t>技能</a:t>
              </a:r>
              <a:endParaRPr lang="en-US" sz="1050" dirty="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Rectangle 47"/>
            <p:cNvSpPr/>
            <p:nvPr/>
          </p:nvSpPr>
          <p:spPr>
            <a:xfrm>
              <a:off x="2850920" y="2356546"/>
              <a:ext cx="861618" cy="271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共同价值观</a:t>
              </a:r>
              <a:endParaRPr lang="ja-JP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3" name="Rectangle 48"/>
            <p:cNvSpPr/>
            <p:nvPr/>
          </p:nvSpPr>
          <p:spPr>
            <a:xfrm>
              <a:off x="4040521" y="2352111"/>
              <a:ext cx="455923" cy="271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战略</a:t>
              </a:r>
              <a:endParaRPr lang="ja-JP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5" name="Rectangle 50"/>
            <p:cNvSpPr/>
            <p:nvPr/>
          </p:nvSpPr>
          <p:spPr>
            <a:xfrm>
              <a:off x="5026439" y="2350436"/>
              <a:ext cx="455923" cy="271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结构</a:t>
              </a:r>
              <a:endParaRPr lang="ja-JP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6" name="Rectangle 51"/>
            <p:cNvSpPr/>
            <p:nvPr/>
          </p:nvSpPr>
          <p:spPr>
            <a:xfrm>
              <a:off x="5996270" y="2350436"/>
              <a:ext cx="455923" cy="271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制度</a:t>
              </a:r>
              <a:endParaRPr lang="ja-JP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>
            <a:xfrm flipH="1" flipV="1">
              <a:off x="5701881" y="2281566"/>
              <a:ext cx="16052" cy="385808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6946204" y="2350436"/>
              <a:ext cx="455923" cy="271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风格</a:t>
              </a:r>
              <a:endParaRPr lang="ja-JP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7" name="Rectangle 56"/>
            <p:cNvSpPr/>
            <p:nvPr/>
          </p:nvSpPr>
          <p:spPr>
            <a:xfrm>
              <a:off x="7878078" y="2344279"/>
              <a:ext cx="455923" cy="2715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 sz="1050">
                  <a:solidFill>
                    <a:schemeClr val="bg1"/>
                  </a:solidFill>
                  <a:latin typeface="等线" panose="02010600030101010101" charset="-122"/>
                  <a:ea typeface="等线" panose="02010600030101010101" charset="-122"/>
                </a:rPr>
                <a:t>员工</a:t>
              </a:r>
              <a:endParaRPr lang="ja-JP" altLang="en-US" sz="105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cxnSp>
          <p:nvCxnSpPr>
            <p:cNvPr id="29" name="Straight Connector 58"/>
            <p:cNvCxnSpPr/>
            <p:nvPr/>
          </p:nvCxnSpPr>
          <p:spPr>
            <a:xfrm flipV="1">
              <a:off x="7570961" y="2265599"/>
              <a:ext cx="8525" cy="390553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59"/>
            <p:cNvCxnSpPr/>
            <p:nvPr/>
          </p:nvCxnSpPr>
          <p:spPr>
            <a:xfrm flipH="1" flipV="1">
              <a:off x="8553521" y="2265599"/>
              <a:ext cx="2" cy="389408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Freeform 7"/>
          <p:cNvSpPr/>
          <p:nvPr/>
        </p:nvSpPr>
        <p:spPr bwMode="auto">
          <a:xfrm>
            <a:off x="3172027" y="1641578"/>
            <a:ext cx="219180" cy="196489"/>
          </a:xfrm>
          <a:custGeom>
            <a:avLst/>
            <a:gdLst>
              <a:gd name="T0" fmla="*/ 1515 w 1812"/>
              <a:gd name="T1" fmla="*/ 0 h 1434"/>
              <a:gd name="T2" fmla="*/ 1563 w 1812"/>
              <a:gd name="T3" fmla="*/ 0 h 1434"/>
              <a:gd name="T4" fmla="*/ 1608 w 1812"/>
              <a:gd name="T5" fmla="*/ 7 h 1434"/>
              <a:gd name="T6" fmla="*/ 1654 w 1812"/>
              <a:gd name="T7" fmla="*/ 23 h 1434"/>
              <a:gd name="T8" fmla="*/ 1694 w 1812"/>
              <a:gd name="T9" fmla="*/ 47 h 1434"/>
              <a:gd name="T10" fmla="*/ 1732 w 1812"/>
              <a:gd name="T11" fmla="*/ 80 h 1434"/>
              <a:gd name="T12" fmla="*/ 1765 w 1812"/>
              <a:gd name="T13" fmla="*/ 118 h 1434"/>
              <a:gd name="T14" fmla="*/ 1788 w 1812"/>
              <a:gd name="T15" fmla="*/ 160 h 1434"/>
              <a:gd name="T16" fmla="*/ 1803 w 1812"/>
              <a:gd name="T17" fmla="*/ 204 h 1434"/>
              <a:gd name="T18" fmla="*/ 1812 w 1812"/>
              <a:gd name="T19" fmla="*/ 249 h 1434"/>
              <a:gd name="T20" fmla="*/ 1810 w 1812"/>
              <a:gd name="T21" fmla="*/ 297 h 1434"/>
              <a:gd name="T22" fmla="*/ 1803 w 1812"/>
              <a:gd name="T23" fmla="*/ 343 h 1434"/>
              <a:gd name="T24" fmla="*/ 1788 w 1812"/>
              <a:gd name="T25" fmla="*/ 386 h 1434"/>
              <a:gd name="T26" fmla="*/ 1763 w 1812"/>
              <a:gd name="T27" fmla="*/ 428 h 1434"/>
              <a:gd name="T28" fmla="*/ 1732 w 1812"/>
              <a:gd name="T29" fmla="*/ 466 h 1434"/>
              <a:gd name="T30" fmla="*/ 1035 w 1812"/>
              <a:gd name="T31" fmla="*/ 1160 h 1434"/>
              <a:gd name="T32" fmla="*/ 835 w 1812"/>
              <a:gd name="T33" fmla="*/ 1358 h 1434"/>
              <a:gd name="T34" fmla="*/ 799 w 1812"/>
              <a:gd name="T35" fmla="*/ 1389 h 1434"/>
              <a:gd name="T36" fmla="*/ 757 w 1812"/>
              <a:gd name="T37" fmla="*/ 1412 h 1434"/>
              <a:gd name="T38" fmla="*/ 715 w 1812"/>
              <a:gd name="T39" fmla="*/ 1427 h 1434"/>
              <a:gd name="T40" fmla="*/ 669 w 1812"/>
              <a:gd name="T41" fmla="*/ 1434 h 1434"/>
              <a:gd name="T42" fmla="*/ 623 w 1812"/>
              <a:gd name="T43" fmla="*/ 1434 h 1434"/>
              <a:gd name="T44" fmla="*/ 579 w 1812"/>
              <a:gd name="T45" fmla="*/ 1427 h 1434"/>
              <a:gd name="T46" fmla="*/ 536 w 1812"/>
              <a:gd name="T47" fmla="*/ 1412 h 1434"/>
              <a:gd name="T48" fmla="*/ 496 w 1812"/>
              <a:gd name="T49" fmla="*/ 1387 h 1434"/>
              <a:gd name="T50" fmla="*/ 457 w 1812"/>
              <a:gd name="T51" fmla="*/ 1356 h 1434"/>
              <a:gd name="T52" fmla="*/ 257 w 1812"/>
              <a:gd name="T53" fmla="*/ 1156 h 1434"/>
              <a:gd name="T54" fmla="*/ 78 w 1812"/>
              <a:gd name="T55" fmla="*/ 975 h 1434"/>
              <a:gd name="T56" fmla="*/ 48 w 1812"/>
              <a:gd name="T57" fmla="*/ 937 h 1434"/>
              <a:gd name="T58" fmla="*/ 23 w 1812"/>
              <a:gd name="T59" fmla="*/ 895 h 1434"/>
              <a:gd name="T60" fmla="*/ 8 w 1812"/>
              <a:gd name="T61" fmla="*/ 851 h 1434"/>
              <a:gd name="T62" fmla="*/ 0 w 1812"/>
              <a:gd name="T63" fmla="*/ 806 h 1434"/>
              <a:gd name="T64" fmla="*/ 0 w 1812"/>
              <a:gd name="T65" fmla="*/ 758 h 1434"/>
              <a:gd name="T66" fmla="*/ 8 w 1812"/>
              <a:gd name="T67" fmla="*/ 712 h 1434"/>
              <a:gd name="T68" fmla="*/ 25 w 1812"/>
              <a:gd name="T69" fmla="*/ 668 h 1434"/>
              <a:gd name="T70" fmla="*/ 48 w 1812"/>
              <a:gd name="T71" fmla="*/ 627 h 1434"/>
              <a:gd name="T72" fmla="*/ 80 w 1812"/>
              <a:gd name="T73" fmla="*/ 588 h 1434"/>
              <a:gd name="T74" fmla="*/ 118 w 1812"/>
              <a:gd name="T75" fmla="*/ 556 h 1434"/>
              <a:gd name="T76" fmla="*/ 160 w 1812"/>
              <a:gd name="T77" fmla="*/ 533 h 1434"/>
              <a:gd name="T78" fmla="*/ 204 w 1812"/>
              <a:gd name="T79" fmla="*/ 518 h 1434"/>
              <a:gd name="T80" fmla="*/ 252 w 1812"/>
              <a:gd name="T81" fmla="*/ 510 h 1434"/>
              <a:gd name="T82" fmla="*/ 297 w 1812"/>
              <a:gd name="T83" fmla="*/ 510 h 1434"/>
              <a:gd name="T84" fmla="*/ 345 w 1812"/>
              <a:gd name="T85" fmla="*/ 518 h 1434"/>
              <a:gd name="T86" fmla="*/ 389 w 1812"/>
              <a:gd name="T87" fmla="*/ 533 h 1434"/>
              <a:gd name="T88" fmla="*/ 431 w 1812"/>
              <a:gd name="T89" fmla="*/ 558 h 1434"/>
              <a:gd name="T90" fmla="*/ 469 w 1812"/>
              <a:gd name="T91" fmla="*/ 590 h 1434"/>
              <a:gd name="T92" fmla="*/ 648 w 1812"/>
              <a:gd name="T93" fmla="*/ 769 h 1434"/>
              <a:gd name="T94" fmla="*/ 1346 w 1812"/>
              <a:gd name="T95" fmla="*/ 78 h 1434"/>
              <a:gd name="T96" fmla="*/ 1384 w 1812"/>
              <a:gd name="T97" fmla="*/ 45 h 1434"/>
              <a:gd name="T98" fmla="*/ 1426 w 1812"/>
              <a:gd name="T99" fmla="*/ 23 h 1434"/>
              <a:gd name="T100" fmla="*/ 1469 w 1812"/>
              <a:gd name="T101" fmla="*/ 7 h 1434"/>
              <a:gd name="T102" fmla="*/ 1515 w 1812"/>
              <a:gd name="T103" fmla="*/ 0 h 1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812" h="1434">
                <a:moveTo>
                  <a:pt x="1515" y="0"/>
                </a:moveTo>
                <a:lnTo>
                  <a:pt x="1563" y="0"/>
                </a:lnTo>
                <a:lnTo>
                  <a:pt x="1608" y="7"/>
                </a:lnTo>
                <a:lnTo>
                  <a:pt x="1654" y="23"/>
                </a:lnTo>
                <a:lnTo>
                  <a:pt x="1694" y="47"/>
                </a:lnTo>
                <a:lnTo>
                  <a:pt x="1732" y="80"/>
                </a:lnTo>
                <a:lnTo>
                  <a:pt x="1765" y="118"/>
                </a:lnTo>
                <a:lnTo>
                  <a:pt x="1788" y="160"/>
                </a:lnTo>
                <a:lnTo>
                  <a:pt x="1803" y="204"/>
                </a:lnTo>
                <a:lnTo>
                  <a:pt x="1812" y="249"/>
                </a:lnTo>
                <a:lnTo>
                  <a:pt x="1810" y="297"/>
                </a:lnTo>
                <a:lnTo>
                  <a:pt x="1803" y="343"/>
                </a:lnTo>
                <a:lnTo>
                  <a:pt x="1788" y="386"/>
                </a:lnTo>
                <a:lnTo>
                  <a:pt x="1763" y="428"/>
                </a:lnTo>
                <a:lnTo>
                  <a:pt x="1732" y="466"/>
                </a:lnTo>
                <a:lnTo>
                  <a:pt x="1035" y="1160"/>
                </a:lnTo>
                <a:lnTo>
                  <a:pt x="835" y="1358"/>
                </a:lnTo>
                <a:lnTo>
                  <a:pt x="799" y="1389"/>
                </a:lnTo>
                <a:lnTo>
                  <a:pt x="757" y="1412"/>
                </a:lnTo>
                <a:lnTo>
                  <a:pt x="715" y="1427"/>
                </a:lnTo>
                <a:lnTo>
                  <a:pt x="669" y="1434"/>
                </a:lnTo>
                <a:lnTo>
                  <a:pt x="623" y="1434"/>
                </a:lnTo>
                <a:lnTo>
                  <a:pt x="579" y="1427"/>
                </a:lnTo>
                <a:lnTo>
                  <a:pt x="536" y="1412"/>
                </a:lnTo>
                <a:lnTo>
                  <a:pt x="496" y="1387"/>
                </a:lnTo>
                <a:lnTo>
                  <a:pt x="457" y="1356"/>
                </a:lnTo>
                <a:lnTo>
                  <a:pt x="257" y="1156"/>
                </a:lnTo>
                <a:lnTo>
                  <a:pt x="78" y="975"/>
                </a:lnTo>
                <a:lnTo>
                  <a:pt x="48" y="937"/>
                </a:lnTo>
                <a:lnTo>
                  <a:pt x="23" y="895"/>
                </a:lnTo>
                <a:lnTo>
                  <a:pt x="8" y="851"/>
                </a:lnTo>
                <a:lnTo>
                  <a:pt x="0" y="806"/>
                </a:lnTo>
                <a:lnTo>
                  <a:pt x="0" y="758"/>
                </a:lnTo>
                <a:lnTo>
                  <a:pt x="8" y="712"/>
                </a:lnTo>
                <a:lnTo>
                  <a:pt x="25" y="668"/>
                </a:lnTo>
                <a:lnTo>
                  <a:pt x="48" y="627"/>
                </a:lnTo>
                <a:lnTo>
                  <a:pt x="80" y="588"/>
                </a:lnTo>
                <a:lnTo>
                  <a:pt x="118" y="556"/>
                </a:lnTo>
                <a:lnTo>
                  <a:pt x="160" y="533"/>
                </a:lnTo>
                <a:lnTo>
                  <a:pt x="204" y="518"/>
                </a:lnTo>
                <a:lnTo>
                  <a:pt x="252" y="510"/>
                </a:lnTo>
                <a:lnTo>
                  <a:pt x="297" y="510"/>
                </a:lnTo>
                <a:lnTo>
                  <a:pt x="345" y="518"/>
                </a:lnTo>
                <a:lnTo>
                  <a:pt x="389" y="533"/>
                </a:lnTo>
                <a:lnTo>
                  <a:pt x="431" y="558"/>
                </a:lnTo>
                <a:lnTo>
                  <a:pt x="469" y="590"/>
                </a:lnTo>
                <a:lnTo>
                  <a:pt x="648" y="769"/>
                </a:lnTo>
                <a:lnTo>
                  <a:pt x="1346" y="78"/>
                </a:lnTo>
                <a:lnTo>
                  <a:pt x="1384" y="45"/>
                </a:lnTo>
                <a:lnTo>
                  <a:pt x="1426" y="23"/>
                </a:lnTo>
                <a:lnTo>
                  <a:pt x="1469" y="7"/>
                </a:lnTo>
                <a:lnTo>
                  <a:pt x="1515" y="0"/>
                </a:lnTo>
                <a:close/>
              </a:path>
            </a:pathLst>
          </a:custGeom>
          <a:solidFill>
            <a:srgbClr val="1F9E23"/>
          </a:solidFill>
          <a:ln w="0">
            <a:noFill/>
            <a:prstDash val="solid"/>
            <a:round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en-US" sz="135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Macintosh PowerPoint</Application>
  <PresentationFormat>On-screen Show (16:9)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Bebas Neue</vt:lpstr>
      <vt:lpstr>等线</vt:lpstr>
      <vt:lpstr>宋体</vt:lpstr>
      <vt:lpstr>Arial</vt:lpstr>
      <vt:lpstr>Calibri</vt:lpstr>
      <vt:lpstr>Wingdings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Jennifer Zheng</cp:lastModifiedBy>
  <cp:revision>92</cp:revision>
  <dcterms:created xsi:type="dcterms:W3CDTF">2014-08-01T07:00:00Z</dcterms:created>
  <dcterms:modified xsi:type="dcterms:W3CDTF">2018-08-02T10:38:16Z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2052-10.1.0.7400</vt:lpwstr>
  </property>
</Properties>
</file>