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3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2"/>
    <p:restoredTop sz="66436"/>
  </p:normalViewPr>
  <p:slideViewPr>
    <p:cSldViewPr snapToGrid="0" snapToObjects="1">
      <p:cViewPr varScale="1">
        <p:scale>
          <a:sx n="75" d="100"/>
          <a:sy n="75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sz="1200" b="1" u="sng" spc="0">
                <a:latin typeface="微软雅黑" panose="020B0503020204020204" pitchFamily="34" charset="-122"/>
                <a:ea typeface="微软雅黑" panose="020B0503020204020204" pitchFamily="34" charset="-122"/>
              </a:rPr>
              <a:t>何时用</a:t>
            </a:r>
            <a:r>
              <a:rPr lang="zh-CN" altLang="en-US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US" sz="1200" spc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企业进行战略分析</a:t>
            </a:r>
            <a:r>
              <a:rPr lang="ja-JP" altLang="en-US" sz="1200" spc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或者当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企业或个人希望更全面认识自身</a:t>
            </a:r>
            <a:r>
              <a:rPr lang="ja-JP" altLang="en-US" sz="1200" spc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时</a:t>
            </a:r>
            <a:endParaRPr lang="en-CA" altLang="ja-JP" sz="1200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ja-JP" altLang="en-CA" sz="1200" spc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例如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：企业或个人希望精准快速地发现自身的优势和短板</a:t>
            </a:r>
            <a:r>
              <a:rPr lang="en-CA" spc="0" dirty="0">
                <a:effectLst/>
              </a:rPr>
              <a:t> </a:t>
            </a:r>
            <a:endParaRPr lang="en-CA" altLang="ja-JP" sz="1200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sz="1200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sz="1200" b="1" u="sng" spc="0">
                <a:latin typeface="微软雅黑" panose="020B0503020204020204" pitchFamily="34" charset="-122"/>
                <a:ea typeface="微软雅黑" panose="020B0503020204020204" pitchFamily="34" charset="-122"/>
              </a:rPr>
              <a:t>怎么用</a:t>
            </a:r>
            <a:r>
              <a:rPr lang="zh-CN" altLang="en-US" sz="1200" b="1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从宏观和微观环境对机会和威胁的部分进行分析</a:t>
            </a:r>
            <a:endParaRPr lang="en-CA" altLang="zh-CN" sz="1200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pc="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 spc="0"/>
              <a:t>定义</a:t>
            </a:r>
            <a:r>
              <a:rPr lang="zh-CN" altLang="en-US" b="1" spc="0" dirty="0"/>
              <a:t>：</a:t>
            </a:r>
            <a:endParaRPr lang="en-US" b="1" spc="0" dirty="0"/>
          </a:p>
          <a:p>
            <a:pPr marL="0" marR="0" lvl="1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altLang="ja-JP" b="1" spc="0" dirty="0"/>
          </a:p>
          <a:p>
            <a:pPr marL="171450" marR="0" lvl="1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altLang="ja-JP" b="1" spc="0" dirty="0"/>
              <a:t>S</a:t>
            </a:r>
            <a:r>
              <a:rPr lang="ja-JP" altLang="en-US" b="1" spc="0"/>
              <a:t>优势</a:t>
            </a:r>
            <a:r>
              <a:rPr lang="zh-CN" altLang="en-US" b="1" spc="0" dirty="0"/>
              <a:t>：</a:t>
            </a:r>
            <a:r>
              <a:rPr lang="zh-CN" altLang="en-US" spc="0" dirty="0">
                <a:latin typeface="微软雅黑" panose="020B0503020204020204" pitchFamily="34" charset="-122"/>
                <a:ea typeface="微软雅黑" panose="020B0503020204020204" pitchFamily="34" charset="-122"/>
                <a:sym typeface="Source Sans Pro"/>
              </a:rPr>
              <a:t>企业或个人的优势，来源于产品、服务、销售渠道、品牌等因素</a:t>
            </a:r>
            <a:endParaRPr lang="en-CA" altLang="zh-CN" spc="0" dirty="0">
              <a:latin typeface="微软雅黑" panose="020B0503020204020204" pitchFamily="34" charset="-122"/>
              <a:ea typeface="微软雅黑" panose="020B0503020204020204" pitchFamily="34" charset="-122"/>
              <a:sym typeface="Source Sans Pro"/>
            </a:endParaRPr>
          </a:p>
          <a:p>
            <a:pPr marL="171450" marR="0" lvl="1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zh-CN" spc="0" dirty="0">
              <a:latin typeface="微软雅黑" panose="020B0503020204020204" pitchFamily="34" charset="-122"/>
              <a:ea typeface="微软雅黑" panose="020B0503020204020204" pitchFamily="34" charset="-122"/>
              <a:sym typeface="Source Sans Pro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b="1" spc="0" dirty="0">
                <a:latin typeface="微软雅黑" panose="020B0503020204020204" pitchFamily="34" charset="-122"/>
                <a:ea typeface="微软雅黑" panose="020B0503020204020204" pitchFamily="34" charset="-122"/>
                <a:sym typeface="Source Sans Pro"/>
              </a:rPr>
              <a:t>W</a:t>
            </a:r>
            <a:r>
              <a:rPr lang="ja-JP" altLang="en-US" b="1" spc="0">
                <a:latin typeface="微软雅黑" panose="020B0503020204020204" pitchFamily="34" charset="-122"/>
                <a:ea typeface="微软雅黑" panose="020B0503020204020204" pitchFamily="34" charset="-122"/>
                <a:sym typeface="Source Sans Pro"/>
              </a:rPr>
              <a:t>劣势</a:t>
            </a:r>
            <a:r>
              <a:rPr lang="zh-CN" altLang="en-US" b="1" spc="0" dirty="0">
                <a:latin typeface="微软雅黑" panose="020B0503020204020204" pitchFamily="34" charset="-122"/>
                <a:ea typeface="微软雅黑" panose="020B0503020204020204" pitchFamily="34" charset="-122"/>
                <a:sym typeface="Source Sans Pro"/>
              </a:rPr>
              <a:t>：</a:t>
            </a:r>
            <a:r>
              <a:rPr lang="zh-CN" altLang="en-US" spc="0" dirty="0">
                <a:latin typeface="微软雅黑" panose="020B0503020204020204" pitchFamily="34" charset="-122"/>
                <a:ea typeface="微软雅黑" panose="020B0503020204020204" pitchFamily="34" charset="-122"/>
                <a:sym typeface="Source Sans Pro"/>
              </a:rPr>
              <a:t>企业或个人的劣势，来源于内部资源缺乏、管理能力不足、技术不成熟等因素 </a:t>
            </a:r>
            <a:endParaRPr lang="en-CA" altLang="zh-CN" spc="0" dirty="0">
              <a:latin typeface="微软雅黑" panose="020B0503020204020204" pitchFamily="34" charset="-122"/>
              <a:ea typeface="微软雅黑" panose="020B0503020204020204" pitchFamily="34" charset="-122"/>
              <a:sym typeface="Source Sans Pro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zh-CN" spc="0" dirty="0">
              <a:latin typeface="微软雅黑" panose="020B0503020204020204" pitchFamily="34" charset="-122"/>
              <a:ea typeface="微软雅黑" panose="020B0503020204020204" pitchFamily="34" charset="-122"/>
              <a:sym typeface="Source Sans Pro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b="1" spc="0" dirty="0">
                <a:latin typeface="微软雅黑" panose="020B0503020204020204" pitchFamily="34" charset="-122"/>
                <a:ea typeface="微软雅黑" panose="020B0503020204020204" pitchFamily="34" charset="-122"/>
                <a:sym typeface="Source Sans Pro"/>
              </a:rPr>
              <a:t>T</a:t>
            </a:r>
            <a:r>
              <a:rPr lang="ja-JP" altLang="en-CA" b="1" spc="0">
                <a:latin typeface="微软雅黑" panose="020B0503020204020204" pitchFamily="34" charset="-122"/>
                <a:ea typeface="微软雅黑" panose="020B0503020204020204" pitchFamily="34" charset="-122"/>
                <a:sym typeface="Source Sans Pro"/>
              </a:rPr>
              <a:t>威胁</a:t>
            </a:r>
            <a:r>
              <a:rPr lang="zh-CN" altLang="en-US" spc="0" dirty="0">
                <a:latin typeface="微软雅黑" panose="020B0503020204020204" pitchFamily="34" charset="-122"/>
                <a:ea typeface="微软雅黑" panose="020B0503020204020204" pitchFamily="34" charset="-122"/>
                <a:sym typeface="Source Sans Pro"/>
              </a:rPr>
              <a:t>：外部环境给企业或个人带来的威胁，包括原材料价格增长、人口结构变动、宏观经济萎缩等</a:t>
            </a:r>
            <a:endParaRPr lang="en-CA" altLang="zh-CN" spc="0" dirty="0">
              <a:latin typeface="微软雅黑" panose="020B0503020204020204" pitchFamily="34" charset="-122"/>
              <a:ea typeface="微软雅黑" panose="020B0503020204020204" pitchFamily="34" charset="-122"/>
              <a:sym typeface="Source Sans Pro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zh-CN" spc="0" dirty="0">
              <a:latin typeface="微软雅黑" panose="020B0503020204020204" pitchFamily="34" charset="-122"/>
              <a:ea typeface="微软雅黑" panose="020B0503020204020204" pitchFamily="34" charset="-122"/>
              <a:sym typeface="Source Sans Pro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b="1" spc="0" dirty="0">
                <a:latin typeface="微软雅黑" panose="020B0503020204020204" pitchFamily="34" charset="-122"/>
                <a:ea typeface="微软雅黑" panose="020B0503020204020204" pitchFamily="34" charset="-122"/>
                <a:sym typeface="Source Sans Pro"/>
              </a:rPr>
              <a:t>O</a:t>
            </a:r>
            <a:r>
              <a:rPr lang="ja-JP" altLang="en-CA" b="1" spc="0">
                <a:latin typeface="微软雅黑" panose="020B0503020204020204" pitchFamily="34" charset="-122"/>
                <a:ea typeface="微软雅黑" panose="020B0503020204020204" pitchFamily="34" charset="-122"/>
                <a:sym typeface="Source Sans Pro"/>
              </a:rPr>
              <a:t>机会</a:t>
            </a:r>
            <a:r>
              <a:rPr lang="zh-CN" altLang="en-US" spc="0" dirty="0">
                <a:latin typeface="微软雅黑" panose="020B0503020204020204" pitchFamily="34" charset="-122"/>
                <a:ea typeface="微软雅黑" panose="020B0503020204020204" pitchFamily="34" charset="-122"/>
                <a:sym typeface="Source Sans Pro"/>
              </a:rPr>
              <a:t>：企业或个人面临的外部机会，包括新兴科技、创新想法、有利政策法规等</a:t>
            </a:r>
            <a:r>
              <a:rPr lang="en-CA" spc="0" dirty="0">
                <a:latin typeface="微软雅黑" panose="020B0503020204020204" pitchFamily="34" charset="-122"/>
                <a:ea typeface="微软雅黑" panose="020B0503020204020204" pitchFamily="34" charset="-122"/>
                <a:sym typeface="Source Sans Pro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spc="0" dirty="0">
              <a:latin typeface="微软雅黑" panose="020B0503020204020204" pitchFamily="34" charset="-122"/>
              <a:ea typeface="微软雅黑" panose="020B0503020204020204" pitchFamily="34" charset="-122"/>
              <a:sym typeface="Source Sans Pr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4" r:id="rId63"/>
    <p:sldLayoutId id="2147483715" r:id="rId64"/>
    <p:sldLayoutId id="2147483716" r:id="rId65"/>
    <p:sldLayoutId id="2147483717" r:id="rId66"/>
    <p:sldLayoutId id="2147483718" r:id="rId67"/>
    <p:sldLayoutId id="2147483719" r:id="rId68"/>
    <p:sldLayoutId id="2147483720" r:id="rId69"/>
    <p:sldLayoutId id="2147483721" r:id="rId70"/>
    <p:sldLayoutId id="2147483722" r:id="rId71"/>
    <p:sldLayoutId id="2147483723" r:id="rId72"/>
    <p:sldLayoutId id="2147483724" r:id="rId73"/>
    <p:sldLayoutId id="2147483725" r:id="rId74"/>
    <p:sldLayoutId id="2147483726" r:id="rId75"/>
    <p:sldLayoutId id="2147483727" r:id="rId76"/>
    <p:sldLayoutId id="2147483728" r:id="rId77"/>
    <p:sldLayoutId id="2147483729" r:id="rId78"/>
    <p:sldLayoutId id="2147483730" r:id="rId79"/>
    <p:sldLayoutId id="2147483731" r:id="rId80"/>
    <p:sldLayoutId id="2147483732" r:id="rId81"/>
    <p:sldLayoutId id="2147483733" r:id="rId82"/>
    <p:sldLayoutId id="2147483734" r:id="rId83"/>
    <p:sldLayoutId id="2147483735" r:id="rId84"/>
    <p:sldLayoutId id="2147483736" r:id="rId85"/>
    <p:sldLayoutId id="2147483737" r:id="rId86"/>
    <p:sldLayoutId id="2147483738" r:id="rId87"/>
    <p:sldLayoutId id="2147483739" r:id="rId88"/>
    <p:sldLayoutId id="2147483740" r:id="rId89"/>
    <p:sldLayoutId id="2147483741" r:id="rId90"/>
    <p:sldLayoutId id="2147483742" r:id="rId91"/>
    <p:sldLayoutId id="2147483743" r:id="rId92"/>
    <p:sldLayoutId id="2147483744" r:id="rId93"/>
    <p:sldLayoutId id="2147483745" r:id="rId94"/>
    <p:sldLayoutId id="2147483746" r:id="rId95"/>
    <p:sldLayoutId id="2147483747" r:id="rId96"/>
    <p:sldLayoutId id="2147483748" r:id="rId97"/>
    <p:sldLayoutId id="2147483749" r:id="rId98"/>
    <p:sldLayoutId id="2147483750" r:id="rId99"/>
    <p:sldLayoutId id="2147483751" r:id="rId100"/>
    <p:sldLayoutId id="2147483752" r:id="rId101"/>
    <p:sldLayoutId id="2147483753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1103" y="1435210"/>
            <a:ext cx="11129212" cy="4163794"/>
            <a:chOff x="388599" y="1454001"/>
            <a:chExt cx="11129212" cy="4163794"/>
          </a:xfrm>
        </p:grpSpPr>
        <p:grpSp>
          <p:nvGrpSpPr>
            <p:cNvPr id="4099" name="Freeform 5"/>
            <p:cNvGrpSpPr/>
            <p:nvPr/>
          </p:nvGrpSpPr>
          <p:grpSpPr>
            <a:xfrm>
              <a:off x="4055083" y="1573968"/>
              <a:ext cx="3328618" cy="1647863"/>
              <a:chOff x="0" y="0"/>
              <a:chExt cx="3328616" cy="1647861"/>
            </a:xfrm>
          </p:grpSpPr>
          <p:sp>
            <p:nvSpPr>
              <p:cNvPr id="4097" name="形状"/>
              <p:cNvSpPr/>
              <p:nvPr/>
            </p:nvSpPr>
            <p:spPr>
              <a:xfrm>
                <a:off x="0" y="-1"/>
                <a:ext cx="2919097" cy="1647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340" y="15901"/>
                      <a:pt x="21340" y="15901"/>
                      <a:pt x="21340" y="15901"/>
                    </a:cubicBezTo>
                    <a:cubicBezTo>
                      <a:pt x="20631" y="17372"/>
                      <a:pt x="20631" y="17372"/>
                      <a:pt x="20631" y="17372"/>
                    </a:cubicBezTo>
                    <a:cubicBezTo>
                      <a:pt x="20562" y="17035"/>
                      <a:pt x="20544" y="16943"/>
                      <a:pt x="20458" y="16606"/>
                    </a:cubicBezTo>
                    <a:cubicBezTo>
                      <a:pt x="18813" y="10264"/>
                      <a:pt x="14729" y="7139"/>
                      <a:pt x="10783" y="8609"/>
                    </a:cubicBezTo>
                    <a:cubicBezTo>
                      <a:pt x="10506" y="3769"/>
                      <a:pt x="8204" y="0"/>
                      <a:pt x="5400" y="0"/>
                    </a:cubicBezTo>
                    <a:cubicBezTo>
                      <a:pt x="2423" y="0"/>
                      <a:pt x="0" y="4259"/>
                      <a:pt x="0" y="9559"/>
                    </a:cubicBezTo>
                    <a:cubicBezTo>
                      <a:pt x="0" y="13910"/>
                      <a:pt x="1662" y="17586"/>
                      <a:pt x="3912" y="18751"/>
                    </a:cubicBezTo>
                    <a:cubicBezTo>
                      <a:pt x="3912" y="18751"/>
                      <a:pt x="3912" y="18751"/>
                      <a:pt x="3912" y="18751"/>
                    </a:cubicBezTo>
                    <a:cubicBezTo>
                      <a:pt x="4050" y="18812"/>
                      <a:pt x="4188" y="18873"/>
                      <a:pt x="4327" y="18934"/>
                    </a:cubicBezTo>
                    <a:cubicBezTo>
                      <a:pt x="4344" y="18934"/>
                      <a:pt x="4344" y="18934"/>
                      <a:pt x="4344" y="18934"/>
                    </a:cubicBezTo>
                    <a:cubicBezTo>
                      <a:pt x="4344" y="18934"/>
                      <a:pt x="4344" y="18934"/>
                      <a:pt x="4344" y="18934"/>
                    </a:cubicBezTo>
                    <a:cubicBezTo>
                      <a:pt x="5244" y="15717"/>
                      <a:pt x="6802" y="12960"/>
                      <a:pt x="8844" y="11275"/>
                    </a:cubicBezTo>
                    <a:cubicBezTo>
                      <a:pt x="10038" y="10294"/>
                      <a:pt x="10835" y="10049"/>
                      <a:pt x="10852" y="10049"/>
                    </a:cubicBezTo>
                    <a:cubicBezTo>
                      <a:pt x="14763" y="8517"/>
                      <a:pt x="18727" y="11336"/>
                      <a:pt x="20440" y="17494"/>
                    </a:cubicBezTo>
                    <a:cubicBezTo>
                      <a:pt x="19333" y="17525"/>
                      <a:pt x="19333" y="17525"/>
                      <a:pt x="19333" y="1752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5282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40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98" name="S"/>
              <p:cNvSpPr txBox="1"/>
              <p:nvPr/>
            </p:nvSpPr>
            <p:spPr>
              <a:xfrm>
                <a:off x="409520" y="309602"/>
                <a:ext cx="2919097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40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lvl1pPr>
              </a:lstStyle>
              <a:p>
                <a:r>
                  <a:rPr>
                    <a:latin typeface="等线" panose="02010600030101010101" charset="-122"/>
                    <a:ea typeface="等线" panose="02010600030101010101" charset="-122"/>
                  </a:rPr>
                  <a:t>S</a:t>
                </a:r>
              </a:p>
            </p:txBody>
          </p:sp>
        </p:grpSp>
        <p:grpSp>
          <p:nvGrpSpPr>
            <p:cNvPr id="4102" name="Freeform 7"/>
            <p:cNvGrpSpPr/>
            <p:nvPr/>
          </p:nvGrpSpPr>
          <p:grpSpPr>
            <a:xfrm>
              <a:off x="6437160" y="1573968"/>
              <a:ext cx="1812659" cy="2921075"/>
              <a:chOff x="0" y="0"/>
              <a:chExt cx="1812657" cy="2921073"/>
            </a:xfrm>
          </p:grpSpPr>
          <p:sp>
            <p:nvSpPr>
              <p:cNvPr id="4100" name="形状"/>
              <p:cNvSpPr/>
              <p:nvPr/>
            </p:nvSpPr>
            <p:spPr>
              <a:xfrm>
                <a:off x="0" y="-1"/>
                <a:ext cx="1648850" cy="2921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699" y="21341"/>
                      <a:pt x="5699" y="21341"/>
                      <a:pt x="5699" y="21341"/>
                    </a:cubicBezTo>
                    <a:cubicBezTo>
                      <a:pt x="4259" y="20614"/>
                      <a:pt x="4259" y="20614"/>
                      <a:pt x="4259" y="20614"/>
                    </a:cubicBezTo>
                    <a:cubicBezTo>
                      <a:pt x="4596" y="20545"/>
                      <a:pt x="4688" y="20528"/>
                      <a:pt x="5025" y="20441"/>
                    </a:cubicBezTo>
                    <a:cubicBezTo>
                      <a:pt x="11336" y="18798"/>
                      <a:pt x="14492" y="14717"/>
                      <a:pt x="12991" y="10774"/>
                    </a:cubicBezTo>
                    <a:cubicBezTo>
                      <a:pt x="17831" y="10515"/>
                      <a:pt x="21600" y="8197"/>
                      <a:pt x="21600" y="5396"/>
                    </a:cubicBezTo>
                    <a:cubicBezTo>
                      <a:pt x="21600" y="2421"/>
                      <a:pt x="17311" y="0"/>
                      <a:pt x="12041" y="0"/>
                    </a:cubicBezTo>
                    <a:cubicBezTo>
                      <a:pt x="7660" y="17"/>
                      <a:pt x="3983" y="1660"/>
                      <a:pt x="2849" y="3926"/>
                    </a:cubicBezTo>
                    <a:cubicBezTo>
                      <a:pt x="2849" y="3926"/>
                      <a:pt x="2849" y="3926"/>
                      <a:pt x="2849" y="3926"/>
                    </a:cubicBezTo>
                    <a:cubicBezTo>
                      <a:pt x="2757" y="4064"/>
                      <a:pt x="2696" y="4202"/>
                      <a:pt x="2666" y="4341"/>
                    </a:cubicBezTo>
                    <a:cubicBezTo>
                      <a:pt x="2666" y="4341"/>
                      <a:pt x="2666" y="4341"/>
                      <a:pt x="2666" y="4341"/>
                    </a:cubicBezTo>
                    <a:cubicBezTo>
                      <a:pt x="2666" y="4358"/>
                      <a:pt x="2666" y="4358"/>
                      <a:pt x="2666" y="4358"/>
                    </a:cubicBezTo>
                    <a:cubicBezTo>
                      <a:pt x="5883" y="5257"/>
                      <a:pt x="8640" y="6814"/>
                      <a:pt x="10325" y="8854"/>
                    </a:cubicBezTo>
                    <a:cubicBezTo>
                      <a:pt x="11306" y="10030"/>
                      <a:pt x="11551" y="10826"/>
                      <a:pt x="11551" y="10843"/>
                    </a:cubicBezTo>
                    <a:cubicBezTo>
                      <a:pt x="13113" y="14769"/>
                      <a:pt x="10294" y="18729"/>
                      <a:pt x="4136" y="20441"/>
                    </a:cubicBezTo>
                    <a:cubicBezTo>
                      <a:pt x="4075" y="19335"/>
                      <a:pt x="4075" y="19335"/>
                      <a:pt x="4075" y="19335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C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40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01" name="W"/>
              <p:cNvSpPr txBox="1"/>
              <p:nvPr/>
            </p:nvSpPr>
            <p:spPr>
              <a:xfrm>
                <a:off x="163808" y="348396"/>
                <a:ext cx="1648850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40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lvl1pPr>
              </a:lstStyle>
              <a:p>
                <a:r>
                  <a:rPr>
                    <a:latin typeface="等线" panose="02010600030101010101" charset="-122"/>
                    <a:ea typeface="等线" panose="02010600030101010101" charset="-122"/>
                  </a:rPr>
                  <a:t>W</a:t>
                </a:r>
              </a:p>
            </p:txBody>
          </p:sp>
        </p:grpSp>
        <p:grpSp>
          <p:nvGrpSpPr>
            <p:cNvPr id="4105" name="Freeform 8"/>
            <p:cNvGrpSpPr/>
            <p:nvPr/>
          </p:nvGrpSpPr>
          <p:grpSpPr>
            <a:xfrm>
              <a:off x="5115510" y="4059749"/>
              <a:ext cx="3777840" cy="1558046"/>
              <a:chOff x="0" y="0"/>
              <a:chExt cx="3777838" cy="1558045"/>
            </a:xfrm>
          </p:grpSpPr>
          <p:sp>
            <p:nvSpPr>
              <p:cNvPr id="4103" name="形状"/>
              <p:cNvSpPr/>
              <p:nvPr/>
            </p:nvSpPr>
            <p:spPr>
              <a:xfrm>
                <a:off x="0" y="0"/>
                <a:ext cx="2954740" cy="1558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5" h="21385" extrusionOk="0">
                    <a:moveTo>
                      <a:pt x="0" y="0"/>
                    </a:moveTo>
                    <a:cubicBezTo>
                      <a:pt x="374" y="5938"/>
                      <a:pt x="374" y="5938"/>
                      <a:pt x="374" y="5938"/>
                    </a:cubicBezTo>
                    <a:cubicBezTo>
                      <a:pt x="1054" y="4365"/>
                      <a:pt x="1054" y="4365"/>
                      <a:pt x="1054" y="4365"/>
                    </a:cubicBezTo>
                    <a:cubicBezTo>
                      <a:pt x="1123" y="4718"/>
                      <a:pt x="1140" y="4814"/>
                      <a:pt x="1242" y="5167"/>
                    </a:cubicBezTo>
                    <a:cubicBezTo>
                      <a:pt x="2993" y="11651"/>
                      <a:pt x="7075" y="14635"/>
                      <a:pt x="10919" y="12774"/>
                    </a:cubicBezTo>
                    <a:cubicBezTo>
                      <a:pt x="11293" y="17813"/>
                      <a:pt x="13640" y="21600"/>
                      <a:pt x="16396" y="21375"/>
                    </a:cubicBezTo>
                    <a:cubicBezTo>
                      <a:pt x="19321" y="21151"/>
                      <a:pt x="21600" y="16497"/>
                      <a:pt x="21481" y="10977"/>
                    </a:cubicBezTo>
                    <a:cubicBezTo>
                      <a:pt x="21379" y="6387"/>
                      <a:pt x="19661" y="2664"/>
                      <a:pt x="17433" y="1637"/>
                    </a:cubicBezTo>
                    <a:cubicBezTo>
                      <a:pt x="17433" y="1637"/>
                      <a:pt x="17433" y="1637"/>
                      <a:pt x="17433" y="1637"/>
                    </a:cubicBezTo>
                    <a:cubicBezTo>
                      <a:pt x="17297" y="1573"/>
                      <a:pt x="17144" y="1508"/>
                      <a:pt x="17008" y="1476"/>
                    </a:cubicBezTo>
                    <a:cubicBezTo>
                      <a:pt x="17008" y="1476"/>
                      <a:pt x="17008" y="1476"/>
                      <a:pt x="17008" y="1476"/>
                    </a:cubicBezTo>
                    <a:cubicBezTo>
                      <a:pt x="17008" y="1476"/>
                      <a:pt x="16991" y="1476"/>
                      <a:pt x="16991" y="1476"/>
                    </a:cubicBezTo>
                    <a:cubicBezTo>
                      <a:pt x="16174" y="4911"/>
                      <a:pt x="14712" y="7927"/>
                      <a:pt x="12756" y="9821"/>
                    </a:cubicBezTo>
                    <a:cubicBezTo>
                      <a:pt x="11599" y="10944"/>
                      <a:pt x="10834" y="11265"/>
                      <a:pt x="10817" y="11265"/>
                    </a:cubicBezTo>
                    <a:cubicBezTo>
                      <a:pt x="7007" y="13191"/>
                      <a:pt x="3044" y="10527"/>
                      <a:pt x="1225" y="4204"/>
                    </a:cubicBezTo>
                    <a:cubicBezTo>
                      <a:pt x="2313" y="4076"/>
                      <a:pt x="2313" y="4076"/>
                      <a:pt x="2313" y="40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40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04" name="O"/>
              <p:cNvSpPr txBox="1"/>
              <p:nvPr/>
            </p:nvSpPr>
            <p:spPr>
              <a:xfrm>
                <a:off x="807339" y="634168"/>
                <a:ext cx="2970500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40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lvl1pPr>
              </a:lstStyle>
              <a:p>
                <a:r>
                  <a:rPr>
                    <a:latin typeface="等线" panose="02010600030101010101" charset="-122"/>
                    <a:ea typeface="等线" panose="02010600030101010101" charset="-122"/>
                  </a:rPr>
                  <a:t>O</a:t>
                </a:r>
              </a:p>
            </p:txBody>
          </p:sp>
        </p:grpSp>
        <p:grpSp>
          <p:nvGrpSpPr>
            <p:cNvPr id="4108" name="Freeform 9"/>
            <p:cNvGrpSpPr/>
            <p:nvPr/>
          </p:nvGrpSpPr>
          <p:grpSpPr>
            <a:xfrm>
              <a:off x="3961479" y="2660994"/>
              <a:ext cx="1665350" cy="2956720"/>
              <a:chOff x="-93604" y="0"/>
              <a:chExt cx="1665349" cy="2956718"/>
            </a:xfrm>
          </p:grpSpPr>
          <p:sp>
            <p:nvSpPr>
              <p:cNvPr id="4106" name="形状"/>
              <p:cNvSpPr/>
              <p:nvPr/>
            </p:nvSpPr>
            <p:spPr>
              <a:xfrm>
                <a:off x="13517" y="-1"/>
                <a:ext cx="1558229" cy="2956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4" h="21485" extrusionOk="0">
                    <a:moveTo>
                      <a:pt x="21414" y="0"/>
                    </a:moveTo>
                    <a:cubicBezTo>
                      <a:pt x="15468" y="391"/>
                      <a:pt x="15468" y="391"/>
                      <a:pt x="15468" y="391"/>
                    </a:cubicBezTo>
                    <a:cubicBezTo>
                      <a:pt x="17043" y="1054"/>
                      <a:pt x="17043" y="1054"/>
                      <a:pt x="17043" y="1054"/>
                    </a:cubicBezTo>
                    <a:cubicBezTo>
                      <a:pt x="16689" y="1139"/>
                      <a:pt x="16593" y="1156"/>
                      <a:pt x="16239" y="1241"/>
                    </a:cubicBezTo>
                    <a:cubicBezTo>
                      <a:pt x="9746" y="3008"/>
                      <a:pt x="6757" y="7087"/>
                      <a:pt x="8621" y="10927"/>
                    </a:cubicBezTo>
                    <a:cubicBezTo>
                      <a:pt x="3575" y="11301"/>
                      <a:pt x="-186" y="13647"/>
                      <a:pt x="7" y="16400"/>
                    </a:cubicBezTo>
                    <a:cubicBezTo>
                      <a:pt x="264" y="19323"/>
                      <a:pt x="4925" y="21600"/>
                      <a:pt x="10453" y="21481"/>
                    </a:cubicBezTo>
                    <a:cubicBezTo>
                      <a:pt x="15050" y="21379"/>
                      <a:pt x="18778" y="19663"/>
                      <a:pt x="19807" y="17419"/>
                    </a:cubicBezTo>
                    <a:cubicBezTo>
                      <a:pt x="19807" y="17419"/>
                      <a:pt x="19807" y="17419"/>
                      <a:pt x="19807" y="17419"/>
                    </a:cubicBezTo>
                    <a:cubicBezTo>
                      <a:pt x="19871" y="17283"/>
                      <a:pt x="19903" y="17147"/>
                      <a:pt x="19968" y="16994"/>
                    </a:cubicBezTo>
                    <a:cubicBezTo>
                      <a:pt x="19968" y="16994"/>
                      <a:pt x="19968" y="16994"/>
                      <a:pt x="19968" y="16994"/>
                    </a:cubicBezTo>
                    <a:cubicBezTo>
                      <a:pt x="19968" y="16994"/>
                      <a:pt x="19968" y="16994"/>
                      <a:pt x="19968" y="16994"/>
                    </a:cubicBezTo>
                    <a:cubicBezTo>
                      <a:pt x="16528" y="16179"/>
                      <a:pt x="13507" y="14717"/>
                      <a:pt x="11578" y="12746"/>
                    </a:cubicBezTo>
                    <a:cubicBezTo>
                      <a:pt x="10453" y="11607"/>
                      <a:pt x="10164" y="10842"/>
                      <a:pt x="10132" y="10825"/>
                    </a:cubicBezTo>
                    <a:cubicBezTo>
                      <a:pt x="8203" y="7019"/>
                      <a:pt x="10871" y="3059"/>
                      <a:pt x="17171" y="1241"/>
                    </a:cubicBezTo>
                    <a:cubicBezTo>
                      <a:pt x="17332" y="2328"/>
                      <a:pt x="17332" y="2328"/>
                      <a:pt x="17332" y="2328"/>
                    </a:cubicBezTo>
                    <a:lnTo>
                      <a:pt x="21414" y="0"/>
                    </a:lnTo>
                    <a:close/>
                  </a:path>
                </a:pathLst>
              </a:custGeom>
              <a:solidFill>
                <a:srgbClr val="F270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>
                  <a:defRPr sz="40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07" name="T"/>
              <p:cNvSpPr txBox="1"/>
              <p:nvPr/>
            </p:nvSpPr>
            <p:spPr>
              <a:xfrm>
                <a:off x="-93605" y="2037424"/>
                <a:ext cx="1571746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b">
                <a:spAutoFit/>
              </a:bodyPr>
              <a:lstStyle>
                <a:lvl1pPr algn="ctr">
                  <a:defRPr sz="40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lvl1pPr>
              </a:lstStyle>
              <a:p>
                <a:r>
                  <a:rPr>
                    <a:latin typeface="等线" panose="02010600030101010101" charset="-122"/>
                    <a:ea typeface="等线" panose="02010600030101010101" charset="-122"/>
                  </a:rPr>
                  <a:t>T</a:t>
                </a:r>
              </a:p>
            </p:txBody>
          </p:sp>
        </p:grpSp>
        <p:sp>
          <p:nvSpPr>
            <p:cNvPr id="4109" name="Freeform 11"/>
            <p:cNvSpPr/>
            <p:nvPr/>
          </p:nvSpPr>
          <p:spPr>
            <a:xfrm flipH="1">
              <a:off x="388600" y="1798204"/>
              <a:ext cx="3860284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33" y="0"/>
                  </a:lnTo>
                  <a:lnTo>
                    <a:pt x="21600" y="0"/>
                  </a:lnTo>
                </a:path>
              </a:pathLst>
            </a:custGeom>
            <a:ln w="6350">
              <a:solidFill>
                <a:srgbClr val="E52828">
                  <a:alpha val="50000"/>
                </a:srgbClr>
              </a:solidFill>
              <a:miter/>
              <a:tailEnd type="oval"/>
            </a:ln>
          </p:spPr>
          <p:txBody>
            <a:bodyPr lIns="45719" rIns="45719" anchor="ctr"/>
            <a:lstStyle/>
            <a:p>
              <a:pPr algn="r">
                <a:defRPr sz="3200">
                  <a:solidFill>
                    <a:srgbClr val="22222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111" name="Freeform 13"/>
            <p:cNvSpPr/>
            <p:nvPr/>
          </p:nvSpPr>
          <p:spPr>
            <a:xfrm>
              <a:off x="7888210" y="1835148"/>
              <a:ext cx="36296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33" y="0"/>
                  </a:lnTo>
                  <a:lnTo>
                    <a:pt x="21600" y="0"/>
                  </a:lnTo>
                </a:path>
              </a:pathLst>
            </a:custGeom>
            <a:ln w="6350">
              <a:solidFill>
                <a:srgbClr val="EC4242">
                  <a:alpha val="50000"/>
                </a:srgbClr>
              </a:solidFill>
              <a:miter/>
              <a:tailEnd type="oval"/>
            </a:ln>
          </p:spPr>
          <p:txBody>
            <a:bodyPr lIns="45719" rIns="45719" anchor="ctr"/>
            <a:lstStyle/>
            <a:p>
              <a:pPr algn="ctr">
                <a:defRPr sz="3200">
                  <a:solidFill>
                    <a:srgbClr val="22222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112" name="Freeform 14"/>
            <p:cNvSpPr/>
            <p:nvPr/>
          </p:nvSpPr>
          <p:spPr>
            <a:xfrm>
              <a:off x="7915302" y="4483248"/>
              <a:ext cx="3602509" cy="384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33" y="0"/>
                  </a:lnTo>
                  <a:lnTo>
                    <a:pt x="21600" y="0"/>
                  </a:lnTo>
                </a:path>
              </a:pathLst>
            </a:custGeom>
            <a:ln w="6350">
              <a:solidFill>
                <a:srgbClr val="F05959">
                  <a:alpha val="50000"/>
                </a:srgbClr>
              </a:solidFill>
              <a:miter/>
              <a:tailEnd type="oval"/>
            </a:ln>
          </p:spPr>
          <p:txBody>
            <a:bodyPr lIns="45719" rIns="45719" anchor="ctr"/>
            <a:lstStyle/>
            <a:p>
              <a:pPr algn="ctr">
                <a:defRPr sz="3200">
                  <a:solidFill>
                    <a:srgbClr val="22222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113" name="Freeform 15"/>
            <p:cNvSpPr/>
            <p:nvPr/>
          </p:nvSpPr>
          <p:spPr>
            <a:xfrm flipH="1">
              <a:off x="388599" y="4524325"/>
              <a:ext cx="3849952" cy="338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33" y="0"/>
                  </a:lnTo>
                  <a:lnTo>
                    <a:pt x="21600" y="0"/>
                  </a:lnTo>
                </a:path>
              </a:pathLst>
            </a:custGeom>
            <a:ln w="6350">
              <a:solidFill>
                <a:srgbClr val="F27070">
                  <a:alpha val="50000"/>
                </a:srgbClr>
              </a:solidFill>
              <a:miter/>
              <a:tailEnd type="oval"/>
            </a:ln>
          </p:spPr>
          <p:txBody>
            <a:bodyPr lIns="45719" rIns="45719" anchor="ctr"/>
            <a:lstStyle/>
            <a:p>
              <a:pPr algn="r">
                <a:defRPr sz="3200">
                  <a:solidFill>
                    <a:srgbClr val="22222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114" name="TextBox 16"/>
            <p:cNvSpPr txBox="1"/>
            <p:nvPr/>
          </p:nvSpPr>
          <p:spPr>
            <a:xfrm>
              <a:off x="8653949" y="1454001"/>
              <a:ext cx="817466" cy="369332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  <a:r>
                <a:rPr lang="ja-JP" altLang="en-CA" sz="2000" b="1" spc="30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劣势</a:t>
              </a:r>
              <a:endParaRPr sz="2000" b="1" spc="30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115" name="TextBox 17"/>
            <p:cNvSpPr txBox="1"/>
            <p:nvPr/>
          </p:nvSpPr>
          <p:spPr>
            <a:xfrm>
              <a:off x="8711059" y="4099593"/>
              <a:ext cx="800876" cy="369332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  <a:r>
                <a:rPr lang="ja-JP" altLang="en-CA" sz="2000" b="1" spc="30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机会</a:t>
              </a:r>
              <a:r>
                <a:rPr lang="en-CA" sz="2000" b="1" spc="300" dirty="0">
                  <a:solidFill>
                    <a:srgbClr val="FF0000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</a:p>
          </p:txBody>
        </p:sp>
        <p:sp>
          <p:nvSpPr>
            <p:cNvPr id="4116" name="TextBox 18"/>
            <p:cNvSpPr txBox="1"/>
            <p:nvPr/>
          </p:nvSpPr>
          <p:spPr>
            <a:xfrm>
              <a:off x="2780641" y="4115602"/>
              <a:ext cx="880420" cy="369332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  <a:r>
                <a:rPr lang="ja-JP" altLang="en-CA" sz="2000" b="1" spc="30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威胁</a:t>
              </a:r>
              <a:endParaRPr lang="en-CA" sz="2000" b="1" spc="30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271272"/>
            <a:ext cx="6078828" cy="607218"/>
            <a:chOff x="0" y="271272"/>
            <a:chExt cx="6078828" cy="607218"/>
          </a:xfrm>
        </p:grpSpPr>
        <p:sp>
          <p:nvSpPr>
            <p:cNvPr id="25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" name="Rectangle 54"/>
            <p:cNvSpPr txBox="1"/>
            <p:nvPr/>
          </p:nvSpPr>
          <p:spPr>
            <a:xfrm>
              <a:off x="315838" y="271272"/>
              <a:ext cx="5762990" cy="60721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en-US" altLang="zh-CN" spc="300" dirty="0">
                  <a:latin typeface="等线" panose="02010600030101010101" charset="-122"/>
                  <a:ea typeface="等线" panose="02010600030101010101" charset="-122"/>
                </a:rPr>
                <a:t>SWOT</a:t>
              </a:r>
              <a:r>
                <a:rPr lang="zh-CN" altLang="en-US" spc="300" dirty="0">
                  <a:latin typeface="等线" panose="02010600030101010101" charset="-122"/>
                  <a:ea typeface="等线" panose="02010600030101010101" charset="-122"/>
                </a:rPr>
                <a:t>分析法</a:t>
              </a:r>
              <a:r>
                <a:rPr lang="en-CA" spc="300" dirty="0"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722661" y="1421106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 lang="ja-JP" altLang="en-US" sz="2000" b="1" spc="30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优势</a:t>
            </a:r>
            <a:endParaRPr lang="en-CA" sz="2000" b="1" spc="30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74407" y="1692268"/>
            <a:ext cx="87716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 lang="ja-JP" altLang="en-US" b="1" spc="300">
                <a:solidFill>
                  <a:srgbClr val="F27070"/>
                </a:solidFill>
                <a:latin typeface="等线" panose="02010600030101010101" charset="-122"/>
                <a:ea typeface="等线" panose="02010600030101010101" charset="-122"/>
              </a:rPr>
              <a:t>内部</a:t>
            </a:r>
            <a:endParaRPr lang="en-CA" b="1" spc="300" dirty="0">
              <a:solidFill>
                <a:srgbClr val="F2707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97112" y="5088246"/>
            <a:ext cx="87716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 lang="ja-JP" altLang="en-US" b="1" spc="300">
                <a:solidFill>
                  <a:srgbClr val="F27070"/>
                </a:solidFill>
                <a:latin typeface="等线" panose="02010600030101010101" charset="-122"/>
                <a:ea typeface="等线" panose="02010600030101010101" charset="-122"/>
              </a:rPr>
              <a:t>外部</a:t>
            </a:r>
            <a:endParaRPr lang="en-CA" b="1" spc="300" dirty="0">
              <a:solidFill>
                <a:srgbClr val="F2707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5838" y="2009936"/>
            <a:ext cx="3148627" cy="85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填写企业有哪些优势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6981" y="4674554"/>
            <a:ext cx="2981024" cy="85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填写企业面临的威胁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25855" y="1968757"/>
            <a:ext cx="2856414" cy="85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填写企业有哪些劣势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925855" y="4660465"/>
            <a:ext cx="2856414" cy="85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填写企业面临的机会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189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Bebas Neue</vt:lpstr>
      <vt:lpstr>等线</vt:lpstr>
      <vt:lpstr>等线 Light</vt:lpstr>
      <vt:lpstr>FontAwesome</vt:lpstr>
      <vt:lpstr>微软雅黑</vt:lpstr>
      <vt:lpstr>Raleway</vt:lpstr>
      <vt:lpstr>Roboto Condensed</vt:lpstr>
      <vt:lpstr>Roboto Medium</vt:lpstr>
      <vt:lpstr>Source Sans Pro</vt:lpstr>
      <vt:lpstr>Arial</vt:lpstr>
      <vt:lpstr>Calibri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2018-08-02T09:46:57Z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