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企业进行战略分析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企业或个人希望更全面认识自身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altLang="ja-JP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ja-JP" altLang="en-CA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例如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：企业或个人希望精准快速地发现自身的优势和短板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ja-JP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从宏观和微观环境对机会和威胁的部分进行分析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pc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sym typeface="+mn-ea"/>
              </a:rPr>
              <a:t>定义</a:t>
            </a:r>
            <a:r>
              <a:rPr lang="zh-CN" altLang="en-US" b="1" dirty="0">
                <a:sym typeface="+mn-ea"/>
              </a:rPr>
              <a:t>：</a:t>
            </a:r>
            <a:endParaRPr lang="en-US" b="1" spc="0" dirty="0"/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/>
          </a:p>
          <a:p>
            <a:pPr marL="171450" marR="0" lvl="1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altLang="ja-JP" b="1" dirty="0">
                <a:sym typeface="+mn-ea"/>
              </a:rPr>
              <a:t>S</a:t>
            </a:r>
            <a:r>
              <a:rPr lang="ja-JP" altLang="en-US" b="1">
                <a:sym typeface="+mn-ea"/>
              </a:rPr>
              <a:t>优势</a:t>
            </a:r>
            <a:r>
              <a:rPr lang="zh-CN" altLang="en-US" b="1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企业或个人的优势，来源于产品、服务、销售渠道、品牌等因素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1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W</a:t>
            </a:r>
            <a:r>
              <a:rPr lang="ja-JP" altLang="en-US" b="1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劣势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企业或个人的劣势，来源于内部资源缺乏、管理能力不足、技术不成熟等因素 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T</a:t>
            </a:r>
            <a:r>
              <a:rPr lang="ja-JP" altLang="en-CA" b="1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威胁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：外部环境给企业或个人带来的威胁，包括原材料价格增长、人口结构变动、宏观经济萎缩等</a:t>
            </a: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O</a:t>
            </a:r>
            <a:r>
              <a:rPr lang="ja-JP" altLang="en-CA" b="1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机会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：企业或个人面临的外部机会，包括新兴科技、创新想法、有利政策法规等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Source Sans Pro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spc="0" dirty="0">
              <a:latin typeface="微软雅黑" panose="020B0503020204020204" charset="-122"/>
              <a:ea typeface="微软雅黑" panose="020B0503020204020204" charset="-122"/>
              <a:sym typeface="Source Sans Pro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185530">
            <a:off x="-796413" y="-917136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六边形 2"/>
          <p:cNvSpPr/>
          <p:nvPr/>
        </p:nvSpPr>
        <p:spPr>
          <a:xfrm rot="3061733">
            <a:off x="7241829" y="-629550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9005215" y="25189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419650">
            <a:off x="8866060" y="328514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419650">
            <a:off x="-118152" y="447480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-2981" y="4741811"/>
            <a:ext cx="354457" cy="305567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3185530">
            <a:off x="7521700" y="4175012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六边形 30"/>
          <p:cNvSpPr/>
          <p:nvPr/>
        </p:nvSpPr>
        <p:spPr>
          <a:xfrm rot="687596">
            <a:off x="6587780" y="4990397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315827" y="1076408"/>
            <a:ext cx="8346909" cy="3122846"/>
            <a:chOff x="388599" y="1454001"/>
            <a:chExt cx="11129212" cy="4163795"/>
          </a:xfrm>
        </p:grpSpPr>
        <p:grpSp>
          <p:nvGrpSpPr>
            <p:cNvPr id="4099" name="Freeform 5"/>
            <p:cNvGrpSpPr/>
            <p:nvPr/>
          </p:nvGrpSpPr>
          <p:grpSpPr>
            <a:xfrm>
              <a:off x="4055083" y="1573967"/>
              <a:ext cx="3328619" cy="1647865"/>
              <a:chOff x="0" y="-1"/>
              <a:chExt cx="3328617" cy="1647863"/>
            </a:xfrm>
          </p:grpSpPr>
          <p:sp>
            <p:nvSpPr>
              <p:cNvPr id="4097" name="形状"/>
              <p:cNvSpPr/>
              <p:nvPr/>
            </p:nvSpPr>
            <p:spPr>
              <a:xfrm>
                <a:off x="0" y="-1"/>
                <a:ext cx="2919097" cy="164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340" y="15901"/>
                      <a:pt x="21340" y="15901"/>
                      <a:pt x="21340" y="15901"/>
                    </a:cubicBezTo>
                    <a:cubicBezTo>
                      <a:pt x="20631" y="17372"/>
                      <a:pt x="20631" y="17372"/>
                      <a:pt x="20631" y="17372"/>
                    </a:cubicBezTo>
                    <a:cubicBezTo>
                      <a:pt x="20562" y="17035"/>
                      <a:pt x="20544" y="16943"/>
                      <a:pt x="20458" y="16606"/>
                    </a:cubicBezTo>
                    <a:cubicBezTo>
                      <a:pt x="18813" y="10264"/>
                      <a:pt x="14729" y="7139"/>
                      <a:pt x="10783" y="8609"/>
                    </a:cubicBezTo>
                    <a:cubicBezTo>
                      <a:pt x="10506" y="3769"/>
                      <a:pt x="8204" y="0"/>
                      <a:pt x="5400" y="0"/>
                    </a:cubicBezTo>
                    <a:cubicBezTo>
                      <a:pt x="2423" y="0"/>
                      <a:pt x="0" y="4259"/>
                      <a:pt x="0" y="9559"/>
                    </a:cubicBezTo>
                    <a:cubicBezTo>
                      <a:pt x="0" y="13910"/>
                      <a:pt x="1662" y="17586"/>
                      <a:pt x="3912" y="18751"/>
                    </a:cubicBezTo>
                    <a:cubicBezTo>
                      <a:pt x="3912" y="18751"/>
                      <a:pt x="3912" y="18751"/>
                      <a:pt x="3912" y="18751"/>
                    </a:cubicBezTo>
                    <a:cubicBezTo>
                      <a:pt x="4050" y="18812"/>
                      <a:pt x="4188" y="18873"/>
                      <a:pt x="4327" y="18934"/>
                    </a:cubicBezTo>
                    <a:cubicBezTo>
                      <a:pt x="4344" y="18934"/>
                      <a:pt x="4344" y="18934"/>
                      <a:pt x="4344" y="18934"/>
                    </a:cubicBezTo>
                    <a:cubicBezTo>
                      <a:pt x="4344" y="18934"/>
                      <a:pt x="4344" y="18934"/>
                      <a:pt x="4344" y="18934"/>
                    </a:cubicBezTo>
                    <a:cubicBezTo>
                      <a:pt x="5244" y="15717"/>
                      <a:pt x="6802" y="12960"/>
                      <a:pt x="8844" y="11275"/>
                    </a:cubicBezTo>
                    <a:cubicBezTo>
                      <a:pt x="10038" y="10294"/>
                      <a:pt x="10835" y="10049"/>
                      <a:pt x="10852" y="10049"/>
                    </a:cubicBezTo>
                    <a:cubicBezTo>
                      <a:pt x="14763" y="8517"/>
                      <a:pt x="18727" y="11336"/>
                      <a:pt x="20440" y="17494"/>
                    </a:cubicBezTo>
                    <a:cubicBezTo>
                      <a:pt x="19333" y="17525"/>
                      <a:pt x="19333" y="17525"/>
                      <a:pt x="19333" y="1752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30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98" name="S"/>
              <p:cNvSpPr txBox="1"/>
              <p:nvPr/>
            </p:nvSpPr>
            <p:spPr>
              <a:xfrm>
                <a:off x="409520" y="307486"/>
                <a:ext cx="2919097" cy="705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sp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 sz="3000">
                    <a:latin typeface="等线" panose="02010600030101010101" charset="-122"/>
                    <a:ea typeface="等线" panose="02010600030101010101" charset="-122"/>
                  </a:rPr>
                  <a:t>S</a:t>
                </a:r>
              </a:p>
            </p:txBody>
          </p:sp>
        </p:grpSp>
        <p:grpSp>
          <p:nvGrpSpPr>
            <p:cNvPr id="4102" name="Freeform 7"/>
            <p:cNvGrpSpPr/>
            <p:nvPr/>
          </p:nvGrpSpPr>
          <p:grpSpPr>
            <a:xfrm>
              <a:off x="6437160" y="1573967"/>
              <a:ext cx="1812660" cy="2921077"/>
              <a:chOff x="0" y="-1"/>
              <a:chExt cx="1812658" cy="2921075"/>
            </a:xfrm>
          </p:grpSpPr>
          <p:sp>
            <p:nvSpPr>
              <p:cNvPr id="4100" name="形状"/>
              <p:cNvSpPr/>
              <p:nvPr/>
            </p:nvSpPr>
            <p:spPr>
              <a:xfrm>
                <a:off x="0" y="-1"/>
                <a:ext cx="1648850" cy="2921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699" y="21341"/>
                      <a:pt x="5699" y="21341"/>
                      <a:pt x="5699" y="21341"/>
                    </a:cubicBezTo>
                    <a:cubicBezTo>
                      <a:pt x="4259" y="20614"/>
                      <a:pt x="4259" y="20614"/>
                      <a:pt x="4259" y="20614"/>
                    </a:cubicBezTo>
                    <a:cubicBezTo>
                      <a:pt x="4596" y="20545"/>
                      <a:pt x="4688" y="20528"/>
                      <a:pt x="5025" y="20441"/>
                    </a:cubicBezTo>
                    <a:cubicBezTo>
                      <a:pt x="11336" y="18798"/>
                      <a:pt x="14492" y="14717"/>
                      <a:pt x="12991" y="10774"/>
                    </a:cubicBezTo>
                    <a:cubicBezTo>
                      <a:pt x="17831" y="10515"/>
                      <a:pt x="21600" y="8197"/>
                      <a:pt x="21600" y="5396"/>
                    </a:cubicBezTo>
                    <a:cubicBezTo>
                      <a:pt x="21600" y="2421"/>
                      <a:pt x="17311" y="0"/>
                      <a:pt x="12041" y="0"/>
                    </a:cubicBezTo>
                    <a:cubicBezTo>
                      <a:pt x="7660" y="17"/>
                      <a:pt x="3983" y="1660"/>
                      <a:pt x="2849" y="3926"/>
                    </a:cubicBezTo>
                    <a:cubicBezTo>
                      <a:pt x="2849" y="3926"/>
                      <a:pt x="2849" y="3926"/>
                      <a:pt x="2849" y="3926"/>
                    </a:cubicBezTo>
                    <a:cubicBezTo>
                      <a:pt x="2757" y="4064"/>
                      <a:pt x="2696" y="4202"/>
                      <a:pt x="2666" y="4341"/>
                    </a:cubicBezTo>
                    <a:cubicBezTo>
                      <a:pt x="2666" y="4341"/>
                      <a:pt x="2666" y="4341"/>
                      <a:pt x="2666" y="4341"/>
                    </a:cubicBezTo>
                    <a:cubicBezTo>
                      <a:pt x="2666" y="4358"/>
                      <a:pt x="2666" y="4358"/>
                      <a:pt x="2666" y="4358"/>
                    </a:cubicBezTo>
                    <a:cubicBezTo>
                      <a:pt x="5883" y="5257"/>
                      <a:pt x="8640" y="6814"/>
                      <a:pt x="10325" y="8854"/>
                    </a:cubicBezTo>
                    <a:cubicBezTo>
                      <a:pt x="11306" y="10030"/>
                      <a:pt x="11551" y="10826"/>
                      <a:pt x="11551" y="10843"/>
                    </a:cubicBezTo>
                    <a:cubicBezTo>
                      <a:pt x="13113" y="14769"/>
                      <a:pt x="10294" y="18729"/>
                      <a:pt x="4136" y="20441"/>
                    </a:cubicBezTo>
                    <a:cubicBezTo>
                      <a:pt x="4075" y="19335"/>
                      <a:pt x="4075" y="19335"/>
                      <a:pt x="4075" y="1933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000">
                  <a:alpha val="8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30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01" name="W"/>
              <p:cNvSpPr txBox="1"/>
              <p:nvPr/>
            </p:nvSpPr>
            <p:spPr>
              <a:xfrm>
                <a:off x="163808" y="345433"/>
                <a:ext cx="1648850" cy="6155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 sz="3000">
                    <a:latin typeface="等线" panose="02010600030101010101" charset="-122"/>
                    <a:ea typeface="等线" panose="02010600030101010101" charset="-122"/>
                  </a:rPr>
                  <a:t>W</a:t>
                </a:r>
              </a:p>
            </p:txBody>
          </p:sp>
        </p:grpSp>
        <p:grpSp>
          <p:nvGrpSpPr>
            <p:cNvPr id="4105" name="Freeform 8"/>
            <p:cNvGrpSpPr/>
            <p:nvPr/>
          </p:nvGrpSpPr>
          <p:grpSpPr>
            <a:xfrm>
              <a:off x="5115510" y="4059749"/>
              <a:ext cx="3777841" cy="1558047"/>
              <a:chOff x="0" y="0"/>
              <a:chExt cx="3777839" cy="1558046"/>
            </a:xfrm>
          </p:grpSpPr>
          <p:sp>
            <p:nvSpPr>
              <p:cNvPr id="4103" name="形状"/>
              <p:cNvSpPr/>
              <p:nvPr/>
            </p:nvSpPr>
            <p:spPr>
              <a:xfrm>
                <a:off x="0" y="0"/>
                <a:ext cx="2954740" cy="1558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5" h="21385" extrusionOk="0">
                    <a:moveTo>
                      <a:pt x="0" y="0"/>
                    </a:moveTo>
                    <a:cubicBezTo>
                      <a:pt x="374" y="5938"/>
                      <a:pt x="374" y="5938"/>
                      <a:pt x="374" y="5938"/>
                    </a:cubicBezTo>
                    <a:cubicBezTo>
                      <a:pt x="1054" y="4365"/>
                      <a:pt x="1054" y="4365"/>
                      <a:pt x="1054" y="4365"/>
                    </a:cubicBezTo>
                    <a:cubicBezTo>
                      <a:pt x="1123" y="4718"/>
                      <a:pt x="1140" y="4814"/>
                      <a:pt x="1242" y="5167"/>
                    </a:cubicBezTo>
                    <a:cubicBezTo>
                      <a:pt x="2993" y="11651"/>
                      <a:pt x="7075" y="14635"/>
                      <a:pt x="10919" y="12774"/>
                    </a:cubicBezTo>
                    <a:cubicBezTo>
                      <a:pt x="11293" y="17813"/>
                      <a:pt x="13640" y="21600"/>
                      <a:pt x="16396" y="21375"/>
                    </a:cubicBezTo>
                    <a:cubicBezTo>
                      <a:pt x="19321" y="21151"/>
                      <a:pt x="21600" y="16497"/>
                      <a:pt x="21481" y="10977"/>
                    </a:cubicBezTo>
                    <a:cubicBezTo>
                      <a:pt x="21379" y="6387"/>
                      <a:pt x="19661" y="2664"/>
                      <a:pt x="17433" y="1637"/>
                    </a:cubicBezTo>
                    <a:cubicBezTo>
                      <a:pt x="17433" y="1637"/>
                      <a:pt x="17433" y="1637"/>
                      <a:pt x="17433" y="1637"/>
                    </a:cubicBezTo>
                    <a:cubicBezTo>
                      <a:pt x="17297" y="1573"/>
                      <a:pt x="17144" y="1508"/>
                      <a:pt x="17008" y="1476"/>
                    </a:cubicBezTo>
                    <a:cubicBezTo>
                      <a:pt x="17008" y="1476"/>
                      <a:pt x="17008" y="1476"/>
                      <a:pt x="17008" y="1476"/>
                    </a:cubicBezTo>
                    <a:cubicBezTo>
                      <a:pt x="17008" y="1476"/>
                      <a:pt x="16991" y="1476"/>
                      <a:pt x="16991" y="1476"/>
                    </a:cubicBezTo>
                    <a:cubicBezTo>
                      <a:pt x="16174" y="4911"/>
                      <a:pt x="14712" y="7927"/>
                      <a:pt x="12756" y="9821"/>
                    </a:cubicBezTo>
                    <a:cubicBezTo>
                      <a:pt x="11599" y="10944"/>
                      <a:pt x="10834" y="11265"/>
                      <a:pt x="10817" y="11265"/>
                    </a:cubicBezTo>
                    <a:cubicBezTo>
                      <a:pt x="7007" y="13191"/>
                      <a:pt x="3044" y="10527"/>
                      <a:pt x="1225" y="4204"/>
                    </a:cubicBezTo>
                    <a:cubicBezTo>
                      <a:pt x="2313" y="4076"/>
                      <a:pt x="2313" y="4076"/>
                      <a:pt x="2313" y="40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>
                  <a:alpha val="72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30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04" name="O"/>
              <p:cNvSpPr txBox="1"/>
              <p:nvPr/>
            </p:nvSpPr>
            <p:spPr>
              <a:xfrm>
                <a:off x="807339" y="631205"/>
                <a:ext cx="2970500" cy="6155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 sz="3000">
                    <a:latin typeface="等线" panose="02010600030101010101" charset="-122"/>
                    <a:ea typeface="等线" panose="02010600030101010101" charset="-122"/>
                  </a:rPr>
                  <a:t>O</a:t>
                </a:r>
              </a:p>
            </p:txBody>
          </p:sp>
        </p:grpSp>
        <p:grpSp>
          <p:nvGrpSpPr>
            <p:cNvPr id="4108" name="Freeform 9"/>
            <p:cNvGrpSpPr/>
            <p:nvPr/>
          </p:nvGrpSpPr>
          <p:grpSpPr>
            <a:xfrm>
              <a:off x="3961478" y="2660993"/>
              <a:ext cx="1665352" cy="2956722"/>
              <a:chOff x="-93605" y="-1"/>
              <a:chExt cx="1665351" cy="2956720"/>
            </a:xfrm>
          </p:grpSpPr>
          <p:sp>
            <p:nvSpPr>
              <p:cNvPr id="4106" name="形状"/>
              <p:cNvSpPr/>
              <p:nvPr/>
            </p:nvSpPr>
            <p:spPr>
              <a:xfrm>
                <a:off x="13517" y="-1"/>
                <a:ext cx="1558229" cy="2956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485" extrusionOk="0">
                    <a:moveTo>
                      <a:pt x="21414" y="0"/>
                    </a:moveTo>
                    <a:cubicBezTo>
                      <a:pt x="15468" y="391"/>
                      <a:pt x="15468" y="391"/>
                      <a:pt x="15468" y="391"/>
                    </a:cubicBezTo>
                    <a:cubicBezTo>
                      <a:pt x="17043" y="1054"/>
                      <a:pt x="17043" y="1054"/>
                      <a:pt x="17043" y="1054"/>
                    </a:cubicBezTo>
                    <a:cubicBezTo>
                      <a:pt x="16689" y="1139"/>
                      <a:pt x="16593" y="1156"/>
                      <a:pt x="16239" y="1241"/>
                    </a:cubicBezTo>
                    <a:cubicBezTo>
                      <a:pt x="9746" y="3008"/>
                      <a:pt x="6757" y="7087"/>
                      <a:pt x="8621" y="10927"/>
                    </a:cubicBezTo>
                    <a:cubicBezTo>
                      <a:pt x="3575" y="11301"/>
                      <a:pt x="-186" y="13647"/>
                      <a:pt x="7" y="16400"/>
                    </a:cubicBezTo>
                    <a:cubicBezTo>
                      <a:pt x="264" y="19323"/>
                      <a:pt x="4925" y="21600"/>
                      <a:pt x="10453" y="21481"/>
                    </a:cubicBezTo>
                    <a:cubicBezTo>
                      <a:pt x="15050" y="21379"/>
                      <a:pt x="18778" y="19663"/>
                      <a:pt x="19807" y="17419"/>
                    </a:cubicBezTo>
                    <a:cubicBezTo>
                      <a:pt x="19807" y="17419"/>
                      <a:pt x="19807" y="17419"/>
                      <a:pt x="19807" y="17419"/>
                    </a:cubicBezTo>
                    <a:cubicBezTo>
                      <a:pt x="19871" y="17283"/>
                      <a:pt x="19903" y="17147"/>
                      <a:pt x="19968" y="16994"/>
                    </a:cubicBezTo>
                    <a:cubicBezTo>
                      <a:pt x="19968" y="16994"/>
                      <a:pt x="19968" y="16994"/>
                      <a:pt x="19968" y="16994"/>
                    </a:cubicBezTo>
                    <a:cubicBezTo>
                      <a:pt x="19968" y="16994"/>
                      <a:pt x="19968" y="16994"/>
                      <a:pt x="19968" y="16994"/>
                    </a:cubicBezTo>
                    <a:cubicBezTo>
                      <a:pt x="16528" y="16179"/>
                      <a:pt x="13507" y="14717"/>
                      <a:pt x="11578" y="12746"/>
                    </a:cubicBezTo>
                    <a:cubicBezTo>
                      <a:pt x="10453" y="11607"/>
                      <a:pt x="10164" y="10842"/>
                      <a:pt x="10132" y="10825"/>
                    </a:cubicBezTo>
                    <a:cubicBezTo>
                      <a:pt x="8203" y="7019"/>
                      <a:pt x="10871" y="3059"/>
                      <a:pt x="17171" y="1241"/>
                    </a:cubicBezTo>
                    <a:cubicBezTo>
                      <a:pt x="17332" y="2328"/>
                      <a:pt x="17332" y="2328"/>
                      <a:pt x="17332" y="2328"/>
                    </a:cubicBezTo>
                    <a:lnTo>
                      <a:pt x="21414" y="0"/>
                    </a:lnTo>
                    <a:close/>
                  </a:path>
                </a:pathLst>
              </a:custGeom>
              <a:solidFill>
                <a:srgbClr val="FFC000">
                  <a:alpha val="57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b">
                <a:noAutofit/>
              </a:bodyPr>
              <a:lstStyle/>
              <a:p>
                <a: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30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07" name="T"/>
              <p:cNvSpPr txBox="1"/>
              <p:nvPr/>
            </p:nvSpPr>
            <p:spPr>
              <a:xfrm>
                <a:off x="-93605" y="2033192"/>
                <a:ext cx="1571746" cy="705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b">
                <a:spAutoFit/>
              </a:bodyPr>
              <a:lstStyle>
                <a:lvl1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 sz="3000">
                    <a:latin typeface="等线" panose="02010600030101010101" charset="-122"/>
                    <a:ea typeface="等线" panose="02010600030101010101" charset="-122"/>
                  </a:rPr>
                  <a:t>T</a:t>
                </a:r>
              </a:p>
            </p:txBody>
          </p:sp>
        </p:grpSp>
        <p:sp>
          <p:nvSpPr>
            <p:cNvPr id="4109" name="Freeform 11"/>
            <p:cNvSpPr/>
            <p:nvPr/>
          </p:nvSpPr>
          <p:spPr>
            <a:xfrm flipH="1">
              <a:off x="388600" y="1798204"/>
              <a:ext cx="3860284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FFC000">
                  <a:alpha val="50000"/>
                </a:srgbClr>
              </a:solidFill>
              <a:miter/>
              <a:tailEnd type="oval"/>
            </a:ln>
          </p:spPr>
          <p:txBody>
            <a:bodyPr lIns="34289" rIns="34289" anchor="ctr"/>
            <a:lstStyle/>
            <a:p>
              <a:pPr algn="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1" name="Freeform 13"/>
            <p:cNvSpPr/>
            <p:nvPr/>
          </p:nvSpPr>
          <p:spPr>
            <a:xfrm>
              <a:off x="7888210" y="1838535"/>
              <a:ext cx="36296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FFC000">
                  <a:alpha val="50000"/>
                </a:srgbClr>
              </a:solidFill>
              <a:miter/>
              <a:tailEnd type="oval"/>
            </a:ln>
          </p:spPr>
          <p:txBody>
            <a:bodyPr lIns="34289" rIns="34289" anchor="ctr"/>
            <a:lstStyle/>
            <a:p>
              <a:pPr algn="ct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4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2" name="Freeform 14"/>
            <p:cNvSpPr/>
            <p:nvPr/>
          </p:nvSpPr>
          <p:spPr>
            <a:xfrm>
              <a:off x="7915302" y="4483248"/>
              <a:ext cx="3602509" cy="38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FFC000">
                  <a:alpha val="50000"/>
                </a:srgbClr>
              </a:solidFill>
              <a:miter/>
              <a:tailEnd type="oval"/>
            </a:ln>
          </p:spPr>
          <p:txBody>
            <a:bodyPr lIns="34289" rIns="34289" anchor="ctr"/>
            <a:lstStyle/>
            <a:p>
              <a:pPr algn="ct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3" name="Freeform 15"/>
            <p:cNvSpPr/>
            <p:nvPr/>
          </p:nvSpPr>
          <p:spPr>
            <a:xfrm flipH="1">
              <a:off x="388599" y="4524325"/>
              <a:ext cx="3849952" cy="33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FFC000">
                  <a:alpha val="50000"/>
                </a:srgbClr>
              </a:solidFill>
              <a:miter/>
              <a:tailEnd type="oval"/>
            </a:ln>
          </p:spPr>
          <p:txBody>
            <a:bodyPr lIns="34289" rIns="34289" anchor="ctr"/>
            <a:lstStyle/>
            <a:p>
              <a:pPr algn="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4" name="TextBox 16"/>
            <p:cNvSpPr txBox="1"/>
            <p:nvPr/>
          </p:nvSpPr>
          <p:spPr>
            <a:xfrm>
              <a:off x="8653949" y="1454001"/>
              <a:ext cx="817466" cy="39878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4289" rIns="34289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r>
                <a:rPr lang="ja-JP" altLang="en-CA" sz="1500" b="1" spc="30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劣势</a:t>
              </a:r>
              <a:endParaRPr lang="ja-JP" altLang="en-CA" sz="150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5" name="TextBox 17"/>
            <p:cNvSpPr txBox="1"/>
            <p:nvPr/>
          </p:nvSpPr>
          <p:spPr>
            <a:xfrm>
              <a:off x="8711059" y="4099593"/>
              <a:ext cx="800876" cy="39878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4289" rIns="34289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r>
                <a:rPr lang="ja-JP" altLang="en-CA" sz="1500" b="1" spc="30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机会</a:t>
              </a:r>
              <a:r>
                <a:rPr lang="en-CA" sz="1500" b="1" spc="300" dirty="0">
                  <a:solidFill>
                    <a:srgbClr val="FF0000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4116" name="TextBox 18"/>
            <p:cNvSpPr txBox="1"/>
            <p:nvPr/>
          </p:nvSpPr>
          <p:spPr>
            <a:xfrm>
              <a:off x="2780641" y="4115602"/>
              <a:ext cx="880420" cy="39878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4289" rIns="34289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r>
                <a:rPr lang="ja-JP" altLang="en-CA" sz="1500" b="1" spc="30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威胁</a:t>
              </a:r>
              <a:endParaRPr lang="ja-JP" altLang="en-CA" sz="150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" name="Rectangle 4"/>
          <p:cNvSpPr/>
          <p:nvPr/>
        </p:nvSpPr>
        <p:spPr>
          <a:xfrm>
            <a:off x="2012420" y="1065830"/>
            <a:ext cx="64008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15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优势</a:t>
            </a:r>
            <a:endParaRPr lang="ja-JP" altLang="en-US" sz="15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26601" y="1269201"/>
            <a:ext cx="71628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18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内部</a:t>
            </a:r>
            <a:endParaRPr lang="ja-JP" altLang="en-US" sz="18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43630" y="3816184"/>
            <a:ext cx="71628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18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外部</a:t>
            </a:r>
            <a:endParaRPr lang="ja-JP" altLang="en-US" sz="18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878" y="1507452"/>
            <a:ext cx="2361470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填写企业有哪些优势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2736" y="3505916"/>
            <a:ext cx="2235768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填写企业面临的威胁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94391" y="1476568"/>
            <a:ext cx="214231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填写企业有哪些劣势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94391" y="3495349"/>
            <a:ext cx="214231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填写企业面临的机会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4"/>
          <p:cNvSpPr txBox="1"/>
          <p:nvPr/>
        </p:nvSpPr>
        <p:spPr>
          <a:xfrm>
            <a:off x="558165" y="281940"/>
            <a:ext cx="426656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en-US" altLang="zh-CN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SWOT</a:t>
            </a:r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分析法</a:t>
            </a:r>
          </a:p>
        </p:txBody>
      </p:sp>
    </p:spTree>
  </p:cSld>
  <p:clrMapOvr>
    <a:masterClrMapping/>
  </p:clrMapOvr>
  <p:transition spd="slow" advTm="5427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6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6" grpId="0" animBg="1"/>
          <p:bldP spid="8" grpId="0" animBg="1"/>
          <p:bldP spid="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