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企业进行战略分析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企业或个人希望更全面认识自身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ja-JP" altLang="en-CA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：企业或个人希望精准快速地发现自身的优势和短板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ja-JP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从宏观和微观环境对机会和威胁的部分进行分析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US" b="1" spc="0" dirty="0"/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/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altLang="ja-JP" b="1" dirty="0">
                <a:sym typeface="+mn-ea"/>
              </a:rPr>
              <a:t>S</a:t>
            </a:r>
            <a:r>
              <a:rPr lang="ja-JP" altLang="en-US" b="1">
                <a:sym typeface="+mn-ea"/>
              </a:rPr>
              <a:t>优势</a:t>
            </a:r>
            <a:r>
              <a:rPr lang="zh-CN" altLang="en-US" b="1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企业或个人的优势，来源于产品、服务、销售渠道、品牌等因素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W</a:t>
            </a:r>
            <a:r>
              <a:rPr lang="ja-JP" altLang="en-US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劣势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企业或个人的劣势，来源于内部资源缺乏、管理能力不足、技术不成熟等因素 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T</a:t>
            </a:r>
            <a:r>
              <a:rPr lang="ja-JP" altLang="en-CA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威胁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：外部环境给企业或个人带来的威胁，包括原材料价格增长、人口结构变动、宏观经济萎缩等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O</a:t>
            </a:r>
            <a:r>
              <a:rPr lang="ja-JP" altLang="en-CA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机会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：企业或个人面临的外部机会，包括新兴科技、创新想法、有利政策法规等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738840"/>
            <a:ext cx="1336965" cy="1336965"/>
            <a:chOff x="1835696" y="1738840"/>
            <a:chExt cx="1336965" cy="1336965"/>
          </a:xfrm>
        </p:grpSpPr>
        <p:grpSp>
          <p:nvGrpSpPr>
            <p:cNvPr id="4" name="组合 3"/>
            <p:cNvGrpSpPr/>
            <p:nvPr/>
          </p:nvGrpSpPr>
          <p:grpSpPr>
            <a:xfrm>
              <a:off x="1835696" y="1738840"/>
              <a:ext cx="1336965" cy="1336965"/>
              <a:chOff x="966782" y="1738840"/>
              <a:chExt cx="1336965" cy="133696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943708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Century Gothic" panose="020B0502020202020204" pitchFamily="34" charset="0"/>
                  </a:rPr>
                  <a:t>S</a:t>
                </a:r>
                <a:endParaRPr lang="zh-CN" altLang="en-US" dirty="0">
                  <a:solidFill>
                    <a:srgbClr val="28333C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2272801" y="2276517"/>
              <a:ext cx="46228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优势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88686" y="1738840"/>
            <a:ext cx="1336965" cy="1336965"/>
            <a:chOff x="3388686" y="1738840"/>
            <a:chExt cx="1336965" cy="1336965"/>
          </a:xfrm>
        </p:grpSpPr>
        <p:grpSp>
          <p:nvGrpSpPr>
            <p:cNvPr id="35" name="组合 34"/>
            <p:cNvGrpSpPr/>
            <p:nvPr/>
          </p:nvGrpSpPr>
          <p:grpSpPr>
            <a:xfrm>
              <a:off x="3388686" y="1738840"/>
              <a:ext cx="1336965" cy="1336965"/>
              <a:chOff x="966782" y="1738840"/>
              <a:chExt cx="1336965" cy="1336965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66782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Century Gothic" panose="020B0502020202020204" pitchFamily="34" charset="0"/>
                  </a:rPr>
                  <a:t>W</a:t>
                </a:r>
                <a:endParaRPr lang="zh-CN" altLang="en-US" dirty="0">
                  <a:solidFill>
                    <a:srgbClr val="28333C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3834847" y="2276517"/>
              <a:ext cx="46228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劣势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35696" y="3183818"/>
            <a:ext cx="1336965" cy="1336965"/>
            <a:chOff x="1835696" y="3183818"/>
            <a:chExt cx="1336965" cy="1336965"/>
          </a:xfrm>
        </p:grpSpPr>
        <p:grpSp>
          <p:nvGrpSpPr>
            <p:cNvPr id="38" name="组合 37"/>
            <p:cNvGrpSpPr/>
            <p:nvPr/>
          </p:nvGrpSpPr>
          <p:grpSpPr>
            <a:xfrm>
              <a:off x="1835696" y="3183818"/>
              <a:ext cx="1336965" cy="1336965"/>
              <a:chOff x="966782" y="1738840"/>
              <a:chExt cx="1336965" cy="133696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943708" y="1738840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Century Gothic" panose="020B0502020202020204" pitchFamily="34" charset="0"/>
                  </a:rPr>
                  <a:t>O</a:t>
                </a:r>
                <a:endParaRPr lang="zh-CN" altLang="en-US" dirty="0">
                  <a:solidFill>
                    <a:srgbClr val="28333C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273040" y="3721495"/>
              <a:ext cx="46228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机会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88686" y="3183818"/>
            <a:ext cx="1336965" cy="1336965"/>
            <a:chOff x="3388686" y="3183818"/>
            <a:chExt cx="1336965" cy="1336965"/>
          </a:xfrm>
        </p:grpSpPr>
        <p:grpSp>
          <p:nvGrpSpPr>
            <p:cNvPr id="41" name="组合 40"/>
            <p:cNvGrpSpPr/>
            <p:nvPr/>
          </p:nvGrpSpPr>
          <p:grpSpPr>
            <a:xfrm>
              <a:off x="3388686" y="3183818"/>
              <a:ext cx="1336965" cy="1336965"/>
              <a:chOff x="966782" y="1738840"/>
              <a:chExt cx="1336965" cy="13369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6782" y="1738840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Century Gothic" panose="020B0502020202020204" pitchFamily="34" charset="0"/>
                  </a:rPr>
                  <a:t>T</a:t>
                </a:r>
                <a:endParaRPr lang="zh-CN" altLang="en-US" dirty="0">
                  <a:solidFill>
                    <a:srgbClr val="28333C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826030" y="3721495"/>
              <a:ext cx="46228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威胁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203189" y="1343641"/>
            <a:ext cx="6019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28333C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积极的</a:t>
            </a:r>
          </a:p>
        </p:txBody>
      </p:sp>
      <p:sp>
        <p:nvSpPr>
          <p:cNvPr id="51" name="矩形 50"/>
          <p:cNvSpPr/>
          <p:nvPr/>
        </p:nvSpPr>
        <p:spPr>
          <a:xfrm>
            <a:off x="3756179" y="1292906"/>
            <a:ext cx="6019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28333C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消极的</a:t>
            </a:r>
          </a:p>
        </p:txBody>
      </p:sp>
      <p:sp>
        <p:nvSpPr>
          <p:cNvPr id="52" name="矩形 51"/>
          <p:cNvSpPr/>
          <p:nvPr/>
        </p:nvSpPr>
        <p:spPr>
          <a:xfrm>
            <a:off x="1024603" y="2276517"/>
            <a:ext cx="6019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28333C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内部的</a:t>
            </a:r>
          </a:p>
        </p:txBody>
      </p:sp>
      <p:sp>
        <p:nvSpPr>
          <p:cNvPr id="53" name="矩形 52"/>
          <p:cNvSpPr/>
          <p:nvPr/>
        </p:nvSpPr>
        <p:spPr>
          <a:xfrm>
            <a:off x="1046244" y="3721495"/>
            <a:ext cx="6019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28333C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外部的</a:t>
            </a:r>
          </a:p>
        </p:txBody>
      </p:sp>
      <p:sp>
        <p:nvSpPr>
          <p:cNvPr id="56" name="矩形 55"/>
          <p:cNvSpPr/>
          <p:nvPr/>
        </p:nvSpPr>
        <p:spPr>
          <a:xfrm>
            <a:off x="5292090" y="1671320"/>
            <a:ext cx="4622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优势</a:t>
            </a:r>
          </a:p>
        </p:txBody>
      </p:sp>
      <p:sp>
        <p:nvSpPr>
          <p:cNvPr id="60" name="矩形 59"/>
          <p:cNvSpPr/>
          <p:nvPr/>
        </p:nvSpPr>
        <p:spPr>
          <a:xfrm>
            <a:off x="5292090" y="2444115"/>
            <a:ext cx="4622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劣势</a:t>
            </a:r>
          </a:p>
        </p:txBody>
      </p:sp>
      <p:sp>
        <p:nvSpPr>
          <p:cNvPr id="63" name="矩形 62"/>
          <p:cNvSpPr/>
          <p:nvPr/>
        </p:nvSpPr>
        <p:spPr>
          <a:xfrm>
            <a:off x="5292090" y="3216275"/>
            <a:ext cx="4622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机会</a:t>
            </a:r>
          </a:p>
        </p:txBody>
      </p:sp>
      <p:sp>
        <p:nvSpPr>
          <p:cNvPr id="66" name="矩形 65"/>
          <p:cNvSpPr/>
          <p:nvPr/>
        </p:nvSpPr>
        <p:spPr>
          <a:xfrm>
            <a:off x="5292090" y="3989070"/>
            <a:ext cx="4622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威胁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54393" y="1603972"/>
            <a:ext cx="2361470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填写企业有哪些优势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754591" y="2444308"/>
            <a:ext cx="214231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填写企业有哪些劣势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5754591" y="3216584"/>
            <a:ext cx="214231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填写企业面临的机会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Rectangle 34"/>
          <p:cNvSpPr/>
          <p:nvPr/>
        </p:nvSpPr>
        <p:spPr>
          <a:xfrm>
            <a:off x="5754221" y="3989151"/>
            <a:ext cx="223576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填写企业面临的威胁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4180" y="588645"/>
            <a:ext cx="1921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SWOT</a:t>
            </a:r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分析法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Century Gothic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