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何时用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当企业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想要从资源角度挖掘竞争优势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时</a:t>
            </a:r>
            <a:endParaRPr lang="en-CA" altLang="ja-JP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怎么用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理性评判哪些资源真正具有竞争力。在四个标准下判断企业的一项资源是否符合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VRIO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四项评价，如果都符合，那么这项资源就可以成为企业长期持续的竞争优势，如果只符合其中某一项那么可能只是一种短期优势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：在四个标准下判断企业的一项资源是否符合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VRIO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四项评价（</a:t>
            </a:r>
            <a:r>
              <a:rPr lang="ja-JP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把符合的一项在表格中打勾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CA" altLang="zh-CN" b="0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b="0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CA" altLang="zh-CN" b="1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b="0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CA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价值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：是否有助于增加向用户提供的价值</a:t>
            </a:r>
            <a:endParaRPr lang="en-CA" altLang="zh-CN" b="0" i="0" u="none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b="0" i="0" u="none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CA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稀缺性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这项资源是否只有一家或几家公司才能获得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b="0" i="0" u="none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b="0" i="0" u="none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难以模仿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这种资源是否是独特的，其他企业难以模仿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b="0" i="0" u="none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b="0" i="0" u="none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充分利用的能力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企业是否有能力充分利用这类资源的竞争潜力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b="0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b="0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CA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ja-JP" altLang="en-CA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竞争劣势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ja-JP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竞争均势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ja-JP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短期优势还是持续性竞争优势</a:t>
            </a:r>
            <a:endParaRPr lang="en-US" b="0" i="0" u="none" spc="0" dirty="0"/>
          </a:p>
          <a:p>
            <a:endParaRPr lang="en-US" b="0" i="0" u="none" spc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3185530">
            <a:off x="-807208" y="-919676"/>
            <a:ext cx="2246888" cy="193697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六边形 2"/>
          <p:cNvSpPr/>
          <p:nvPr/>
        </p:nvSpPr>
        <p:spPr>
          <a:xfrm rot="3061733">
            <a:off x="7241829" y="-629550"/>
            <a:ext cx="1022471" cy="881441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/>
          <p:nvPr/>
        </p:nvSpPr>
        <p:spPr>
          <a:xfrm rot="687596">
            <a:off x="6682747" y="4990394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687596">
            <a:off x="9005215" y="25189"/>
            <a:ext cx="277567" cy="239282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1419650">
            <a:off x="8866060" y="328514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3185530">
            <a:off x="8247660" y="4705559"/>
            <a:ext cx="1473101" cy="1269915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 rot="1419650">
            <a:off x="-118152" y="4474801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5400000">
            <a:off x="-2981" y="4741811"/>
            <a:ext cx="354457" cy="305567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54"/>
          <p:cNvSpPr txBox="1"/>
          <p:nvPr/>
        </p:nvSpPr>
        <p:spPr>
          <a:xfrm>
            <a:off x="558165" y="281940"/>
            <a:ext cx="224218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zh-CN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VRIO分析法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102" y="952377"/>
            <a:ext cx="7886038" cy="3401426"/>
            <a:chOff x="497499" y="1791124"/>
            <a:chExt cx="10514718" cy="4535235"/>
          </a:xfrm>
        </p:grpSpPr>
        <p:grpSp>
          <p:nvGrpSpPr>
            <p:cNvPr id="3684" name="Group 3"/>
            <p:cNvGrpSpPr/>
            <p:nvPr/>
          </p:nvGrpSpPr>
          <p:grpSpPr>
            <a:xfrm>
              <a:off x="9012778" y="2008709"/>
              <a:ext cx="1999439" cy="1646432"/>
              <a:chOff x="0" y="-3"/>
              <a:chExt cx="2758258" cy="2408364"/>
            </a:xfrm>
          </p:grpSpPr>
          <p:pic>
            <p:nvPicPr>
              <p:cNvPr id="3680" name="Picture 4" descr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681" name="形状"/>
              <p:cNvSpPr/>
              <p:nvPr/>
            </p:nvSpPr>
            <p:spPr>
              <a:xfrm>
                <a:off x="279057" y="-3"/>
                <a:ext cx="2218836" cy="2218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491" extrusionOk="0">
                    <a:moveTo>
                      <a:pt x="10692" y="0"/>
                    </a:moveTo>
                    <a:cubicBezTo>
                      <a:pt x="10975" y="0"/>
                      <a:pt x="11259" y="109"/>
                      <a:pt x="11475" y="326"/>
                    </a:cubicBezTo>
                    <a:lnTo>
                      <a:pt x="21059" y="9958"/>
                    </a:lnTo>
                    <a:cubicBezTo>
                      <a:pt x="21492" y="10393"/>
                      <a:pt x="21492" y="11098"/>
                      <a:pt x="21059" y="11533"/>
                    </a:cubicBezTo>
                    <a:lnTo>
                      <a:pt x="11475" y="21165"/>
                    </a:lnTo>
                    <a:cubicBezTo>
                      <a:pt x="11043" y="21600"/>
                      <a:pt x="10341" y="21600"/>
                      <a:pt x="9909" y="21165"/>
                    </a:cubicBezTo>
                    <a:lnTo>
                      <a:pt x="325" y="11533"/>
                    </a:lnTo>
                    <a:cubicBezTo>
                      <a:pt x="-108" y="11098"/>
                      <a:pt x="-108" y="10393"/>
                      <a:pt x="325" y="9958"/>
                    </a:cubicBezTo>
                    <a:lnTo>
                      <a:pt x="9909" y="326"/>
                    </a:lnTo>
                    <a:cubicBezTo>
                      <a:pt x="10125" y="109"/>
                      <a:pt x="10409" y="0"/>
                      <a:pt x="10692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1050"/>
              </a:p>
            </p:txBody>
          </p:sp>
        </p:grpSp>
        <p:grpSp>
          <p:nvGrpSpPr>
            <p:cNvPr id="3689" name="Group 6"/>
            <p:cNvGrpSpPr/>
            <p:nvPr/>
          </p:nvGrpSpPr>
          <p:grpSpPr>
            <a:xfrm>
              <a:off x="497499" y="2008709"/>
              <a:ext cx="1999439" cy="1646432"/>
              <a:chOff x="0" y="-3"/>
              <a:chExt cx="2758258" cy="2408364"/>
            </a:xfrm>
          </p:grpSpPr>
          <p:pic>
            <p:nvPicPr>
              <p:cNvPr id="3685" name="Picture 7" descr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grpSp>
            <p:nvGrpSpPr>
              <p:cNvPr id="3688" name="Freeform 8"/>
              <p:cNvGrpSpPr/>
              <p:nvPr/>
            </p:nvGrpSpPr>
            <p:grpSpPr>
              <a:xfrm>
                <a:off x="279057" y="-3"/>
                <a:ext cx="2218836" cy="2218837"/>
                <a:chOff x="-2" y="-1"/>
                <a:chExt cx="2218834" cy="2218835"/>
              </a:xfrm>
            </p:grpSpPr>
            <p:sp>
              <p:nvSpPr>
                <p:cNvPr id="3686" name="形状"/>
                <p:cNvSpPr/>
                <p:nvPr/>
              </p:nvSpPr>
              <p:spPr>
                <a:xfrm>
                  <a:off x="-2" y="-1"/>
                  <a:ext cx="2218834" cy="22188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84" h="21491" extrusionOk="0">
                      <a:moveTo>
                        <a:pt x="10692" y="0"/>
                      </a:moveTo>
                      <a:cubicBezTo>
                        <a:pt x="10975" y="0"/>
                        <a:pt x="11259" y="109"/>
                        <a:pt x="11475" y="326"/>
                      </a:cubicBezTo>
                      <a:lnTo>
                        <a:pt x="21059" y="9958"/>
                      </a:lnTo>
                      <a:cubicBezTo>
                        <a:pt x="21492" y="10393"/>
                        <a:pt x="21492" y="11098"/>
                        <a:pt x="21059" y="11533"/>
                      </a:cubicBezTo>
                      <a:lnTo>
                        <a:pt x="11475" y="21165"/>
                      </a:lnTo>
                      <a:cubicBezTo>
                        <a:pt x="11043" y="21600"/>
                        <a:pt x="10341" y="21600"/>
                        <a:pt x="9909" y="21165"/>
                      </a:cubicBezTo>
                      <a:lnTo>
                        <a:pt x="325" y="11533"/>
                      </a:lnTo>
                      <a:cubicBezTo>
                        <a:pt x="-108" y="11098"/>
                        <a:pt x="-108" y="10393"/>
                        <a:pt x="325" y="9958"/>
                      </a:cubicBezTo>
                      <a:lnTo>
                        <a:pt x="9909" y="326"/>
                      </a:lnTo>
                      <a:cubicBezTo>
                        <a:pt x="10125" y="109"/>
                        <a:pt x="10409" y="0"/>
                        <a:pt x="10692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 algn="ctr">
                    <a:defRPr sz="1400" b="1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pPr>
                  <a:endParaRPr sz="1050"/>
                </a:p>
              </p:txBody>
            </p:sp>
            <p:sp>
              <p:nvSpPr>
                <p:cNvPr id="3687" name="L…"/>
                <p:cNvSpPr txBox="1"/>
                <p:nvPr/>
              </p:nvSpPr>
              <p:spPr>
                <a:xfrm>
                  <a:off x="-1" y="818996"/>
                  <a:ext cx="2218833" cy="5808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ctr">
                  <a:spAutoFit/>
                </a:bodyPr>
                <a:lstStyle/>
                <a:p>
                  <a:pPr algn="ctr">
                    <a:defRPr sz="6000">
                      <a:solidFill>
                        <a:srgbClr val="FFFFFF"/>
                      </a:solidFill>
                      <a:latin typeface="Socialico"/>
                      <a:ea typeface="Socialico"/>
                      <a:cs typeface="Socialico"/>
                      <a:sym typeface="Socialico"/>
                    </a:defRPr>
                  </a:pPr>
                  <a:r>
                    <a:rPr lang="ja-JP" altLang="en-CA" sz="1500" b="1">
                      <a:latin typeface="等线" panose="02010600030101010101" charset="-122"/>
                      <a:ea typeface="等线" panose="02010600030101010101" charset="-122"/>
                    </a:rPr>
                    <a:t>有价值吗</a:t>
                  </a:r>
                  <a:r>
                    <a:rPr lang="zh-CN" altLang="en-US" sz="1500" b="1" dirty="0">
                      <a:latin typeface="等线" panose="02010600030101010101" charset="-122"/>
                      <a:ea typeface="等线" panose="02010600030101010101" charset="-122"/>
                    </a:rPr>
                    <a:t>？</a:t>
                  </a:r>
                  <a:endParaRPr sz="1500" b="1" dirty="0"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</p:grpSp>
        <p:grpSp>
          <p:nvGrpSpPr>
            <p:cNvPr id="3694" name="Group 9"/>
            <p:cNvGrpSpPr/>
            <p:nvPr/>
          </p:nvGrpSpPr>
          <p:grpSpPr>
            <a:xfrm>
              <a:off x="2728786" y="2008709"/>
              <a:ext cx="1999439" cy="1646432"/>
              <a:chOff x="0" y="-3"/>
              <a:chExt cx="2758258" cy="2408364"/>
            </a:xfrm>
          </p:grpSpPr>
          <p:pic>
            <p:nvPicPr>
              <p:cNvPr id="3690" name="Picture 10" descr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691" name="形状"/>
              <p:cNvSpPr/>
              <p:nvPr/>
            </p:nvSpPr>
            <p:spPr>
              <a:xfrm>
                <a:off x="279057" y="-3"/>
                <a:ext cx="2218836" cy="2218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491" extrusionOk="0">
                    <a:moveTo>
                      <a:pt x="10692" y="0"/>
                    </a:moveTo>
                    <a:cubicBezTo>
                      <a:pt x="10975" y="0"/>
                      <a:pt x="11259" y="109"/>
                      <a:pt x="11475" y="326"/>
                    </a:cubicBezTo>
                    <a:lnTo>
                      <a:pt x="21059" y="9958"/>
                    </a:lnTo>
                    <a:cubicBezTo>
                      <a:pt x="21492" y="10393"/>
                      <a:pt x="21492" y="11098"/>
                      <a:pt x="21059" y="11533"/>
                    </a:cubicBezTo>
                    <a:lnTo>
                      <a:pt x="11475" y="21165"/>
                    </a:lnTo>
                    <a:cubicBezTo>
                      <a:pt x="11043" y="21600"/>
                      <a:pt x="10341" y="21600"/>
                      <a:pt x="9909" y="21165"/>
                    </a:cubicBezTo>
                    <a:lnTo>
                      <a:pt x="325" y="11533"/>
                    </a:lnTo>
                    <a:cubicBezTo>
                      <a:pt x="-108" y="11098"/>
                      <a:pt x="-108" y="10393"/>
                      <a:pt x="325" y="9958"/>
                    </a:cubicBezTo>
                    <a:lnTo>
                      <a:pt x="9909" y="326"/>
                    </a:lnTo>
                    <a:cubicBezTo>
                      <a:pt x="10125" y="109"/>
                      <a:pt x="10409" y="0"/>
                      <a:pt x="10692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1050"/>
              </a:p>
            </p:txBody>
          </p:sp>
        </p:grpSp>
        <p:grpSp>
          <p:nvGrpSpPr>
            <p:cNvPr id="3699" name="Group 12"/>
            <p:cNvGrpSpPr/>
            <p:nvPr/>
          </p:nvGrpSpPr>
          <p:grpSpPr>
            <a:xfrm>
              <a:off x="7012801" y="2016358"/>
              <a:ext cx="1999439" cy="1646431"/>
              <a:chOff x="0" y="-2"/>
              <a:chExt cx="2758258" cy="2408363"/>
            </a:xfrm>
          </p:grpSpPr>
          <p:pic>
            <p:nvPicPr>
              <p:cNvPr id="3695" name="Picture 13" descr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696" name="形状"/>
              <p:cNvSpPr/>
              <p:nvPr/>
            </p:nvSpPr>
            <p:spPr>
              <a:xfrm>
                <a:off x="279057" y="-2"/>
                <a:ext cx="2218836" cy="2218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491" extrusionOk="0">
                    <a:moveTo>
                      <a:pt x="10692" y="0"/>
                    </a:moveTo>
                    <a:cubicBezTo>
                      <a:pt x="10975" y="0"/>
                      <a:pt x="11259" y="109"/>
                      <a:pt x="11475" y="326"/>
                    </a:cubicBezTo>
                    <a:lnTo>
                      <a:pt x="21059" y="9958"/>
                    </a:lnTo>
                    <a:cubicBezTo>
                      <a:pt x="21492" y="10393"/>
                      <a:pt x="21492" y="11098"/>
                      <a:pt x="21059" y="11533"/>
                    </a:cubicBezTo>
                    <a:lnTo>
                      <a:pt x="11475" y="21165"/>
                    </a:lnTo>
                    <a:cubicBezTo>
                      <a:pt x="11043" y="21600"/>
                      <a:pt x="10341" y="21600"/>
                      <a:pt x="9909" y="21165"/>
                    </a:cubicBezTo>
                    <a:lnTo>
                      <a:pt x="325" y="11533"/>
                    </a:lnTo>
                    <a:cubicBezTo>
                      <a:pt x="-108" y="11098"/>
                      <a:pt x="-108" y="10393"/>
                      <a:pt x="325" y="9958"/>
                    </a:cubicBezTo>
                    <a:lnTo>
                      <a:pt x="9909" y="326"/>
                    </a:lnTo>
                    <a:cubicBezTo>
                      <a:pt x="10125" y="109"/>
                      <a:pt x="10409" y="0"/>
                      <a:pt x="10692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1050"/>
              </a:p>
            </p:txBody>
          </p:sp>
        </p:grpSp>
        <p:grpSp>
          <p:nvGrpSpPr>
            <p:cNvPr id="3704" name="Group 15"/>
            <p:cNvGrpSpPr/>
            <p:nvPr/>
          </p:nvGrpSpPr>
          <p:grpSpPr>
            <a:xfrm>
              <a:off x="4903383" y="2008709"/>
              <a:ext cx="1999439" cy="1646432"/>
              <a:chOff x="0" y="-3"/>
              <a:chExt cx="2758258" cy="2408364"/>
            </a:xfrm>
          </p:grpSpPr>
          <p:pic>
            <p:nvPicPr>
              <p:cNvPr id="3700" name="Picture 16" descr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701" name="形状"/>
              <p:cNvSpPr/>
              <p:nvPr/>
            </p:nvSpPr>
            <p:spPr>
              <a:xfrm>
                <a:off x="279057" y="-3"/>
                <a:ext cx="2218836" cy="2218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491" extrusionOk="0">
                    <a:moveTo>
                      <a:pt x="10692" y="0"/>
                    </a:moveTo>
                    <a:cubicBezTo>
                      <a:pt x="10975" y="0"/>
                      <a:pt x="11259" y="109"/>
                      <a:pt x="11475" y="326"/>
                    </a:cubicBezTo>
                    <a:lnTo>
                      <a:pt x="21059" y="9958"/>
                    </a:lnTo>
                    <a:cubicBezTo>
                      <a:pt x="21492" y="10393"/>
                      <a:pt x="21492" y="11098"/>
                      <a:pt x="21059" y="11533"/>
                    </a:cubicBezTo>
                    <a:lnTo>
                      <a:pt x="11475" y="21165"/>
                    </a:lnTo>
                    <a:cubicBezTo>
                      <a:pt x="11043" y="21600"/>
                      <a:pt x="10341" y="21600"/>
                      <a:pt x="9909" y="21165"/>
                    </a:cubicBezTo>
                    <a:lnTo>
                      <a:pt x="325" y="11533"/>
                    </a:lnTo>
                    <a:cubicBezTo>
                      <a:pt x="-108" y="11098"/>
                      <a:pt x="-108" y="10393"/>
                      <a:pt x="325" y="9958"/>
                    </a:cubicBezTo>
                    <a:lnTo>
                      <a:pt x="9909" y="326"/>
                    </a:lnTo>
                    <a:cubicBezTo>
                      <a:pt x="10125" y="109"/>
                      <a:pt x="10409" y="0"/>
                      <a:pt x="10692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1050"/>
              </a:p>
            </p:txBody>
          </p:sp>
        </p:grpSp>
        <p:sp>
          <p:nvSpPr>
            <p:cNvPr id="30" name="L…"/>
            <p:cNvSpPr txBox="1"/>
            <p:nvPr/>
          </p:nvSpPr>
          <p:spPr>
            <a:xfrm>
              <a:off x="3023695" y="2571062"/>
              <a:ext cx="1608415" cy="39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spAutoFit/>
            </a:bodyPr>
            <a:lstStyle/>
            <a:p>
              <a:pPr algn="ctr">
                <a:defRPr sz="6000">
                  <a:solidFill>
                    <a:srgbClr val="FFFFFF"/>
                  </a:solidFill>
                  <a:latin typeface="Socialico"/>
                  <a:ea typeface="Socialico"/>
                  <a:cs typeface="Socialico"/>
                  <a:sym typeface="Socialico"/>
                </a:defRPr>
              </a:pPr>
              <a:r>
                <a:rPr lang="ja-JP" altLang="en-US" sz="1500" b="1">
                  <a:latin typeface="等线" panose="02010600030101010101" charset="-122"/>
                  <a:ea typeface="等线" panose="02010600030101010101" charset="-122"/>
                </a:rPr>
                <a:t>稀缺吗</a:t>
              </a:r>
              <a:r>
                <a:rPr lang="zh-CN" altLang="en-US" sz="1500" b="1" dirty="0">
                  <a:latin typeface="等线" panose="02010600030101010101" charset="-122"/>
                  <a:ea typeface="等线" panose="02010600030101010101" charset="-122"/>
                </a:rPr>
                <a:t>？</a:t>
              </a:r>
              <a:endParaRPr sz="1500" b="1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2" name="L…"/>
            <p:cNvSpPr txBox="1"/>
            <p:nvPr/>
          </p:nvSpPr>
          <p:spPr>
            <a:xfrm>
              <a:off x="5207546" y="2568598"/>
              <a:ext cx="1608415" cy="39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spAutoFit/>
            </a:bodyPr>
            <a:lstStyle/>
            <a:p>
              <a:pPr algn="ctr">
                <a:defRPr sz="6000">
                  <a:solidFill>
                    <a:srgbClr val="FFFFFF"/>
                  </a:solidFill>
                  <a:latin typeface="Socialico"/>
                  <a:ea typeface="Socialico"/>
                  <a:cs typeface="Socialico"/>
                  <a:sym typeface="Socialico"/>
                </a:defRPr>
              </a:pPr>
              <a:r>
                <a:rPr lang="ja-JP" altLang="en-US" sz="1500" b="1">
                  <a:latin typeface="等线" panose="02010600030101010101" charset="-122"/>
                  <a:ea typeface="等线" panose="02010600030101010101" charset="-122"/>
                </a:rPr>
                <a:t>难以模仿</a:t>
              </a:r>
              <a:r>
                <a:rPr lang="zh-CN" altLang="en-US" sz="1500" b="1" dirty="0">
                  <a:latin typeface="等线" panose="02010600030101010101" charset="-122"/>
                  <a:ea typeface="等线" panose="02010600030101010101" charset="-122"/>
                </a:rPr>
                <a:t>？</a:t>
              </a:r>
              <a:endParaRPr sz="1500" b="1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L…"/>
            <p:cNvSpPr txBox="1"/>
            <p:nvPr/>
          </p:nvSpPr>
          <p:spPr>
            <a:xfrm>
              <a:off x="7301948" y="2484241"/>
              <a:ext cx="1440908" cy="7052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spAutoFit/>
            </a:bodyPr>
            <a:lstStyle/>
            <a:p>
              <a:pPr algn="ctr">
                <a:defRPr sz="6000">
                  <a:solidFill>
                    <a:srgbClr val="FFFFFF"/>
                  </a:solidFill>
                  <a:latin typeface="Socialico"/>
                  <a:ea typeface="Socialico"/>
                  <a:cs typeface="Socialico"/>
                  <a:sym typeface="Socialico"/>
                </a:defRPr>
              </a:pPr>
              <a:r>
                <a:rPr lang="ja-JP" altLang="en-US" sz="1500" b="1">
                  <a:latin typeface="等线" panose="02010600030101010101" charset="-122"/>
                  <a:ea typeface="等线" panose="02010600030101010101" charset="-122"/>
                </a:rPr>
                <a:t>有能力充分利用吗</a:t>
              </a:r>
              <a:r>
                <a:rPr lang="zh-CN" altLang="en-US" sz="1500" b="1" dirty="0">
                  <a:latin typeface="等线" panose="02010600030101010101" charset="-122"/>
                  <a:ea typeface="等线" panose="02010600030101010101" charset="-122"/>
                </a:rPr>
                <a:t>？</a:t>
              </a:r>
              <a:endParaRPr sz="1500" b="1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16" name="Group 2"/>
            <p:cNvGrpSpPr/>
            <p:nvPr/>
          </p:nvGrpSpPr>
          <p:grpSpPr>
            <a:xfrm>
              <a:off x="2029995" y="1791124"/>
              <a:ext cx="934868" cy="809310"/>
              <a:chOff x="2029995" y="1791124"/>
              <a:chExt cx="934868" cy="809310"/>
            </a:xfrm>
          </p:grpSpPr>
          <p:sp>
            <p:nvSpPr>
              <p:cNvPr id="17" name="Striped Right Arrow 1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FFC000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22" name="Rectangle 34"/>
              <p:cNvSpPr/>
              <p:nvPr/>
            </p:nvSpPr>
            <p:spPr>
              <a:xfrm>
                <a:off x="2029995" y="1791124"/>
                <a:ext cx="728980" cy="50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FFC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rgbClr val="FFC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YES</a:t>
                </a:r>
              </a:p>
            </p:txBody>
          </p:sp>
        </p:grpSp>
        <p:grpSp>
          <p:nvGrpSpPr>
            <p:cNvPr id="23" name="Group 36"/>
            <p:cNvGrpSpPr/>
            <p:nvPr/>
          </p:nvGrpSpPr>
          <p:grpSpPr>
            <a:xfrm>
              <a:off x="4376996" y="1791124"/>
              <a:ext cx="885761" cy="809310"/>
              <a:chOff x="2079102" y="1791124"/>
              <a:chExt cx="885761" cy="809310"/>
            </a:xfrm>
          </p:grpSpPr>
          <p:sp>
            <p:nvSpPr>
              <p:cNvPr id="24" name="Striped Right Arrow 37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FFC000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79102" y="1791124"/>
                <a:ext cx="728980" cy="50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FFC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rgbClr val="FFC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YES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486145" y="1791124"/>
              <a:ext cx="892535" cy="809310"/>
              <a:chOff x="2072328" y="1791124"/>
              <a:chExt cx="892535" cy="809310"/>
            </a:xfrm>
          </p:grpSpPr>
          <p:sp>
            <p:nvSpPr>
              <p:cNvPr id="28" name="Striped Right Arrow 40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FFC000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29" name="Rectangle 41"/>
              <p:cNvSpPr/>
              <p:nvPr/>
            </p:nvSpPr>
            <p:spPr>
              <a:xfrm>
                <a:off x="2072328" y="1791124"/>
                <a:ext cx="728980" cy="50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FFC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rgbClr val="FFC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YES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503955" y="1791696"/>
              <a:ext cx="967041" cy="788990"/>
              <a:chOff x="1997822" y="1811444"/>
              <a:chExt cx="967041" cy="788990"/>
            </a:xfrm>
          </p:grpSpPr>
          <p:sp>
            <p:nvSpPr>
              <p:cNvPr id="44" name="Striped Right Arrow 43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FFC000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7822" y="1811444"/>
                <a:ext cx="728980" cy="50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FFC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rgbClr val="FFC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YES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5400000">
              <a:off x="1457901" y="3464664"/>
              <a:ext cx="795372" cy="1283766"/>
              <a:chOff x="2169491" y="1316668"/>
              <a:chExt cx="795372" cy="1283766"/>
            </a:xfrm>
          </p:grpSpPr>
          <p:sp>
            <p:nvSpPr>
              <p:cNvPr id="47" name="Striped Right Arrow 46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FFC000">
                  <a:alpha val="61000"/>
                </a:srgbClr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157355" y="1500140"/>
                <a:ext cx="796205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NO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5400000">
              <a:off x="3705608" y="3443997"/>
              <a:ext cx="795372" cy="1251592"/>
              <a:chOff x="2169491" y="1348842"/>
              <a:chExt cx="795372" cy="1251592"/>
            </a:xfrm>
          </p:grpSpPr>
          <p:sp>
            <p:nvSpPr>
              <p:cNvPr id="50" name="Striped Right Arrow 49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FFC000">
                  <a:alpha val="61000"/>
                </a:srgbClr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2216621" y="1532314"/>
                <a:ext cx="796205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NO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3637098">
              <a:off x="6012994" y="3407486"/>
              <a:ext cx="795372" cy="1094617"/>
              <a:chOff x="2169491" y="1505817"/>
              <a:chExt cx="795372" cy="1094617"/>
            </a:xfrm>
          </p:grpSpPr>
          <p:sp>
            <p:nvSpPr>
              <p:cNvPr id="53" name="Striped Right Arrow 52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FFC000">
                  <a:alpha val="61000"/>
                </a:srgbClr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6200000">
                <a:off x="2173110" y="1687975"/>
                <a:ext cx="793576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NO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7200967">
              <a:off x="7498667" y="3714006"/>
              <a:ext cx="795372" cy="1092204"/>
              <a:chOff x="2169491" y="1508230"/>
              <a:chExt cx="795372" cy="1092204"/>
            </a:xfrm>
          </p:grpSpPr>
          <p:sp>
            <p:nvSpPr>
              <p:cNvPr id="56" name="Striped Right Arrow 55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FFC000">
                  <a:alpha val="61000"/>
                </a:srgbClr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2115589" y="1690388"/>
                <a:ext cx="793576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NO</a:t>
                </a:r>
              </a:p>
            </p:txBody>
          </p:sp>
        </p:grpSp>
        <p:sp>
          <p:nvSpPr>
            <p:cNvPr id="61" name="Freeform 60"/>
            <p:cNvSpPr/>
            <p:nvPr/>
          </p:nvSpPr>
          <p:spPr>
            <a:xfrm>
              <a:off x="926501" y="4790161"/>
              <a:ext cx="1096817" cy="1096817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FC000">
                <a:alpha val="0"/>
              </a:srgbClr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algn="ctr" defTabSz="888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156792" y="4790160"/>
              <a:ext cx="1096817" cy="1096817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FC000">
                <a:alpha val="43000"/>
              </a:srgbClr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algn="ctr" defTabSz="888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366125" y="4790159"/>
              <a:ext cx="1096817" cy="1096817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FC000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algn="ctr" defTabSz="888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pic>
          <p:nvPicPr>
            <p:cNvPr id="31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027" y="2299333"/>
              <a:ext cx="810212" cy="810212"/>
            </a:xfrm>
            <a:prstGeom prst="rect">
              <a:avLst/>
            </a:prstGeom>
          </p:spPr>
        </p:pic>
        <p:pic>
          <p:nvPicPr>
            <p:cNvPr id="58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85" y="5062282"/>
              <a:ext cx="580155" cy="580155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989218" y="6019019"/>
              <a:ext cx="1016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竞争劣势</a:t>
              </a:r>
              <a:endParaRPr lang="ja-JP" altLang="en-US" sz="15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32648" y="6019019"/>
              <a:ext cx="1016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CA" sz="1500" b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等线" panose="02010600030101010101" charset="-122"/>
                  <a:ea typeface="等线" panose="02010600030101010101" charset="-122"/>
                </a:rPr>
                <a:t>竞争均势</a:t>
              </a:r>
              <a:endParaRPr lang="ja-JP" altLang="en-CA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5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518" y="5020332"/>
              <a:ext cx="617870" cy="617870"/>
            </a:xfrm>
            <a:prstGeom prst="rect">
              <a:avLst/>
            </a:prstGeom>
          </p:spPr>
        </p:pic>
        <p:pic>
          <p:nvPicPr>
            <p:cNvPr id="60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3748" y="5033584"/>
              <a:ext cx="1397843" cy="775239"/>
            </a:xfrm>
            <a:prstGeom prst="rect">
              <a:avLst/>
            </a:prstGeom>
          </p:spPr>
        </p:pic>
        <p:sp>
          <p:nvSpPr>
            <p:cNvPr id="74" name="Rectangle 73"/>
            <p:cNvSpPr/>
            <p:nvPr/>
          </p:nvSpPr>
          <p:spPr>
            <a:xfrm>
              <a:off x="6426519" y="6019019"/>
              <a:ext cx="1016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短期优势</a:t>
              </a:r>
              <a:endParaRPr lang="ja-JP" altLang="en-US" sz="15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23746" y="3730011"/>
              <a:ext cx="1778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持续性竞争优势</a:t>
              </a:r>
              <a:endParaRPr lang="ja-JP" altLang="en-US" sz="15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100">
        <p15:prstTrans prst="pageCurlDouble"/>
      </p:transition>
    </mc:Choice>
    <mc:Fallback xmlns="">
      <p:transition spd="slow" advTm="41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3185530">
            <a:off x="-796413" y="-917136"/>
            <a:ext cx="2246888" cy="193697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六边形 2"/>
          <p:cNvSpPr/>
          <p:nvPr/>
        </p:nvSpPr>
        <p:spPr>
          <a:xfrm rot="3061733">
            <a:off x="7241829" y="-629550"/>
            <a:ext cx="1022471" cy="881441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/>
          <p:nvPr/>
        </p:nvSpPr>
        <p:spPr>
          <a:xfrm rot="687596">
            <a:off x="6682747" y="4990394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687596">
            <a:off x="9005215" y="25189"/>
            <a:ext cx="277567" cy="239282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1419650">
            <a:off x="8866060" y="328514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3185530">
            <a:off x="7787154" y="4372032"/>
            <a:ext cx="2246888" cy="193697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 rot="1419650">
            <a:off x="-118152" y="4474801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5400000">
            <a:off x="-2981" y="4741811"/>
            <a:ext cx="354457" cy="305567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1063597" y="5451116"/>
            <a:ext cx="597676" cy="515239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 rot="5400000">
            <a:off x="2445173" y="5451117"/>
            <a:ext cx="597676" cy="515239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六边形 38"/>
          <p:cNvSpPr/>
          <p:nvPr/>
        </p:nvSpPr>
        <p:spPr>
          <a:xfrm rot="5400000">
            <a:off x="4034664" y="5451118"/>
            <a:ext cx="597676" cy="515239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-705555" y="5451116"/>
            <a:ext cx="597676" cy="515239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54"/>
          <p:cNvSpPr txBox="1"/>
          <p:nvPr/>
        </p:nvSpPr>
        <p:spPr>
          <a:xfrm>
            <a:off x="558165" y="281940"/>
            <a:ext cx="224218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zh-CN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VRIO分析法</a:t>
            </a:r>
          </a:p>
        </p:txBody>
      </p:sp>
      <p:grpSp>
        <p:nvGrpSpPr>
          <p:cNvPr id="53" name="Group 8"/>
          <p:cNvGrpSpPr/>
          <p:nvPr/>
        </p:nvGrpSpPr>
        <p:grpSpPr>
          <a:xfrm>
            <a:off x="783137" y="1146467"/>
            <a:ext cx="7445582" cy="3169508"/>
            <a:chOff x="952917" y="1425332"/>
            <a:chExt cx="9927442" cy="3667794"/>
          </a:xfrm>
        </p:grpSpPr>
        <p:grpSp>
          <p:nvGrpSpPr>
            <p:cNvPr id="54" name="Group 3"/>
            <p:cNvGrpSpPr/>
            <p:nvPr/>
          </p:nvGrpSpPr>
          <p:grpSpPr>
            <a:xfrm>
              <a:off x="952917" y="1425332"/>
              <a:ext cx="9927442" cy="3218832"/>
              <a:chOff x="989987" y="2611581"/>
              <a:chExt cx="9927442" cy="3218832"/>
            </a:xfrm>
          </p:grpSpPr>
          <p:sp>
            <p:nvSpPr>
              <p:cNvPr id="59" name="Rectangle 2"/>
              <p:cNvSpPr/>
              <p:nvPr/>
            </p:nvSpPr>
            <p:spPr>
              <a:xfrm>
                <a:off x="989987" y="2611581"/>
                <a:ext cx="9926782" cy="41525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cxnSp>
            <p:nvCxnSpPr>
              <p:cNvPr id="60" name="Straight Connector 46"/>
              <p:cNvCxnSpPr/>
              <p:nvPr/>
            </p:nvCxnSpPr>
            <p:spPr>
              <a:xfrm>
                <a:off x="1120112" y="3491899"/>
                <a:ext cx="979665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4"/>
              <p:cNvSpPr/>
              <p:nvPr/>
            </p:nvSpPr>
            <p:spPr>
              <a:xfrm>
                <a:off x="1148915" y="2645580"/>
                <a:ext cx="1513840" cy="372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1500" b="1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企业的资源</a:t>
                </a:r>
                <a:endParaRPr lang="en-US" sz="1500" b="1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2" name="Rectangle 10"/>
              <p:cNvSpPr/>
              <p:nvPr/>
            </p:nvSpPr>
            <p:spPr>
              <a:xfrm>
                <a:off x="1088923" y="3127874"/>
                <a:ext cx="364067" cy="346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1</a:t>
                </a:r>
              </a:p>
            </p:txBody>
          </p:sp>
          <p:sp>
            <p:nvSpPr>
              <p:cNvPr id="63" name="Rectangle 11"/>
              <p:cNvSpPr/>
              <p:nvPr/>
            </p:nvSpPr>
            <p:spPr>
              <a:xfrm>
                <a:off x="1088923" y="3576617"/>
                <a:ext cx="364067" cy="346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2</a:t>
                </a:r>
              </a:p>
            </p:txBody>
          </p:sp>
          <p:sp>
            <p:nvSpPr>
              <p:cNvPr id="64" name="Rectangle 12"/>
              <p:cNvSpPr/>
              <p:nvPr/>
            </p:nvSpPr>
            <p:spPr>
              <a:xfrm>
                <a:off x="1092307" y="4079220"/>
                <a:ext cx="364067" cy="346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3</a:t>
                </a:r>
              </a:p>
            </p:txBody>
          </p:sp>
          <p:sp>
            <p:nvSpPr>
              <p:cNvPr id="65" name="Rectangle 13"/>
              <p:cNvSpPr/>
              <p:nvPr/>
            </p:nvSpPr>
            <p:spPr>
              <a:xfrm>
                <a:off x="1088923" y="4549586"/>
                <a:ext cx="364067" cy="346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4</a:t>
                </a:r>
              </a:p>
            </p:txBody>
          </p:sp>
          <p:sp>
            <p:nvSpPr>
              <p:cNvPr id="66" name="Rectangle 14"/>
              <p:cNvSpPr/>
              <p:nvPr/>
            </p:nvSpPr>
            <p:spPr>
              <a:xfrm>
                <a:off x="1088922" y="5025219"/>
                <a:ext cx="364067" cy="346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5</a:t>
                </a:r>
              </a:p>
            </p:txBody>
          </p:sp>
          <p:sp>
            <p:nvSpPr>
              <p:cNvPr id="67" name="Rectangle 15"/>
              <p:cNvSpPr/>
              <p:nvPr/>
            </p:nvSpPr>
            <p:spPr>
              <a:xfrm>
                <a:off x="1147276" y="5461081"/>
                <a:ext cx="247357" cy="346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6</a:t>
                </a:r>
              </a:p>
            </p:txBody>
          </p:sp>
          <p:sp>
            <p:nvSpPr>
              <p:cNvPr id="68" name="Rectangle 54"/>
              <p:cNvSpPr/>
              <p:nvPr/>
            </p:nvSpPr>
            <p:spPr>
              <a:xfrm>
                <a:off x="3020740" y="2647134"/>
                <a:ext cx="973667" cy="372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spc="3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价值</a:t>
                </a:r>
                <a:r>
                  <a:rPr lang="en-CA" sz="1500" b="1" spc="3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endParaRPr lang="en-US" sz="1500" b="1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9" name="Rectangle 55"/>
              <p:cNvSpPr/>
              <p:nvPr/>
            </p:nvSpPr>
            <p:spPr>
              <a:xfrm>
                <a:off x="4185787" y="2649099"/>
                <a:ext cx="1278467" cy="372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spc="3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稀缺性</a:t>
                </a:r>
                <a:r>
                  <a:rPr lang="en-CA" sz="1500" b="1" spc="3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endParaRPr lang="en-US" sz="1500" b="1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0" name="Rectangle 56"/>
              <p:cNvSpPr/>
              <p:nvPr/>
            </p:nvSpPr>
            <p:spPr>
              <a:xfrm>
                <a:off x="5536496" y="2645580"/>
                <a:ext cx="1583267" cy="372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500" b="1" kern="100" spc="30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难以模仿</a:t>
                </a:r>
                <a:r>
                  <a:rPr lang="en-CA" sz="1500" b="1" spc="3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endParaRPr lang="en-US" sz="1500" b="1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1" name="Rectangle 57"/>
              <p:cNvSpPr/>
              <p:nvPr/>
            </p:nvSpPr>
            <p:spPr>
              <a:xfrm>
                <a:off x="7164325" y="2637509"/>
                <a:ext cx="2497667" cy="372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500" b="1" kern="100" spc="30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充分利用的能力</a:t>
                </a:r>
                <a:r>
                  <a:rPr lang="en-CA" sz="1500" b="1" spc="3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endParaRPr lang="en-US" sz="1500" b="1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cxnSp>
            <p:nvCxnSpPr>
              <p:cNvPr id="72" name="Straight Connector 83"/>
              <p:cNvCxnSpPr/>
              <p:nvPr/>
            </p:nvCxnSpPr>
            <p:spPr>
              <a:xfrm>
                <a:off x="1120773" y="3953757"/>
                <a:ext cx="979665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84"/>
              <p:cNvCxnSpPr/>
              <p:nvPr/>
            </p:nvCxnSpPr>
            <p:spPr>
              <a:xfrm>
                <a:off x="1120773" y="4463856"/>
                <a:ext cx="979665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85"/>
              <p:cNvCxnSpPr/>
              <p:nvPr/>
            </p:nvCxnSpPr>
            <p:spPr>
              <a:xfrm>
                <a:off x="1120773" y="4895611"/>
                <a:ext cx="979665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86"/>
              <p:cNvCxnSpPr/>
              <p:nvPr/>
            </p:nvCxnSpPr>
            <p:spPr>
              <a:xfrm>
                <a:off x="1120773" y="5830413"/>
                <a:ext cx="979665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87"/>
              <p:cNvCxnSpPr/>
              <p:nvPr/>
            </p:nvCxnSpPr>
            <p:spPr>
              <a:xfrm>
                <a:off x="1093609" y="5366532"/>
                <a:ext cx="979665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92"/>
              <p:cNvSpPr/>
              <p:nvPr/>
            </p:nvSpPr>
            <p:spPr>
              <a:xfrm>
                <a:off x="9529075" y="2634542"/>
                <a:ext cx="866210" cy="37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1500" b="1" kern="100" spc="30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结论</a:t>
                </a:r>
                <a:endParaRPr lang="en-US" sz="1500" b="1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8" name="Freeform 7"/>
              <p:cNvSpPr/>
              <p:nvPr/>
            </p:nvSpPr>
            <p:spPr bwMode="auto">
              <a:xfrm>
                <a:off x="3204528" y="3173393"/>
                <a:ext cx="280429" cy="184386"/>
              </a:xfrm>
              <a:custGeom>
                <a:avLst/>
                <a:gdLst>
                  <a:gd name="T0" fmla="*/ 1515 w 1812"/>
                  <a:gd name="T1" fmla="*/ 0 h 1434"/>
                  <a:gd name="T2" fmla="*/ 1563 w 1812"/>
                  <a:gd name="T3" fmla="*/ 0 h 1434"/>
                  <a:gd name="T4" fmla="*/ 1608 w 1812"/>
                  <a:gd name="T5" fmla="*/ 7 h 1434"/>
                  <a:gd name="T6" fmla="*/ 1654 w 1812"/>
                  <a:gd name="T7" fmla="*/ 23 h 1434"/>
                  <a:gd name="T8" fmla="*/ 1694 w 1812"/>
                  <a:gd name="T9" fmla="*/ 47 h 1434"/>
                  <a:gd name="T10" fmla="*/ 1732 w 1812"/>
                  <a:gd name="T11" fmla="*/ 80 h 1434"/>
                  <a:gd name="T12" fmla="*/ 1765 w 1812"/>
                  <a:gd name="T13" fmla="*/ 118 h 1434"/>
                  <a:gd name="T14" fmla="*/ 1788 w 1812"/>
                  <a:gd name="T15" fmla="*/ 160 h 1434"/>
                  <a:gd name="T16" fmla="*/ 1803 w 1812"/>
                  <a:gd name="T17" fmla="*/ 204 h 1434"/>
                  <a:gd name="T18" fmla="*/ 1812 w 1812"/>
                  <a:gd name="T19" fmla="*/ 249 h 1434"/>
                  <a:gd name="T20" fmla="*/ 1810 w 1812"/>
                  <a:gd name="T21" fmla="*/ 297 h 1434"/>
                  <a:gd name="T22" fmla="*/ 1803 w 1812"/>
                  <a:gd name="T23" fmla="*/ 343 h 1434"/>
                  <a:gd name="T24" fmla="*/ 1788 w 1812"/>
                  <a:gd name="T25" fmla="*/ 386 h 1434"/>
                  <a:gd name="T26" fmla="*/ 1763 w 1812"/>
                  <a:gd name="T27" fmla="*/ 428 h 1434"/>
                  <a:gd name="T28" fmla="*/ 1732 w 1812"/>
                  <a:gd name="T29" fmla="*/ 466 h 1434"/>
                  <a:gd name="T30" fmla="*/ 1035 w 1812"/>
                  <a:gd name="T31" fmla="*/ 1160 h 1434"/>
                  <a:gd name="T32" fmla="*/ 835 w 1812"/>
                  <a:gd name="T33" fmla="*/ 1358 h 1434"/>
                  <a:gd name="T34" fmla="*/ 799 w 1812"/>
                  <a:gd name="T35" fmla="*/ 1389 h 1434"/>
                  <a:gd name="T36" fmla="*/ 757 w 1812"/>
                  <a:gd name="T37" fmla="*/ 1412 h 1434"/>
                  <a:gd name="T38" fmla="*/ 715 w 1812"/>
                  <a:gd name="T39" fmla="*/ 1427 h 1434"/>
                  <a:gd name="T40" fmla="*/ 669 w 1812"/>
                  <a:gd name="T41" fmla="*/ 1434 h 1434"/>
                  <a:gd name="T42" fmla="*/ 623 w 1812"/>
                  <a:gd name="T43" fmla="*/ 1434 h 1434"/>
                  <a:gd name="T44" fmla="*/ 579 w 1812"/>
                  <a:gd name="T45" fmla="*/ 1427 h 1434"/>
                  <a:gd name="T46" fmla="*/ 536 w 1812"/>
                  <a:gd name="T47" fmla="*/ 1412 h 1434"/>
                  <a:gd name="T48" fmla="*/ 496 w 1812"/>
                  <a:gd name="T49" fmla="*/ 1387 h 1434"/>
                  <a:gd name="T50" fmla="*/ 457 w 1812"/>
                  <a:gd name="T51" fmla="*/ 1356 h 1434"/>
                  <a:gd name="T52" fmla="*/ 257 w 1812"/>
                  <a:gd name="T53" fmla="*/ 1156 h 1434"/>
                  <a:gd name="T54" fmla="*/ 78 w 1812"/>
                  <a:gd name="T55" fmla="*/ 975 h 1434"/>
                  <a:gd name="T56" fmla="*/ 48 w 1812"/>
                  <a:gd name="T57" fmla="*/ 937 h 1434"/>
                  <a:gd name="T58" fmla="*/ 23 w 1812"/>
                  <a:gd name="T59" fmla="*/ 895 h 1434"/>
                  <a:gd name="T60" fmla="*/ 8 w 1812"/>
                  <a:gd name="T61" fmla="*/ 851 h 1434"/>
                  <a:gd name="T62" fmla="*/ 0 w 1812"/>
                  <a:gd name="T63" fmla="*/ 806 h 1434"/>
                  <a:gd name="T64" fmla="*/ 0 w 1812"/>
                  <a:gd name="T65" fmla="*/ 758 h 1434"/>
                  <a:gd name="T66" fmla="*/ 8 w 1812"/>
                  <a:gd name="T67" fmla="*/ 712 h 1434"/>
                  <a:gd name="T68" fmla="*/ 25 w 1812"/>
                  <a:gd name="T69" fmla="*/ 668 h 1434"/>
                  <a:gd name="T70" fmla="*/ 48 w 1812"/>
                  <a:gd name="T71" fmla="*/ 627 h 1434"/>
                  <a:gd name="T72" fmla="*/ 80 w 1812"/>
                  <a:gd name="T73" fmla="*/ 588 h 1434"/>
                  <a:gd name="T74" fmla="*/ 118 w 1812"/>
                  <a:gd name="T75" fmla="*/ 556 h 1434"/>
                  <a:gd name="T76" fmla="*/ 160 w 1812"/>
                  <a:gd name="T77" fmla="*/ 533 h 1434"/>
                  <a:gd name="T78" fmla="*/ 204 w 1812"/>
                  <a:gd name="T79" fmla="*/ 518 h 1434"/>
                  <a:gd name="T80" fmla="*/ 252 w 1812"/>
                  <a:gd name="T81" fmla="*/ 510 h 1434"/>
                  <a:gd name="T82" fmla="*/ 297 w 1812"/>
                  <a:gd name="T83" fmla="*/ 510 h 1434"/>
                  <a:gd name="T84" fmla="*/ 345 w 1812"/>
                  <a:gd name="T85" fmla="*/ 518 h 1434"/>
                  <a:gd name="T86" fmla="*/ 389 w 1812"/>
                  <a:gd name="T87" fmla="*/ 533 h 1434"/>
                  <a:gd name="T88" fmla="*/ 431 w 1812"/>
                  <a:gd name="T89" fmla="*/ 558 h 1434"/>
                  <a:gd name="T90" fmla="*/ 469 w 1812"/>
                  <a:gd name="T91" fmla="*/ 590 h 1434"/>
                  <a:gd name="T92" fmla="*/ 648 w 1812"/>
                  <a:gd name="T93" fmla="*/ 769 h 1434"/>
                  <a:gd name="T94" fmla="*/ 1346 w 1812"/>
                  <a:gd name="T95" fmla="*/ 78 h 1434"/>
                  <a:gd name="T96" fmla="*/ 1384 w 1812"/>
                  <a:gd name="T97" fmla="*/ 45 h 1434"/>
                  <a:gd name="T98" fmla="*/ 1426 w 1812"/>
                  <a:gd name="T99" fmla="*/ 23 h 1434"/>
                  <a:gd name="T100" fmla="*/ 1469 w 1812"/>
                  <a:gd name="T101" fmla="*/ 7 h 1434"/>
                  <a:gd name="T102" fmla="*/ 1515 w 1812"/>
                  <a:gd name="T103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12" h="1434">
                    <a:moveTo>
                      <a:pt x="1515" y="0"/>
                    </a:moveTo>
                    <a:lnTo>
                      <a:pt x="1563" y="0"/>
                    </a:lnTo>
                    <a:lnTo>
                      <a:pt x="1608" y="7"/>
                    </a:lnTo>
                    <a:lnTo>
                      <a:pt x="1654" y="23"/>
                    </a:lnTo>
                    <a:lnTo>
                      <a:pt x="1694" y="47"/>
                    </a:lnTo>
                    <a:lnTo>
                      <a:pt x="1732" y="80"/>
                    </a:lnTo>
                    <a:lnTo>
                      <a:pt x="1765" y="118"/>
                    </a:lnTo>
                    <a:lnTo>
                      <a:pt x="1788" y="160"/>
                    </a:lnTo>
                    <a:lnTo>
                      <a:pt x="1803" y="204"/>
                    </a:lnTo>
                    <a:lnTo>
                      <a:pt x="1812" y="249"/>
                    </a:lnTo>
                    <a:lnTo>
                      <a:pt x="1810" y="297"/>
                    </a:lnTo>
                    <a:lnTo>
                      <a:pt x="1803" y="343"/>
                    </a:lnTo>
                    <a:lnTo>
                      <a:pt x="1788" y="386"/>
                    </a:lnTo>
                    <a:lnTo>
                      <a:pt x="1763" y="428"/>
                    </a:lnTo>
                    <a:lnTo>
                      <a:pt x="1732" y="466"/>
                    </a:lnTo>
                    <a:lnTo>
                      <a:pt x="1035" y="1160"/>
                    </a:lnTo>
                    <a:lnTo>
                      <a:pt x="835" y="1358"/>
                    </a:lnTo>
                    <a:lnTo>
                      <a:pt x="799" y="1389"/>
                    </a:lnTo>
                    <a:lnTo>
                      <a:pt x="757" y="1412"/>
                    </a:lnTo>
                    <a:lnTo>
                      <a:pt x="715" y="1427"/>
                    </a:lnTo>
                    <a:lnTo>
                      <a:pt x="669" y="1434"/>
                    </a:lnTo>
                    <a:lnTo>
                      <a:pt x="623" y="1434"/>
                    </a:lnTo>
                    <a:lnTo>
                      <a:pt x="579" y="1427"/>
                    </a:lnTo>
                    <a:lnTo>
                      <a:pt x="536" y="1412"/>
                    </a:lnTo>
                    <a:lnTo>
                      <a:pt x="496" y="1387"/>
                    </a:lnTo>
                    <a:lnTo>
                      <a:pt x="457" y="1356"/>
                    </a:lnTo>
                    <a:lnTo>
                      <a:pt x="257" y="1156"/>
                    </a:lnTo>
                    <a:lnTo>
                      <a:pt x="78" y="975"/>
                    </a:lnTo>
                    <a:lnTo>
                      <a:pt x="48" y="937"/>
                    </a:lnTo>
                    <a:lnTo>
                      <a:pt x="23" y="895"/>
                    </a:lnTo>
                    <a:lnTo>
                      <a:pt x="8" y="851"/>
                    </a:lnTo>
                    <a:lnTo>
                      <a:pt x="0" y="806"/>
                    </a:lnTo>
                    <a:lnTo>
                      <a:pt x="0" y="758"/>
                    </a:lnTo>
                    <a:lnTo>
                      <a:pt x="8" y="712"/>
                    </a:lnTo>
                    <a:lnTo>
                      <a:pt x="25" y="668"/>
                    </a:lnTo>
                    <a:lnTo>
                      <a:pt x="48" y="627"/>
                    </a:lnTo>
                    <a:lnTo>
                      <a:pt x="80" y="588"/>
                    </a:lnTo>
                    <a:lnTo>
                      <a:pt x="118" y="556"/>
                    </a:lnTo>
                    <a:lnTo>
                      <a:pt x="160" y="533"/>
                    </a:lnTo>
                    <a:lnTo>
                      <a:pt x="204" y="518"/>
                    </a:lnTo>
                    <a:lnTo>
                      <a:pt x="252" y="510"/>
                    </a:lnTo>
                    <a:lnTo>
                      <a:pt x="297" y="510"/>
                    </a:lnTo>
                    <a:lnTo>
                      <a:pt x="345" y="518"/>
                    </a:lnTo>
                    <a:lnTo>
                      <a:pt x="389" y="533"/>
                    </a:lnTo>
                    <a:lnTo>
                      <a:pt x="431" y="558"/>
                    </a:lnTo>
                    <a:lnTo>
                      <a:pt x="469" y="590"/>
                    </a:lnTo>
                    <a:lnTo>
                      <a:pt x="648" y="769"/>
                    </a:lnTo>
                    <a:lnTo>
                      <a:pt x="1346" y="78"/>
                    </a:lnTo>
                    <a:lnTo>
                      <a:pt x="1384" y="45"/>
                    </a:lnTo>
                    <a:lnTo>
                      <a:pt x="1426" y="23"/>
                    </a:lnTo>
                    <a:lnTo>
                      <a:pt x="1469" y="7"/>
                    </a:lnTo>
                    <a:lnTo>
                      <a:pt x="1515" y="0"/>
                    </a:ln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3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cxnSp>
          <p:nvCxnSpPr>
            <p:cNvPr id="79" name="Straight Connector 41"/>
            <p:cNvCxnSpPr/>
            <p:nvPr/>
          </p:nvCxnSpPr>
          <p:spPr>
            <a:xfrm>
              <a:off x="1083042" y="5093126"/>
              <a:ext cx="979665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42"/>
            <p:cNvSpPr/>
            <p:nvPr/>
          </p:nvSpPr>
          <p:spPr>
            <a:xfrm>
              <a:off x="1110206" y="4737869"/>
              <a:ext cx="247357" cy="346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…</a:t>
              </a:r>
            </a:p>
          </p:txBody>
        </p:sp>
      </p:grpSp>
      <p:sp>
        <p:nvSpPr>
          <p:cNvPr id="81" name="Freeform 7"/>
          <p:cNvSpPr/>
          <p:nvPr/>
        </p:nvSpPr>
        <p:spPr bwMode="auto">
          <a:xfrm>
            <a:off x="2446324" y="2071220"/>
            <a:ext cx="210322" cy="159336"/>
          </a:xfrm>
          <a:custGeom>
            <a:avLst/>
            <a:gdLst>
              <a:gd name="T0" fmla="*/ 1515 w 1812"/>
              <a:gd name="T1" fmla="*/ 0 h 1434"/>
              <a:gd name="T2" fmla="*/ 1563 w 1812"/>
              <a:gd name="T3" fmla="*/ 0 h 1434"/>
              <a:gd name="T4" fmla="*/ 1608 w 1812"/>
              <a:gd name="T5" fmla="*/ 7 h 1434"/>
              <a:gd name="T6" fmla="*/ 1654 w 1812"/>
              <a:gd name="T7" fmla="*/ 23 h 1434"/>
              <a:gd name="T8" fmla="*/ 1694 w 1812"/>
              <a:gd name="T9" fmla="*/ 47 h 1434"/>
              <a:gd name="T10" fmla="*/ 1732 w 1812"/>
              <a:gd name="T11" fmla="*/ 80 h 1434"/>
              <a:gd name="T12" fmla="*/ 1765 w 1812"/>
              <a:gd name="T13" fmla="*/ 118 h 1434"/>
              <a:gd name="T14" fmla="*/ 1788 w 1812"/>
              <a:gd name="T15" fmla="*/ 160 h 1434"/>
              <a:gd name="T16" fmla="*/ 1803 w 1812"/>
              <a:gd name="T17" fmla="*/ 204 h 1434"/>
              <a:gd name="T18" fmla="*/ 1812 w 1812"/>
              <a:gd name="T19" fmla="*/ 249 h 1434"/>
              <a:gd name="T20" fmla="*/ 1810 w 1812"/>
              <a:gd name="T21" fmla="*/ 297 h 1434"/>
              <a:gd name="T22" fmla="*/ 1803 w 1812"/>
              <a:gd name="T23" fmla="*/ 343 h 1434"/>
              <a:gd name="T24" fmla="*/ 1788 w 1812"/>
              <a:gd name="T25" fmla="*/ 386 h 1434"/>
              <a:gd name="T26" fmla="*/ 1763 w 1812"/>
              <a:gd name="T27" fmla="*/ 428 h 1434"/>
              <a:gd name="T28" fmla="*/ 1732 w 1812"/>
              <a:gd name="T29" fmla="*/ 466 h 1434"/>
              <a:gd name="T30" fmla="*/ 1035 w 1812"/>
              <a:gd name="T31" fmla="*/ 1160 h 1434"/>
              <a:gd name="T32" fmla="*/ 835 w 1812"/>
              <a:gd name="T33" fmla="*/ 1358 h 1434"/>
              <a:gd name="T34" fmla="*/ 799 w 1812"/>
              <a:gd name="T35" fmla="*/ 1389 h 1434"/>
              <a:gd name="T36" fmla="*/ 757 w 1812"/>
              <a:gd name="T37" fmla="*/ 1412 h 1434"/>
              <a:gd name="T38" fmla="*/ 715 w 1812"/>
              <a:gd name="T39" fmla="*/ 1427 h 1434"/>
              <a:gd name="T40" fmla="*/ 669 w 1812"/>
              <a:gd name="T41" fmla="*/ 1434 h 1434"/>
              <a:gd name="T42" fmla="*/ 623 w 1812"/>
              <a:gd name="T43" fmla="*/ 1434 h 1434"/>
              <a:gd name="T44" fmla="*/ 579 w 1812"/>
              <a:gd name="T45" fmla="*/ 1427 h 1434"/>
              <a:gd name="T46" fmla="*/ 536 w 1812"/>
              <a:gd name="T47" fmla="*/ 1412 h 1434"/>
              <a:gd name="T48" fmla="*/ 496 w 1812"/>
              <a:gd name="T49" fmla="*/ 1387 h 1434"/>
              <a:gd name="T50" fmla="*/ 457 w 1812"/>
              <a:gd name="T51" fmla="*/ 1356 h 1434"/>
              <a:gd name="T52" fmla="*/ 257 w 1812"/>
              <a:gd name="T53" fmla="*/ 1156 h 1434"/>
              <a:gd name="T54" fmla="*/ 78 w 1812"/>
              <a:gd name="T55" fmla="*/ 975 h 1434"/>
              <a:gd name="T56" fmla="*/ 48 w 1812"/>
              <a:gd name="T57" fmla="*/ 937 h 1434"/>
              <a:gd name="T58" fmla="*/ 23 w 1812"/>
              <a:gd name="T59" fmla="*/ 895 h 1434"/>
              <a:gd name="T60" fmla="*/ 8 w 1812"/>
              <a:gd name="T61" fmla="*/ 851 h 1434"/>
              <a:gd name="T62" fmla="*/ 0 w 1812"/>
              <a:gd name="T63" fmla="*/ 806 h 1434"/>
              <a:gd name="T64" fmla="*/ 0 w 1812"/>
              <a:gd name="T65" fmla="*/ 758 h 1434"/>
              <a:gd name="T66" fmla="*/ 8 w 1812"/>
              <a:gd name="T67" fmla="*/ 712 h 1434"/>
              <a:gd name="T68" fmla="*/ 25 w 1812"/>
              <a:gd name="T69" fmla="*/ 668 h 1434"/>
              <a:gd name="T70" fmla="*/ 48 w 1812"/>
              <a:gd name="T71" fmla="*/ 627 h 1434"/>
              <a:gd name="T72" fmla="*/ 80 w 1812"/>
              <a:gd name="T73" fmla="*/ 588 h 1434"/>
              <a:gd name="T74" fmla="*/ 118 w 1812"/>
              <a:gd name="T75" fmla="*/ 556 h 1434"/>
              <a:gd name="T76" fmla="*/ 160 w 1812"/>
              <a:gd name="T77" fmla="*/ 533 h 1434"/>
              <a:gd name="T78" fmla="*/ 204 w 1812"/>
              <a:gd name="T79" fmla="*/ 518 h 1434"/>
              <a:gd name="T80" fmla="*/ 252 w 1812"/>
              <a:gd name="T81" fmla="*/ 510 h 1434"/>
              <a:gd name="T82" fmla="*/ 297 w 1812"/>
              <a:gd name="T83" fmla="*/ 510 h 1434"/>
              <a:gd name="T84" fmla="*/ 345 w 1812"/>
              <a:gd name="T85" fmla="*/ 518 h 1434"/>
              <a:gd name="T86" fmla="*/ 389 w 1812"/>
              <a:gd name="T87" fmla="*/ 533 h 1434"/>
              <a:gd name="T88" fmla="*/ 431 w 1812"/>
              <a:gd name="T89" fmla="*/ 558 h 1434"/>
              <a:gd name="T90" fmla="*/ 469 w 1812"/>
              <a:gd name="T91" fmla="*/ 590 h 1434"/>
              <a:gd name="T92" fmla="*/ 648 w 1812"/>
              <a:gd name="T93" fmla="*/ 769 h 1434"/>
              <a:gd name="T94" fmla="*/ 1346 w 1812"/>
              <a:gd name="T95" fmla="*/ 78 h 1434"/>
              <a:gd name="T96" fmla="*/ 1384 w 1812"/>
              <a:gd name="T97" fmla="*/ 45 h 1434"/>
              <a:gd name="T98" fmla="*/ 1426 w 1812"/>
              <a:gd name="T99" fmla="*/ 23 h 1434"/>
              <a:gd name="T100" fmla="*/ 1469 w 1812"/>
              <a:gd name="T101" fmla="*/ 7 h 1434"/>
              <a:gd name="T102" fmla="*/ 1515 w 1812"/>
              <a:gd name="T103" fmla="*/ 0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12" h="1434">
                <a:moveTo>
                  <a:pt x="1515" y="0"/>
                </a:moveTo>
                <a:lnTo>
                  <a:pt x="1563" y="0"/>
                </a:lnTo>
                <a:lnTo>
                  <a:pt x="1608" y="7"/>
                </a:lnTo>
                <a:lnTo>
                  <a:pt x="1654" y="23"/>
                </a:lnTo>
                <a:lnTo>
                  <a:pt x="1694" y="47"/>
                </a:lnTo>
                <a:lnTo>
                  <a:pt x="1732" y="80"/>
                </a:lnTo>
                <a:lnTo>
                  <a:pt x="1765" y="118"/>
                </a:lnTo>
                <a:lnTo>
                  <a:pt x="1788" y="160"/>
                </a:lnTo>
                <a:lnTo>
                  <a:pt x="1803" y="204"/>
                </a:lnTo>
                <a:lnTo>
                  <a:pt x="1812" y="249"/>
                </a:lnTo>
                <a:lnTo>
                  <a:pt x="1810" y="297"/>
                </a:lnTo>
                <a:lnTo>
                  <a:pt x="1803" y="343"/>
                </a:lnTo>
                <a:lnTo>
                  <a:pt x="1788" y="386"/>
                </a:lnTo>
                <a:lnTo>
                  <a:pt x="1763" y="428"/>
                </a:lnTo>
                <a:lnTo>
                  <a:pt x="1732" y="466"/>
                </a:lnTo>
                <a:lnTo>
                  <a:pt x="1035" y="1160"/>
                </a:lnTo>
                <a:lnTo>
                  <a:pt x="835" y="1358"/>
                </a:lnTo>
                <a:lnTo>
                  <a:pt x="799" y="1389"/>
                </a:lnTo>
                <a:lnTo>
                  <a:pt x="757" y="1412"/>
                </a:lnTo>
                <a:lnTo>
                  <a:pt x="715" y="1427"/>
                </a:lnTo>
                <a:lnTo>
                  <a:pt x="669" y="1434"/>
                </a:lnTo>
                <a:lnTo>
                  <a:pt x="623" y="1434"/>
                </a:lnTo>
                <a:lnTo>
                  <a:pt x="579" y="1427"/>
                </a:lnTo>
                <a:lnTo>
                  <a:pt x="536" y="1412"/>
                </a:lnTo>
                <a:lnTo>
                  <a:pt x="496" y="1387"/>
                </a:lnTo>
                <a:lnTo>
                  <a:pt x="457" y="1356"/>
                </a:lnTo>
                <a:lnTo>
                  <a:pt x="257" y="1156"/>
                </a:lnTo>
                <a:lnTo>
                  <a:pt x="78" y="975"/>
                </a:lnTo>
                <a:lnTo>
                  <a:pt x="48" y="937"/>
                </a:lnTo>
                <a:lnTo>
                  <a:pt x="23" y="895"/>
                </a:lnTo>
                <a:lnTo>
                  <a:pt x="8" y="851"/>
                </a:lnTo>
                <a:lnTo>
                  <a:pt x="0" y="806"/>
                </a:lnTo>
                <a:lnTo>
                  <a:pt x="0" y="758"/>
                </a:lnTo>
                <a:lnTo>
                  <a:pt x="8" y="712"/>
                </a:lnTo>
                <a:lnTo>
                  <a:pt x="25" y="668"/>
                </a:lnTo>
                <a:lnTo>
                  <a:pt x="48" y="627"/>
                </a:lnTo>
                <a:lnTo>
                  <a:pt x="80" y="588"/>
                </a:lnTo>
                <a:lnTo>
                  <a:pt x="118" y="556"/>
                </a:lnTo>
                <a:lnTo>
                  <a:pt x="160" y="533"/>
                </a:lnTo>
                <a:lnTo>
                  <a:pt x="204" y="518"/>
                </a:lnTo>
                <a:lnTo>
                  <a:pt x="252" y="510"/>
                </a:lnTo>
                <a:lnTo>
                  <a:pt x="297" y="510"/>
                </a:lnTo>
                <a:lnTo>
                  <a:pt x="345" y="518"/>
                </a:lnTo>
                <a:lnTo>
                  <a:pt x="389" y="533"/>
                </a:lnTo>
                <a:lnTo>
                  <a:pt x="431" y="558"/>
                </a:lnTo>
                <a:lnTo>
                  <a:pt x="469" y="590"/>
                </a:lnTo>
                <a:lnTo>
                  <a:pt x="648" y="769"/>
                </a:lnTo>
                <a:lnTo>
                  <a:pt x="1346" y="78"/>
                </a:lnTo>
                <a:lnTo>
                  <a:pt x="1384" y="45"/>
                </a:lnTo>
                <a:lnTo>
                  <a:pt x="1426" y="23"/>
                </a:lnTo>
                <a:lnTo>
                  <a:pt x="1469" y="7"/>
                </a:lnTo>
                <a:lnTo>
                  <a:pt x="1515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Freeform 7"/>
          <p:cNvSpPr/>
          <p:nvPr/>
        </p:nvSpPr>
        <p:spPr bwMode="auto">
          <a:xfrm>
            <a:off x="2444042" y="2509607"/>
            <a:ext cx="210322" cy="159336"/>
          </a:xfrm>
          <a:custGeom>
            <a:avLst/>
            <a:gdLst>
              <a:gd name="T0" fmla="*/ 1515 w 1812"/>
              <a:gd name="T1" fmla="*/ 0 h 1434"/>
              <a:gd name="T2" fmla="*/ 1563 w 1812"/>
              <a:gd name="T3" fmla="*/ 0 h 1434"/>
              <a:gd name="T4" fmla="*/ 1608 w 1812"/>
              <a:gd name="T5" fmla="*/ 7 h 1434"/>
              <a:gd name="T6" fmla="*/ 1654 w 1812"/>
              <a:gd name="T7" fmla="*/ 23 h 1434"/>
              <a:gd name="T8" fmla="*/ 1694 w 1812"/>
              <a:gd name="T9" fmla="*/ 47 h 1434"/>
              <a:gd name="T10" fmla="*/ 1732 w 1812"/>
              <a:gd name="T11" fmla="*/ 80 h 1434"/>
              <a:gd name="T12" fmla="*/ 1765 w 1812"/>
              <a:gd name="T13" fmla="*/ 118 h 1434"/>
              <a:gd name="T14" fmla="*/ 1788 w 1812"/>
              <a:gd name="T15" fmla="*/ 160 h 1434"/>
              <a:gd name="T16" fmla="*/ 1803 w 1812"/>
              <a:gd name="T17" fmla="*/ 204 h 1434"/>
              <a:gd name="T18" fmla="*/ 1812 w 1812"/>
              <a:gd name="T19" fmla="*/ 249 h 1434"/>
              <a:gd name="T20" fmla="*/ 1810 w 1812"/>
              <a:gd name="T21" fmla="*/ 297 h 1434"/>
              <a:gd name="T22" fmla="*/ 1803 w 1812"/>
              <a:gd name="T23" fmla="*/ 343 h 1434"/>
              <a:gd name="T24" fmla="*/ 1788 w 1812"/>
              <a:gd name="T25" fmla="*/ 386 h 1434"/>
              <a:gd name="T26" fmla="*/ 1763 w 1812"/>
              <a:gd name="T27" fmla="*/ 428 h 1434"/>
              <a:gd name="T28" fmla="*/ 1732 w 1812"/>
              <a:gd name="T29" fmla="*/ 466 h 1434"/>
              <a:gd name="T30" fmla="*/ 1035 w 1812"/>
              <a:gd name="T31" fmla="*/ 1160 h 1434"/>
              <a:gd name="T32" fmla="*/ 835 w 1812"/>
              <a:gd name="T33" fmla="*/ 1358 h 1434"/>
              <a:gd name="T34" fmla="*/ 799 w 1812"/>
              <a:gd name="T35" fmla="*/ 1389 h 1434"/>
              <a:gd name="T36" fmla="*/ 757 w 1812"/>
              <a:gd name="T37" fmla="*/ 1412 h 1434"/>
              <a:gd name="T38" fmla="*/ 715 w 1812"/>
              <a:gd name="T39" fmla="*/ 1427 h 1434"/>
              <a:gd name="T40" fmla="*/ 669 w 1812"/>
              <a:gd name="T41" fmla="*/ 1434 h 1434"/>
              <a:gd name="T42" fmla="*/ 623 w 1812"/>
              <a:gd name="T43" fmla="*/ 1434 h 1434"/>
              <a:gd name="T44" fmla="*/ 579 w 1812"/>
              <a:gd name="T45" fmla="*/ 1427 h 1434"/>
              <a:gd name="T46" fmla="*/ 536 w 1812"/>
              <a:gd name="T47" fmla="*/ 1412 h 1434"/>
              <a:gd name="T48" fmla="*/ 496 w 1812"/>
              <a:gd name="T49" fmla="*/ 1387 h 1434"/>
              <a:gd name="T50" fmla="*/ 457 w 1812"/>
              <a:gd name="T51" fmla="*/ 1356 h 1434"/>
              <a:gd name="T52" fmla="*/ 257 w 1812"/>
              <a:gd name="T53" fmla="*/ 1156 h 1434"/>
              <a:gd name="T54" fmla="*/ 78 w 1812"/>
              <a:gd name="T55" fmla="*/ 975 h 1434"/>
              <a:gd name="T56" fmla="*/ 48 w 1812"/>
              <a:gd name="T57" fmla="*/ 937 h 1434"/>
              <a:gd name="T58" fmla="*/ 23 w 1812"/>
              <a:gd name="T59" fmla="*/ 895 h 1434"/>
              <a:gd name="T60" fmla="*/ 8 w 1812"/>
              <a:gd name="T61" fmla="*/ 851 h 1434"/>
              <a:gd name="T62" fmla="*/ 0 w 1812"/>
              <a:gd name="T63" fmla="*/ 806 h 1434"/>
              <a:gd name="T64" fmla="*/ 0 w 1812"/>
              <a:gd name="T65" fmla="*/ 758 h 1434"/>
              <a:gd name="T66" fmla="*/ 8 w 1812"/>
              <a:gd name="T67" fmla="*/ 712 h 1434"/>
              <a:gd name="T68" fmla="*/ 25 w 1812"/>
              <a:gd name="T69" fmla="*/ 668 h 1434"/>
              <a:gd name="T70" fmla="*/ 48 w 1812"/>
              <a:gd name="T71" fmla="*/ 627 h 1434"/>
              <a:gd name="T72" fmla="*/ 80 w 1812"/>
              <a:gd name="T73" fmla="*/ 588 h 1434"/>
              <a:gd name="T74" fmla="*/ 118 w 1812"/>
              <a:gd name="T75" fmla="*/ 556 h 1434"/>
              <a:gd name="T76" fmla="*/ 160 w 1812"/>
              <a:gd name="T77" fmla="*/ 533 h 1434"/>
              <a:gd name="T78" fmla="*/ 204 w 1812"/>
              <a:gd name="T79" fmla="*/ 518 h 1434"/>
              <a:gd name="T80" fmla="*/ 252 w 1812"/>
              <a:gd name="T81" fmla="*/ 510 h 1434"/>
              <a:gd name="T82" fmla="*/ 297 w 1812"/>
              <a:gd name="T83" fmla="*/ 510 h 1434"/>
              <a:gd name="T84" fmla="*/ 345 w 1812"/>
              <a:gd name="T85" fmla="*/ 518 h 1434"/>
              <a:gd name="T86" fmla="*/ 389 w 1812"/>
              <a:gd name="T87" fmla="*/ 533 h 1434"/>
              <a:gd name="T88" fmla="*/ 431 w 1812"/>
              <a:gd name="T89" fmla="*/ 558 h 1434"/>
              <a:gd name="T90" fmla="*/ 469 w 1812"/>
              <a:gd name="T91" fmla="*/ 590 h 1434"/>
              <a:gd name="T92" fmla="*/ 648 w 1812"/>
              <a:gd name="T93" fmla="*/ 769 h 1434"/>
              <a:gd name="T94" fmla="*/ 1346 w 1812"/>
              <a:gd name="T95" fmla="*/ 78 h 1434"/>
              <a:gd name="T96" fmla="*/ 1384 w 1812"/>
              <a:gd name="T97" fmla="*/ 45 h 1434"/>
              <a:gd name="T98" fmla="*/ 1426 w 1812"/>
              <a:gd name="T99" fmla="*/ 23 h 1434"/>
              <a:gd name="T100" fmla="*/ 1469 w 1812"/>
              <a:gd name="T101" fmla="*/ 7 h 1434"/>
              <a:gd name="T102" fmla="*/ 1515 w 1812"/>
              <a:gd name="T103" fmla="*/ 0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12" h="1434">
                <a:moveTo>
                  <a:pt x="1515" y="0"/>
                </a:moveTo>
                <a:lnTo>
                  <a:pt x="1563" y="0"/>
                </a:lnTo>
                <a:lnTo>
                  <a:pt x="1608" y="7"/>
                </a:lnTo>
                <a:lnTo>
                  <a:pt x="1654" y="23"/>
                </a:lnTo>
                <a:lnTo>
                  <a:pt x="1694" y="47"/>
                </a:lnTo>
                <a:lnTo>
                  <a:pt x="1732" y="80"/>
                </a:lnTo>
                <a:lnTo>
                  <a:pt x="1765" y="118"/>
                </a:lnTo>
                <a:lnTo>
                  <a:pt x="1788" y="160"/>
                </a:lnTo>
                <a:lnTo>
                  <a:pt x="1803" y="204"/>
                </a:lnTo>
                <a:lnTo>
                  <a:pt x="1812" y="249"/>
                </a:lnTo>
                <a:lnTo>
                  <a:pt x="1810" y="297"/>
                </a:lnTo>
                <a:lnTo>
                  <a:pt x="1803" y="343"/>
                </a:lnTo>
                <a:lnTo>
                  <a:pt x="1788" y="386"/>
                </a:lnTo>
                <a:lnTo>
                  <a:pt x="1763" y="428"/>
                </a:lnTo>
                <a:lnTo>
                  <a:pt x="1732" y="466"/>
                </a:lnTo>
                <a:lnTo>
                  <a:pt x="1035" y="1160"/>
                </a:lnTo>
                <a:lnTo>
                  <a:pt x="835" y="1358"/>
                </a:lnTo>
                <a:lnTo>
                  <a:pt x="799" y="1389"/>
                </a:lnTo>
                <a:lnTo>
                  <a:pt x="757" y="1412"/>
                </a:lnTo>
                <a:lnTo>
                  <a:pt x="715" y="1427"/>
                </a:lnTo>
                <a:lnTo>
                  <a:pt x="669" y="1434"/>
                </a:lnTo>
                <a:lnTo>
                  <a:pt x="623" y="1434"/>
                </a:lnTo>
                <a:lnTo>
                  <a:pt x="579" y="1427"/>
                </a:lnTo>
                <a:lnTo>
                  <a:pt x="536" y="1412"/>
                </a:lnTo>
                <a:lnTo>
                  <a:pt x="496" y="1387"/>
                </a:lnTo>
                <a:lnTo>
                  <a:pt x="457" y="1356"/>
                </a:lnTo>
                <a:lnTo>
                  <a:pt x="257" y="1156"/>
                </a:lnTo>
                <a:lnTo>
                  <a:pt x="78" y="975"/>
                </a:lnTo>
                <a:lnTo>
                  <a:pt x="48" y="937"/>
                </a:lnTo>
                <a:lnTo>
                  <a:pt x="23" y="895"/>
                </a:lnTo>
                <a:lnTo>
                  <a:pt x="8" y="851"/>
                </a:lnTo>
                <a:lnTo>
                  <a:pt x="0" y="806"/>
                </a:lnTo>
                <a:lnTo>
                  <a:pt x="0" y="758"/>
                </a:lnTo>
                <a:lnTo>
                  <a:pt x="8" y="712"/>
                </a:lnTo>
                <a:lnTo>
                  <a:pt x="25" y="668"/>
                </a:lnTo>
                <a:lnTo>
                  <a:pt x="48" y="627"/>
                </a:lnTo>
                <a:lnTo>
                  <a:pt x="80" y="588"/>
                </a:lnTo>
                <a:lnTo>
                  <a:pt x="118" y="556"/>
                </a:lnTo>
                <a:lnTo>
                  <a:pt x="160" y="533"/>
                </a:lnTo>
                <a:lnTo>
                  <a:pt x="204" y="518"/>
                </a:lnTo>
                <a:lnTo>
                  <a:pt x="252" y="510"/>
                </a:lnTo>
                <a:lnTo>
                  <a:pt x="297" y="510"/>
                </a:lnTo>
                <a:lnTo>
                  <a:pt x="345" y="518"/>
                </a:lnTo>
                <a:lnTo>
                  <a:pt x="389" y="533"/>
                </a:lnTo>
                <a:lnTo>
                  <a:pt x="431" y="558"/>
                </a:lnTo>
                <a:lnTo>
                  <a:pt x="469" y="590"/>
                </a:lnTo>
                <a:lnTo>
                  <a:pt x="648" y="769"/>
                </a:lnTo>
                <a:lnTo>
                  <a:pt x="1346" y="78"/>
                </a:lnTo>
                <a:lnTo>
                  <a:pt x="1384" y="45"/>
                </a:lnTo>
                <a:lnTo>
                  <a:pt x="1426" y="23"/>
                </a:lnTo>
                <a:lnTo>
                  <a:pt x="1469" y="7"/>
                </a:lnTo>
                <a:lnTo>
                  <a:pt x="1515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905">
        <p15:prstTrans prst="pageCurlDouble"/>
      </p:transition>
    </mc:Choice>
    <mc:Fallback xmlns="">
      <p:transition spd="slow" advTm="59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16600" decel="8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45679E-6 L 0.24826 -0.60618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13" y="-3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path" presetSubtype="0" accel="16600" decel="8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45679E-6 L 0.24253 -0.60865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8" y="-30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6" presetClass="path" presetSubtype="0" accel="16600" decel="8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45679E-6 L 0.28785 -0.60618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3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2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6" presetClass="path" presetSubtype="0" accel="16600" decel="8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45679E-6 L 0.31371 -0.60648 " pathEditMode="relative" rAng="0" ptsTypes="AA">
                                      <p:cBhvr>
                                        <p:cTn id="3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3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6" grpId="0" animBg="1"/>
      <p:bldP spid="36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Macintosh PowerPoint</Application>
  <PresentationFormat>On-screen Show (16:9)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Bebas Neue</vt:lpstr>
      <vt:lpstr>等线</vt:lpstr>
      <vt:lpstr>微软雅黑</vt:lpstr>
      <vt:lpstr>ＭＳ Ｐゴシック</vt:lpstr>
      <vt:lpstr>宋体</vt:lpstr>
      <vt:lpstr>Socialico</vt:lpstr>
      <vt:lpstr>Source Sans Pro</vt:lpstr>
      <vt:lpstr>Arial</vt:lpstr>
      <vt:lpstr>Calibri</vt:lpstr>
      <vt:lpstr>Calibri Light</vt:lpstr>
      <vt:lpstr>Times New Roman</vt:lpstr>
      <vt:lpstr>Wingdings</vt:lpstr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2018-08-02T09:57:40Z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