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5" r:id="rId2"/>
    <p:sldId id="36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0">
          <p15:clr>
            <a:srgbClr val="A4A3A4"/>
          </p15:clr>
        </p15:guide>
        <p15:guide id="2" pos="5418">
          <p15:clr>
            <a:srgbClr val="A4A3A4"/>
          </p15:clr>
        </p15:guide>
        <p15:guide id="3" orient="horz" pos="3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EDEDED"/>
    <a:srgbClr val="1C2D37"/>
    <a:srgbClr val="F44F56"/>
    <a:srgbClr val="00A7AA"/>
    <a:srgbClr val="0563B8"/>
    <a:srgbClr val="93AFCA"/>
    <a:srgbClr val="008B8E"/>
    <a:srgbClr val="394A57"/>
    <a:srgbClr val="283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94613"/>
  </p:normalViewPr>
  <p:slideViewPr>
    <p:cSldViewPr>
      <p:cViewPr varScale="1">
        <p:scale>
          <a:sx n="113" d="100"/>
          <a:sy n="113" d="100"/>
        </p:scale>
        <p:origin x="184" y="912"/>
      </p:cViewPr>
      <p:guideLst>
        <p:guide pos="320"/>
        <p:guide pos="5418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D9E-7AFE-4CDD-8276-B8C637F7E72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043C-7329-4CA1-82B0-35A0A5EA23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微软雅黑" panose="020B0503020204020204" charset="-122"/>
                <a:ea typeface="微软雅黑" panose="020B0503020204020204" charset="-122"/>
                <a:sym typeface="+mn-ea"/>
              </a:rPr>
              <a:t>何时用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ja-JP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当企业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想要从资源角度挖掘竞争优势</a:t>
            </a:r>
            <a:r>
              <a:rPr lang="ja-JP" altLang="en-US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时</a:t>
            </a:r>
            <a:endParaRPr lang="en-CA" altLang="ja-JP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怎么用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理性评判哪些资源真正具有竞争力。在四个标准下判断企业的一项资源是否符合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VRIO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四项评价，如果都符合，那么这项资源就可以成为企业长期持续的竞争优势，如果只符合其中某一项那么可能只是一种短期优势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怎么用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：在四个标准下判断企业的一项资源是否符合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VRIO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四项评价（</a:t>
            </a:r>
            <a:r>
              <a:rPr lang="ja-JP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把符合的一项在表格中打勾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CA" altLang="zh-CN" b="0" i="0" u="none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b="0" i="0" u="none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en-CA" altLang="zh-CN" b="1" i="0" u="none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b="0" i="0" u="none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CA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价值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：是否有助于增加向用户提供的价值</a:t>
            </a:r>
            <a:endParaRPr lang="en-CA" altLang="zh-CN" b="0" i="0" u="none" spc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b="0" i="0" u="none" spc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CA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稀缺性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这项资源是否只有一家或几家公司才能获得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b="0" i="0" u="none" spc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b="0" i="0" u="none" spc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难以模仿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这种资源是否是独特的，其他企业难以模仿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b="0" i="0" u="none" spc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b="0" i="0" u="none" spc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充分利用的能力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企业是否有能力充分利用这类资源的竞争潜力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b="0" i="0" u="none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b="0" i="0" u="none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CA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结论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ja-JP" altLang="en-CA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竞争劣势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ja-JP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竞争均势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ja-JP" altLang="en-US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短期优势还是持续性竞争优势</a:t>
            </a:r>
            <a:endParaRPr lang="en-US" b="0" i="0" u="none" spc="0" dirty="0"/>
          </a:p>
          <a:p>
            <a:endParaRPr lang="en-US" b="0" i="0" u="none" spc="0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180" y="588645"/>
            <a:ext cx="17665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VRIO</a:t>
            </a:r>
            <a:r>
              <a:rPr lang="zh-CN" altLang="en-US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分析法</a:t>
            </a:r>
          </a:p>
        </p:txBody>
      </p:sp>
      <p:grpSp>
        <p:nvGrpSpPr>
          <p:cNvPr id="3" name="Group 11"/>
          <p:cNvGrpSpPr/>
          <p:nvPr/>
        </p:nvGrpSpPr>
        <p:grpSpPr>
          <a:xfrm>
            <a:off x="616102" y="952377"/>
            <a:ext cx="7886038" cy="3401426"/>
            <a:chOff x="497499" y="1791124"/>
            <a:chExt cx="10514718" cy="4535235"/>
          </a:xfrm>
        </p:grpSpPr>
        <p:grpSp>
          <p:nvGrpSpPr>
            <p:cNvPr id="3684" name="Group 3"/>
            <p:cNvGrpSpPr/>
            <p:nvPr/>
          </p:nvGrpSpPr>
          <p:grpSpPr>
            <a:xfrm>
              <a:off x="9012778" y="2008709"/>
              <a:ext cx="1999439" cy="1646432"/>
              <a:chOff x="0" y="-3"/>
              <a:chExt cx="2758258" cy="2408364"/>
            </a:xfrm>
          </p:grpSpPr>
          <p:pic>
            <p:nvPicPr>
              <p:cNvPr id="3680" name="Picture 4" descr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07452"/>
                <a:ext cx="2758258" cy="90090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3681" name="形状"/>
              <p:cNvSpPr/>
              <p:nvPr/>
            </p:nvSpPr>
            <p:spPr>
              <a:xfrm>
                <a:off x="279057" y="-3"/>
                <a:ext cx="2218836" cy="2218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4" h="21491" extrusionOk="0">
                    <a:moveTo>
                      <a:pt x="10692" y="0"/>
                    </a:moveTo>
                    <a:cubicBezTo>
                      <a:pt x="10975" y="0"/>
                      <a:pt x="11259" y="109"/>
                      <a:pt x="11475" y="326"/>
                    </a:cubicBezTo>
                    <a:lnTo>
                      <a:pt x="21059" y="9958"/>
                    </a:lnTo>
                    <a:cubicBezTo>
                      <a:pt x="21492" y="10393"/>
                      <a:pt x="21492" y="11098"/>
                      <a:pt x="21059" y="11533"/>
                    </a:cubicBezTo>
                    <a:lnTo>
                      <a:pt x="11475" y="21165"/>
                    </a:lnTo>
                    <a:cubicBezTo>
                      <a:pt x="11043" y="21600"/>
                      <a:pt x="10341" y="21600"/>
                      <a:pt x="9909" y="21165"/>
                    </a:cubicBezTo>
                    <a:lnTo>
                      <a:pt x="325" y="11533"/>
                    </a:lnTo>
                    <a:cubicBezTo>
                      <a:pt x="-108" y="11098"/>
                      <a:pt x="-108" y="10393"/>
                      <a:pt x="325" y="9958"/>
                    </a:cubicBezTo>
                    <a:lnTo>
                      <a:pt x="9909" y="326"/>
                    </a:lnTo>
                    <a:cubicBezTo>
                      <a:pt x="10125" y="109"/>
                      <a:pt x="10409" y="0"/>
                      <a:pt x="10692" y="0"/>
                    </a:cubicBezTo>
                    <a:close/>
                  </a:path>
                </a:pathLst>
              </a:custGeom>
              <a:solidFill>
                <a:srgbClr val="1F9E2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1050"/>
              </a:p>
            </p:txBody>
          </p:sp>
        </p:grpSp>
        <p:grpSp>
          <p:nvGrpSpPr>
            <p:cNvPr id="3689" name="Group 6"/>
            <p:cNvGrpSpPr/>
            <p:nvPr/>
          </p:nvGrpSpPr>
          <p:grpSpPr>
            <a:xfrm>
              <a:off x="497499" y="2008709"/>
              <a:ext cx="1999439" cy="1646432"/>
              <a:chOff x="0" y="-3"/>
              <a:chExt cx="2758258" cy="2408364"/>
            </a:xfrm>
          </p:grpSpPr>
          <p:pic>
            <p:nvPicPr>
              <p:cNvPr id="3685" name="Picture 7" descr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07452"/>
                <a:ext cx="2758258" cy="90090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grpSp>
            <p:nvGrpSpPr>
              <p:cNvPr id="3688" name="Freeform 8"/>
              <p:cNvGrpSpPr/>
              <p:nvPr/>
            </p:nvGrpSpPr>
            <p:grpSpPr>
              <a:xfrm>
                <a:off x="279057" y="-3"/>
                <a:ext cx="2218836" cy="2218837"/>
                <a:chOff x="-2" y="-1"/>
                <a:chExt cx="2218834" cy="2218835"/>
              </a:xfrm>
            </p:grpSpPr>
            <p:sp>
              <p:nvSpPr>
                <p:cNvPr id="3686" name="形状"/>
                <p:cNvSpPr/>
                <p:nvPr/>
              </p:nvSpPr>
              <p:spPr>
                <a:xfrm>
                  <a:off x="-2" y="-1"/>
                  <a:ext cx="2218834" cy="22188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84" h="21491" extrusionOk="0">
                      <a:moveTo>
                        <a:pt x="10692" y="0"/>
                      </a:moveTo>
                      <a:cubicBezTo>
                        <a:pt x="10975" y="0"/>
                        <a:pt x="11259" y="109"/>
                        <a:pt x="11475" y="326"/>
                      </a:cubicBezTo>
                      <a:lnTo>
                        <a:pt x="21059" y="9958"/>
                      </a:lnTo>
                      <a:cubicBezTo>
                        <a:pt x="21492" y="10393"/>
                        <a:pt x="21492" y="11098"/>
                        <a:pt x="21059" y="11533"/>
                      </a:cubicBezTo>
                      <a:lnTo>
                        <a:pt x="11475" y="21165"/>
                      </a:lnTo>
                      <a:cubicBezTo>
                        <a:pt x="11043" y="21600"/>
                        <a:pt x="10341" y="21600"/>
                        <a:pt x="9909" y="21165"/>
                      </a:cubicBezTo>
                      <a:lnTo>
                        <a:pt x="325" y="11533"/>
                      </a:lnTo>
                      <a:cubicBezTo>
                        <a:pt x="-108" y="11098"/>
                        <a:pt x="-108" y="10393"/>
                        <a:pt x="325" y="9958"/>
                      </a:cubicBezTo>
                      <a:lnTo>
                        <a:pt x="9909" y="326"/>
                      </a:lnTo>
                      <a:cubicBezTo>
                        <a:pt x="10125" y="109"/>
                        <a:pt x="10409" y="0"/>
                        <a:pt x="10692" y="0"/>
                      </a:cubicBezTo>
                      <a:close/>
                    </a:path>
                  </a:pathLst>
                </a:custGeom>
                <a:solidFill>
                  <a:srgbClr val="1F9E2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ctr">
                  <a:noAutofit/>
                </a:bodyPr>
                <a:lstStyle/>
                <a:p>
                  <a:pPr algn="ctr">
                    <a:defRPr sz="1400" b="1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pPr>
                  <a:endParaRPr sz="1050"/>
                </a:p>
              </p:txBody>
            </p:sp>
            <p:sp>
              <p:nvSpPr>
                <p:cNvPr id="3687" name="L…"/>
                <p:cNvSpPr txBox="1"/>
                <p:nvPr/>
              </p:nvSpPr>
              <p:spPr>
                <a:xfrm>
                  <a:off x="-1" y="818996"/>
                  <a:ext cx="2218833" cy="5808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34289" tIns="34289" rIns="34289" bIns="34289" numCol="1" anchor="ctr">
                  <a:spAutoFit/>
                </a:bodyPr>
                <a:lstStyle/>
                <a:p>
                  <a:pPr algn="ctr">
                    <a:defRPr sz="6000">
                      <a:solidFill>
                        <a:srgbClr val="FFFFFF"/>
                      </a:solidFill>
                      <a:latin typeface="Socialico"/>
                      <a:ea typeface="Socialico"/>
                      <a:cs typeface="Socialico"/>
                      <a:sym typeface="Socialico"/>
                    </a:defRPr>
                  </a:pPr>
                  <a:r>
                    <a:rPr lang="ja-JP" altLang="en-CA" sz="1500" b="1">
                      <a:latin typeface="等线" panose="02010600030101010101" charset="-122"/>
                      <a:ea typeface="等线" panose="02010600030101010101" charset="-122"/>
                    </a:rPr>
                    <a:t>有价值吗</a:t>
                  </a:r>
                  <a:r>
                    <a:rPr lang="zh-CN" altLang="en-US" sz="1500" b="1" dirty="0">
                      <a:latin typeface="等线" panose="02010600030101010101" charset="-122"/>
                      <a:ea typeface="等线" panose="02010600030101010101" charset="-122"/>
                    </a:rPr>
                    <a:t>？</a:t>
                  </a:r>
                  <a:endParaRPr sz="1500" b="1" dirty="0"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</p:grpSp>
        <p:grpSp>
          <p:nvGrpSpPr>
            <p:cNvPr id="3694" name="Group 9"/>
            <p:cNvGrpSpPr/>
            <p:nvPr/>
          </p:nvGrpSpPr>
          <p:grpSpPr>
            <a:xfrm>
              <a:off x="2728786" y="2008709"/>
              <a:ext cx="1999439" cy="1646432"/>
              <a:chOff x="0" y="-3"/>
              <a:chExt cx="2758258" cy="2408364"/>
            </a:xfrm>
          </p:grpSpPr>
          <p:pic>
            <p:nvPicPr>
              <p:cNvPr id="3690" name="Picture 10" descr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07452"/>
                <a:ext cx="2758258" cy="90090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3691" name="形状"/>
              <p:cNvSpPr/>
              <p:nvPr/>
            </p:nvSpPr>
            <p:spPr>
              <a:xfrm>
                <a:off x="279057" y="-3"/>
                <a:ext cx="2218836" cy="2218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4" h="21491" extrusionOk="0">
                    <a:moveTo>
                      <a:pt x="10692" y="0"/>
                    </a:moveTo>
                    <a:cubicBezTo>
                      <a:pt x="10975" y="0"/>
                      <a:pt x="11259" y="109"/>
                      <a:pt x="11475" y="326"/>
                    </a:cubicBezTo>
                    <a:lnTo>
                      <a:pt x="21059" y="9958"/>
                    </a:lnTo>
                    <a:cubicBezTo>
                      <a:pt x="21492" y="10393"/>
                      <a:pt x="21492" y="11098"/>
                      <a:pt x="21059" y="11533"/>
                    </a:cubicBezTo>
                    <a:lnTo>
                      <a:pt x="11475" y="21165"/>
                    </a:lnTo>
                    <a:cubicBezTo>
                      <a:pt x="11043" y="21600"/>
                      <a:pt x="10341" y="21600"/>
                      <a:pt x="9909" y="21165"/>
                    </a:cubicBezTo>
                    <a:lnTo>
                      <a:pt x="325" y="11533"/>
                    </a:lnTo>
                    <a:cubicBezTo>
                      <a:pt x="-108" y="11098"/>
                      <a:pt x="-108" y="10393"/>
                      <a:pt x="325" y="9958"/>
                    </a:cubicBezTo>
                    <a:lnTo>
                      <a:pt x="9909" y="326"/>
                    </a:lnTo>
                    <a:cubicBezTo>
                      <a:pt x="10125" y="109"/>
                      <a:pt x="10409" y="0"/>
                      <a:pt x="10692" y="0"/>
                    </a:cubicBezTo>
                    <a:close/>
                  </a:path>
                </a:pathLst>
              </a:custGeom>
              <a:solidFill>
                <a:srgbClr val="1F9E2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1050"/>
              </a:p>
            </p:txBody>
          </p:sp>
        </p:grpSp>
        <p:grpSp>
          <p:nvGrpSpPr>
            <p:cNvPr id="3699" name="Group 12"/>
            <p:cNvGrpSpPr/>
            <p:nvPr/>
          </p:nvGrpSpPr>
          <p:grpSpPr>
            <a:xfrm>
              <a:off x="7012801" y="2016358"/>
              <a:ext cx="1999439" cy="1646431"/>
              <a:chOff x="0" y="-2"/>
              <a:chExt cx="2758258" cy="2408363"/>
            </a:xfrm>
          </p:grpSpPr>
          <p:pic>
            <p:nvPicPr>
              <p:cNvPr id="3695" name="Picture 13" descr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07452"/>
                <a:ext cx="2758258" cy="90090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3696" name="形状"/>
              <p:cNvSpPr/>
              <p:nvPr/>
            </p:nvSpPr>
            <p:spPr>
              <a:xfrm>
                <a:off x="279057" y="-2"/>
                <a:ext cx="2218836" cy="2218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4" h="21491" extrusionOk="0">
                    <a:moveTo>
                      <a:pt x="10692" y="0"/>
                    </a:moveTo>
                    <a:cubicBezTo>
                      <a:pt x="10975" y="0"/>
                      <a:pt x="11259" y="109"/>
                      <a:pt x="11475" y="326"/>
                    </a:cubicBezTo>
                    <a:lnTo>
                      <a:pt x="21059" y="9958"/>
                    </a:lnTo>
                    <a:cubicBezTo>
                      <a:pt x="21492" y="10393"/>
                      <a:pt x="21492" y="11098"/>
                      <a:pt x="21059" y="11533"/>
                    </a:cubicBezTo>
                    <a:lnTo>
                      <a:pt x="11475" y="21165"/>
                    </a:lnTo>
                    <a:cubicBezTo>
                      <a:pt x="11043" y="21600"/>
                      <a:pt x="10341" y="21600"/>
                      <a:pt x="9909" y="21165"/>
                    </a:cubicBezTo>
                    <a:lnTo>
                      <a:pt x="325" y="11533"/>
                    </a:lnTo>
                    <a:cubicBezTo>
                      <a:pt x="-108" y="11098"/>
                      <a:pt x="-108" y="10393"/>
                      <a:pt x="325" y="9958"/>
                    </a:cubicBezTo>
                    <a:lnTo>
                      <a:pt x="9909" y="326"/>
                    </a:lnTo>
                    <a:cubicBezTo>
                      <a:pt x="10125" y="109"/>
                      <a:pt x="10409" y="0"/>
                      <a:pt x="10692" y="0"/>
                    </a:cubicBezTo>
                    <a:close/>
                  </a:path>
                </a:pathLst>
              </a:custGeom>
              <a:solidFill>
                <a:srgbClr val="1F9E2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1050"/>
              </a:p>
            </p:txBody>
          </p:sp>
        </p:grpSp>
        <p:grpSp>
          <p:nvGrpSpPr>
            <p:cNvPr id="3704" name="Group 15"/>
            <p:cNvGrpSpPr/>
            <p:nvPr/>
          </p:nvGrpSpPr>
          <p:grpSpPr>
            <a:xfrm>
              <a:off x="4903383" y="2008709"/>
              <a:ext cx="1999439" cy="1646432"/>
              <a:chOff x="0" y="-3"/>
              <a:chExt cx="2758258" cy="2408364"/>
            </a:xfrm>
          </p:grpSpPr>
          <p:pic>
            <p:nvPicPr>
              <p:cNvPr id="3700" name="Picture 16" descr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07452"/>
                <a:ext cx="2758258" cy="90090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3701" name="形状"/>
              <p:cNvSpPr/>
              <p:nvPr/>
            </p:nvSpPr>
            <p:spPr>
              <a:xfrm>
                <a:off x="279057" y="-3"/>
                <a:ext cx="2218836" cy="2218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4" h="21491" extrusionOk="0">
                    <a:moveTo>
                      <a:pt x="10692" y="0"/>
                    </a:moveTo>
                    <a:cubicBezTo>
                      <a:pt x="10975" y="0"/>
                      <a:pt x="11259" y="109"/>
                      <a:pt x="11475" y="326"/>
                    </a:cubicBezTo>
                    <a:lnTo>
                      <a:pt x="21059" y="9958"/>
                    </a:lnTo>
                    <a:cubicBezTo>
                      <a:pt x="21492" y="10393"/>
                      <a:pt x="21492" y="11098"/>
                      <a:pt x="21059" y="11533"/>
                    </a:cubicBezTo>
                    <a:lnTo>
                      <a:pt x="11475" y="21165"/>
                    </a:lnTo>
                    <a:cubicBezTo>
                      <a:pt x="11043" y="21600"/>
                      <a:pt x="10341" y="21600"/>
                      <a:pt x="9909" y="21165"/>
                    </a:cubicBezTo>
                    <a:lnTo>
                      <a:pt x="325" y="11533"/>
                    </a:lnTo>
                    <a:cubicBezTo>
                      <a:pt x="-108" y="11098"/>
                      <a:pt x="-108" y="10393"/>
                      <a:pt x="325" y="9958"/>
                    </a:cubicBezTo>
                    <a:lnTo>
                      <a:pt x="9909" y="326"/>
                    </a:lnTo>
                    <a:cubicBezTo>
                      <a:pt x="10125" y="109"/>
                      <a:pt x="10409" y="0"/>
                      <a:pt x="10692" y="0"/>
                    </a:cubicBezTo>
                    <a:close/>
                  </a:path>
                </a:pathLst>
              </a:custGeom>
              <a:solidFill>
                <a:srgbClr val="1F9E2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 sz="1050"/>
              </a:p>
            </p:txBody>
          </p:sp>
        </p:grpSp>
        <p:sp>
          <p:nvSpPr>
            <p:cNvPr id="4" name="L…"/>
            <p:cNvSpPr txBox="1"/>
            <p:nvPr/>
          </p:nvSpPr>
          <p:spPr>
            <a:xfrm>
              <a:off x="3023695" y="2571062"/>
              <a:ext cx="1608415" cy="39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spAutoFit/>
            </a:bodyPr>
            <a:lstStyle/>
            <a:p>
              <a:pPr algn="ctr">
                <a:defRPr sz="6000">
                  <a:solidFill>
                    <a:srgbClr val="FFFFFF"/>
                  </a:solidFill>
                  <a:latin typeface="Socialico"/>
                  <a:ea typeface="Socialico"/>
                  <a:cs typeface="Socialico"/>
                  <a:sym typeface="Socialico"/>
                </a:defRPr>
              </a:pPr>
              <a:r>
                <a:rPr lang="ja-JP" altLang="en-US" sz="1500" b="1">
                  <a:latin typeface="等线" panose="02010600030101010101" charset="-122"/>
                  <a:ea typeface="等线" panose="02010600030101010101" charset="-122"/>
                </a:rPr>
                <a:t>稀缺吗</a:t>
              </a:r>
              <a:r>
                <a:rPr lang="zh-CN" altLang="en-US" sz="1500" b="1" dirty="0">
                  <a:latin typeface="等线" panose="02010600030101010101" charset="-122"/>
                  <a:ea typeface="等线" panose="02010600030101010101" charset="-122"/>
                </a:rPr>
                <a:t>？</a:t>
              </a:r>
              <a:endParaRPr sz="1500" b="1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2" name="L…"/>
            <p:cNvSpPr txBox="1"/>
            <p:nvPr/>
          </p:nvSpPr>
          <p:spPr>
            <a:xfrm>
              <a:off x="5207546" y="2568598"/>
              <a:ext cx="1608415" cy="397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spAutoFit/>
            </a:bodyPr>
            <a:lstStyle/>
            <a:p>
              <a:pPr algn="ctr">
                <a:defRPr sz="6000">
                  <a:solidFill>
                    <a:srgbClr val="FFFFFF"/>
                  </a:solidFill>
                  <a:latin typeface="Socialico"/>
                  <a:ea typeface="Socialico"/>
                  <a:cs typeface="Socialico"/>
                  <a:sym typeface="Socialico"/>
                </a:defRPr>
              </a:pPr>
              <a:r>
                <a:rPr lang="ja-JP" altLang="en-US" sz="1500" b="1">
                  <a:latin typeface="等线" panose="02010600030101010101" charset="-122"/>
                  <a:ea typeface="等线" panose="02010600030101010101" charset="-122"/>
                </a:rPr>
                <a:t>难以模仿</a:t>
              </a:r>
              <a:r>
                <a:rPr lang="zh-CN" altLang="en-US" sz="1500" b="1" dirty="0">
                  <a:latin typeface="等线" panose="02010600030101010101" charset="-122"/>
                  <a:ea typeface="等线" panose="02010600030101010101" charset="-122"/>
                </a:rPr>
                <a:t>？</a:t>
              </a:r>
              <a:endParaRPr sz="1500" b="1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3" name="L…"/>
            <p:cNvSpPr txBox="1"/>
            <p:nvPr/>
          </p:nvSpPr>
          <p:spPr>
            <a:xfrm>
              <a:off x="7301948" y="2484241"/>
              <a:ext cx="1440908" cy="7052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spAutoFit/>
            </a:bodyPr>
            <a:lstStyle/>
            <a:p>
              <a:pPr algn="ctr">
                <a:defRPr sz="6000">
                  <a:solidFill>
                    <a:srgbClr val="FFFFFF"/>
                  </a:solidFill>
                  <a:latin typeface="Socialico"/>
                  <a:ea typeface="Socialico"/>
                  <a:cs typeface="Socialico"/>
                  <a:sym typeface="Socialico"/>
                </a:defRPr>
              </a:pPr>
              <a:r>
                <a:rPr lang="ja-JP" altLang="en-US" sz="1500" b="1">
                  <a:latin typeface="等线" panose="02010600030101010101" charset="-122"/>
                  <a:ea typeface="等线" panose="02010600030101010101" charset="-122"/>
                </a:rPr>
                <a:t>有能力充分利用吗</a:t>
              </a:r>
              <a:r>
                <a:rPr lang="zh-CN" altLang="en-US" sz="1500" b="1" dirty="0">
                  <a:latin typeface="等线" panose="02010600030101010101" charset="-122"/>
                  <a:ea typeface="等线" panose="02010600030101010101" charset="-122"/>
                </a:rPr>
                <a:t>？</a:t>
              </a:r>
              <a:endParaRPr sz="1500" b="1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5" name="Group 2"/>
            <p:cNvGrpSpPr/>
            <p:nvPr/>
          </p:nvGrpSpPr>
          <p:grpSpPr>
            <a:xfrm>
              <a:off x="2145988" y="1791124"/>
              <a:ext cx="818875" cy="809310"/>
              <a:chOff x="2145988" y="1791124"/>
              <a:chExt cx="818875" cy="809310"/>
            </a:xfrm>
          </p:grpSpPr>
          <p:sp>
            <p:nvSpPr>
              <p:cNvPr id="6" name="Striped Right Arrow 1"/>
              <p:cNvSpPr/>
              <p:nvPr/>
            </p:nvSpPr>
            <p:spPr>
              <a:xfrm>
                <a:off x="2169491" y="2078018"/>
                <a:ext cx="795372" cy="522416"/>
              </a:xfrm>
              <a:prstGeom prst="stripedRightArrow">
                <a:avLst/>
              </a:prstGeom>
              <a:solidFill>
                <a:srgbClr val="1F9E23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35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145988" y="1791124"/>
                <a:ext cx="728980" cy="507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YES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10016" y="1791124"/>
              <a:ext cx="852741" cy="809310"/>
              <a:chOff x="2112122" y="1791124"/>
              <a:chExt cx="852741" cy="809310"/>
            </a:xfrm>
          </p:grpSpPr>
          <p:sp>
            <p:nvSpPr>
              <p:cNvPr id="38" name="Striped Right Arrow 37"/>
              <p:cNvSpPr/>
              <p:nvPr/>
            </p:nvSpPr>
            <p:spPr>
              <a:xfrm>
                <a:off x="2169491" y="2078018"/>
                <a:ext cx="795372" cy="522416"/>
              </a:xfrm>
              <a:prstGeom prst="stripedRightArrow">
                <a:avLst/>
              </a:prstGeom>
              <a:solidFill>
                <a:srgbClr val="1F9E23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35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112122" y="1791124"/>
                <a:ext cx="728980" cy="507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YES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0492" y="1791124"/>
              <a:ext cx="828188" cy="809310"/>
              <a:chOff x="2136675" y="1791124"/>
              <a:chExt cx="828188" cy="809310"/>
            </a:xfrm>
          </p:grpSpPr>
          <p:sp>
            <p:nvSpPr>
              <p:cNvPr id="41" name="Striped Right Arrow 40"/>
              <p:cNvSpPr/>
              <p:nvPr/>
            </p:nvSpPr>
            <p:spPr>
              <a:xfrm>
                <a:off x="2169491" y="2078018"/>
                <a:ext cx="795372" cy="522416"/>
              </a:xfrm>
              <a:prstGeom prst="stripedRightArrow">
                <a:avLst/>
              </a:prstGeom>
              <a:solidFill>
                <a:srgbClr val="1F9E23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35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136675" y="1791124"/>
                <a:ext cx="728980" cy="507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YES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579308" y="1791696"/>
              <a:ext cx="891688" cy="788990"/>
              <a:chOff x="2073175" y="1811444"/>
              <a:chExt cx="891688" cy="788990"/>
            </a:xfrm>
          </p:grpSpPr>
          <p:sp>
            <p:nvSpPr>
              <p:cNvPr id="44" name="Striped Right Arrow 43"/>
              <p:cNvSpPr/>
              <p:nvPr/>
            </p:nvSpPr>
            <p:spPr>
              <a:xfrm>
                <a:off x="2169491" y="2078018"/>
                <a:ext cx="795372" cy="522416"/>
              </a:xfrm>
              <a:prstGeom prst="stripedRightArrow">
                <a:avLst/>
              </a:prstGeom>
              <a:solidFill>
                <a:srgbClr val="1F9E23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35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073175" y="1811444"/>
                <a:ext cx="728980" cy="507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YES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5400000">
              <a:off x="1407524" y="3515041"/>
              <a:ext cx="795372" cy="1183012"/>
              <a:chOff x="2169491" y="1417422"/>
              <a:chExt cx="795372" cy="1183012"/>
            </a:xfrm>
          </p:grpSpPr>
          <p:sp>
            <p:nvSpPr>
              <p:cNvPr id="47" name="Striped Right Arrow 46"/>
              <p:cNvSpPr/>
              <p:nvPr/>
            </p:nvSpPr>
            <p:spPr>
              <a:xfrm>
                <a:off x="2169491" y="2078018"/>
                <a:ext cx="795372" cy="522416"/>
              </a:xfrm>
              <a:prstGeom prst="stripedRightArrow">
                <a:avLst/>
              </a:prstGeom>
              <a:solidFill>
                <a:srgbClr val="1F9E23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35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194608" y="1600894"/>
                <a:ext cx="796205" cy="429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NO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5400000">
              <a:off x="3657348" y="3492257"/>
              <a:ext cx="795372" cy="1155072"/>
              <a:chOff x="2169491" y="1445362"/>
              <a:chExt cx="795372" cy="1155072"/>
            </a:xfrm>
          </p:grpSpPr>
          <p:sp>
            <p:nvSpPr>
              <p:cNvPr id="50" name="Striped Right Arrow 49"/>
              <p:cNvSpPr/>
              <p:nvPr/>
            </p:nvSpPr>
            <p:spPr>
              <a:xfrm>
                <a:off x="2169491" y="2078018"/>
                <a:ext cx="795372" cy="522416"/>
              </a:xfrm>
              <a:prstGeom prst="stripedRightArrow">
                <a:avLst/>
              </a:prstGeom>
              <a:solidFill>
                <a:srgbClr val="1F9E23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35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2193761" y="1628834"/>
                <a:ext cx="796205" cy="429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NO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3637098">
              <a:off x="6019885" y="3395698"/>
              <a:ext cx="795372" cy="1110433"/>
              <a:chOff x="2169491" y="1490001"/>
              <a:chExt cx="795372" cy="1110433"/>
            </a:xfrm>
          </p:grpSpPr>
          <p:sp>
            <p:nvSpPr>
              <p:cNvPr id="53" name="Striped Right Arrow 52"/>
              <p:cNvSpPr/>
              <p:nvPr/>
            </p:nvSpPr>
            <p:spPr>
              <a:xfrm>
                <a:off x="2169491" y="2078018"/>
                <a:ext cx="795372" cy="522416"/>
              </a:xfrm>
              <a:prstGeom prst="stripedRightArrow">
                <a:avLst/>
              </a:prstGeom>
              <a:solidFill>
                <a:srgbClr val="1F9E23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35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6200000">
                <a:off x="2182987" y="1672159"/>
                <a:ext cx="793576" cy="429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NO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7200967">
              <a:off x="7530032" y="3695903"/>
              <a:ext cx="795372" cy="1164651"/>
              <a:chOff x="2169491" y="1435783"/>
              <a:chExt cx="795372" cy="1164651"/>
            </a:xfrm>
          </p:grpSpPr>
          <p:sp>
            <p:nvSpPr>
              <p:cNvPr id="56" name="Striped Right Arrow 55"/>
              <p:cNvSpPr/>
              <p:nvPr/>
            </p:nvSpPr>
            <p:spPr>
              <a:xfrm>
                <a:off x="2169491" y="2078018"/>
                <a:ext cx="795372" cy="522416"/>
              </a:xfrm>
              <a:prstGeom prst="stripedRightArrow">
                <a:avLst/>
              </a:prstGeom>
              <a:solidFill>
                <a:srgbClr val="1F9E23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35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2090357" y="1617941"/>
                <a:ext cx="793576" cy="429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500" b="1" kern="100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NO</a:t>
                </a:r>
              </a:p>
            </p:txBody>
          </p:sp>
        </p:grpSp>
        <p:sp>
          <p:nvSpPr>
            <p:cNvPr id="61" name="Freeform 60"/>
            <p:cNvSpPr/>
            <p:nvPr/>
          </p:nvSpPr>
          <p:spPr>
            <a:xfrm>
              <a:off x="926501" y="4790161"/>
              <a:ext cx="1096817" cy="1096817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1F9E23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algn="ctr" defTabSz="8883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156792" y="4790160"/>
              <a:ext cx="1096817" cy="1096817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1F9E23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algn="ctr" defTabSz="8883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6366125" y="4790159"/>
              <a:ext cx="1096817" cy="1096817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1F9E23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379" tIns="106379" rIns="106379" bIns="106379" numCol="1" spcCol="1270" anchor="ctr" anchorCtr="0">
              <a:noAutofit/>
            </a:bodyPr>
            <a:lstStyle/>
            <a:p>
              <a:pPr algn="ctr" defTabSz="8883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pic>
          <p:nvPicPr>
            <p:cNvPr id="7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027" y="2299333"/>
              <a:ext cx="810212" cy="810212"/>
            </a:xfrm>
            <a:prstGeom prst="rect">
              <a:avLst/>
            </a:prstGeom>
          </p:spPr>
        </p:pic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85" y="5062282"/>
              <a:ext cx="580155" cy="580155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989218" y="6019019"/>
              <a:ext cx="101600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1500" b="1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竞争劣势</a:t>
              </a:r>
              <a:endParaRPr lang="ja-JP" altLang="en-US" sz="15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32648" y="6019019"/>
              <a:ext cx="101600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CA" sz="1500" b="1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竞争均势</a:t>
              </a:r>
              <a:endParaRPr lang="ja-JP" altLang="en-CA" sz="15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518" y="5020332"/>
              <a:ext cx="617870" cy="61787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3748" y="5033584"/>
              <a:ext cx="1397843" cy="775239"/>
            </a:xfrm>
            <a:prstGeom prst="rect">
              <a:avLst/>
            </a:prstGeom>
          </p:spPr>
        </p:pic>
        <p:sp>
          <p:nvSpPr>
            <p:cNvPr id="74" name="Rectangle 73"/>
            <p:cNvSpPr/>
            <p:nvPr/>
          </p:nvSpPr>
          <p:spPr>
            <a:xfrm>
              <a:off x="6426519" y="6019019"/>
              <a:ext cx="101600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1500" b="1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短期优势</a:t>
              </a:r>
              <a:endParaRPr lang="ja-JP" altLang="en-US" sz="15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223746" y="3730011"/>
              <a:ext cx="177800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1500" b="1">
                  <a:solidFill>
                    <a:srgbClr val="1F9E23"/>
                  </a:solidFill>
                  <a:latin typeface="等线" panose="02010600030101010101" charset="-122"/>
                  <a:ea typeface="等线" panose="02010600030101010101" charset="-122"/>
                </a:rPr>
                <a:t>持续性竞争优势</a:t>
              </a:r>
              <a:endParaRPr lang="ja-JP" altLang="en-US" sz="1500" b="1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5976" y="1417708"/>
            <a:ext cx="8131822" cy="3170266"/>
            <a:chOff x="505976" y="1417708"/>
            <a:chExt cx="8131822" cy="3170266"/>
          </a:xfrm>
        </p:grpSpPr>
        <p:sp>
          <p:nvSpPr>
            <p:cNvPr id="70" name="矩形 69"/>
            <p:cNvSpPr/>
            <p:nvPr/>
          </p:nvSpPr>
          <p:spPr>
            <a:xfrm>
              <a:off x="505976" y="1417708"/>
              <a:ext cx="8130024" cy="372017"/>
            </a:xfrm>
            <a:prstGeom prst="rect">
              <a:avLst/>
            </a:prstGeom>
            <a:solidFill>
              <a:srgbClr val="1F9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549514" y="1465217"/>
              <a:ext cx="94488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2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sym typeface="+mn-ea"/>
                </a:rPr>
                <a:t>企业的资源</a:t>
              </a:r>
              <a:endPara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340898" y="1465217"/>
              <a:ext cx="56388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kern="100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价值</a:t>
              </a:r>
              <a:endPara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977980" y="1465217"/>
              <a:ext cx="75438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kern="100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稀缺性</a:t>
              </a:r>
              <a:endPara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632695" y="1465217"/>
              <a:ext cx="94488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200" b="1" kern="100" spc="3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难以模仿</a:t>
              </a:r>
              <a:endPara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7622051" y="1465217"/>
              <a:ext cx="563880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200" b="1" kern="100" spc="3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  <a:sym typeface="+mn-ea"/>
                </a:rPr>
                <a:t>结论</a:t>
              </a:r>
              <a:endPara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28881" y="1931050"/>
              <a:ext cx="267335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394A5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528881" y="2490700"/>
              <a:ext cx="267335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394A5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528881" y="3050350"/>
              <a:ext cx="267335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394A5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528881" y="3610001"/>
              <a:ext cx="267335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394A5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528881" y="4169650"/>
              <a:ext cx="267335" cy="275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394A57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06203" y="2349375"/>
              <a:ext cx="81315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06203" y="2909025"/>
              <a:ext cx="81315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06203" y="3468675"/>
              <a:ext cx="81315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06203" y="4028325"/>
              <a:ext cx="81315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06203" y="4587974"/>
              <a:ext cx="813159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2429917" y="1915340"/>
              <a:ext cx="285646" cy="307777"/>
              <a:chOff x="2419569" y="2000740"/>
              <a:chExt cx="306150" cy="329869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85" name="矩形 84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429917" y="2475313"/>
              <a:ext cx="285646" cy="307777"/>
              <a:chOff x="2419569" y="2000740"/>
              <a:chExt cx="306150" cy="329869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88" name="矩形 87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2429917" y="3034963"/>
              <a:ext cx="285646" cy="307777"/>
              <a:chOff x="2419569" y="2000740"/>
              <a:chExt cx="306150" cy="329869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91" name="矩形 90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2429917" y="3594613"/>
              <a:ext cx="285646" cy="307777"/>
              <a:chOff x="2419569" y="2000740"/>
              <a:chExt cx="306150" cy="329869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94" name="矩形 93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429917" y="4154263"/>
              <a:ext cx="285646" cy="307777"/>
              <a:chOff x="2419569" y="2000740"/>
              <a:chExt cx="306150" cy="329869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97" name="矩形 96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4210980" y="2475313"/>
              <a:ext cx="285646" cy="307777"/>
              <a:chOff x="2419569" y="2000740"/>
              <a:chExt cx="306150" cy="329869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00" name="矩形 99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4210980" y="3594613"/>
              <a:ext cx="285646" cy="307777"/>
              <a:chOff x="2419569" y="2000740"/>
              <a:chExt cx="306150" cy="329869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210980" y="4154263"/>
              <a:ext cx="285646" cy="307777"/>
              <a:chOff x="2419569" y="2000740"/>
              <a:chExt cx="306150" cy="329869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960945" y="1915340"/>
              <a:ext cx="285646" cy="307777"/>
              <a:chOff x="2419569" y="2000740"/>
              <a:chExt cx="306150" cy="329869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12" name="矩形 111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960945" y="3034963"/>
              <a:ext cx="285646" cy="307777"/>
              <a:chOff x="2419569" y="2000740"/>
              <a:chExt cx="306150" cy="329869"/>
            </a:xfrm>
          </p:grpSpPr>
          <p:sp>
            <p:nvSpPr>
              <p:cNvPr id="114" name="椭圆 113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15" name="矩形 114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5960945" y="4154263"/>
              <a:ext cx="285646" cy="307777"/>
              <a:chOff x="2419569" y="2000740"/>
              <a:chExt cx="306150" cy="329869"/>
            </a:xfrm>
          </p:grpSpPr>
          <p:sp>
            <p:nvSpPr>
              <p:cNvPr id="117" name="椭圆 116"/>
              <p:cNvSpPr/>
              <p:nvPr/>
            </p:nvSpPr>
            <p:spPr>
              <a:xfrm>
                <a:off x="2446319" y="2019625"/>
                <a:ext cx="279400" cy="279400"/>
              </a:xfrm>
              <a:prstGeom prst="ellipse">
                <a:avLst/>
              </a:prstGeom>
              <a:noFill/>
              <a:ln w="6350">
                <a:solidFill>
                  <a:srgbClr val="697E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18" name="矩形 117"/>
              <p:cNvSpPr/>
              <p:nvPr/>
            </p:nvSpPr>
            <p:spPr>
              <a:xfrm rot="1754003">
                <a:off x="2419569" y="2000740"/>
                <a:ext cx="302724" cy="32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28333C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√</a:t>
                </a:r>
                <a:endParaRPr lang="en-US" altLang="zh-CN" sz="1400" b="1" dirty="0">
                  <a:solidFill>
                    <a:srgbClr val="28333C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" name="矩形 6"/>
          <p:cNvSpPr/>
          <p:nvPr/>
        </p:nvSpPr>
        <p:spPr>
          <a:xfrm>
            <a:off x="424180" y="588645"/>
            <a:ext cx="17665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VRIO</a:t>
            </a:r>
            <a:r>
              <a:rPr lang="zh-CN" altLang="en-US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分析法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Macintosh PowerPoint</Application>
  <PresentationFormat>On-screen Show (16:9)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Bebas Neue</vt:lpstr>
      <vt:lpstr>等线</vt:lpstr>
      <vt:lpstr>微软雅黑</vt:lpstr>
      <vt:lpstr>ＭＳ Ｐゴシック</vt:lpstr>
      <vt:lpstr>宋体</vt:lpstr>
      <vt:lpstr>Socialico</vt:lpstr>
      <vt:lpstr>Source Sans Pro</vt:lpstr>
      <vt:lpstr>Arial</vt:lpstr>
      <vt:lpstr>Calibri</vt:lpstr>
      <vt:lpstr>Calibri Light</vt:lpstr>
      <vt:lpstr>Century Gothic</vt:lpstr>
      <vt:lpstr>Times New Roman</vt:lpstr>
      <vt:lpstr>Wingdings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Jennifer Zheng</cp:lastModifiedBy>
  <cp:revision>92</cp:revision>
  <dcterms:created xsi:type="dcterms:W3CDTF">2014-08-01T07:00:00Z</dcterms:created>
  <dcterms:modified xsi:type="dcterms:W3CDTF">2018-08-02T09:58:12Z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