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u="sng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何时用</a:t>
            </a:r>
            <a:r>
              <a:rPr lang="zh-CN" altLang="en-US" sz="1200" b="1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sz="1200" b="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当企业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企业进行战略分析、对所处的宏观环境进行了解</a:t>
            </a:r>
            <a:r>
              <a:rPr lang="ja-JP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或者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分析外部环境时</a:t>
            </a:r>
            <a:endParaRPr lang="en-CA" altLang="zh-CN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例如：</a:t>
            </a:r>
            <a:endParaRPr lang="en-CA" altLang="zh-CN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1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）判断企业是否要进入国外市场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2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）判断企业所处发展阶段面临的外部机遇和挑战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3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）帮助企业制定符合天时地利的战略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4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）更好地预测未来发展趋势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defTabSz="1375410"/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spc="0" dirty="0">
                <a:latin typeface="等线" panose="02010600030101010101" charset="-122"/>
                <a:ea typeface="等线" panose="02010600030101010101" charset="-122"/>
              </a:rPr>
              <a:t>怎么用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根据企业当下所处的环境或将要进入的市场大环境，从</a:t>
            </a:r>
            <a:r>
              <a:rPr lang="en-US" spc="0" dirty="0">
                <a:latin typeface="等线" panose="02010600030101010101" charset="-122"/>
                <a:ea typeface="等线" panose="02010600030101010101" charset="-122"/>
              </a:rPr>
              <a:t>PEST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四个维度进行分析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4" indent="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           </a:t>
            </a:r>
            <a:endParaRPr lang="en-US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4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spc="0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4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6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spc="0" dirty="0">
                <a:latin typeface="等线" panose="02010600030101010101" charset="-122"/>
                <a:ea typeface="等线" panose="02010600030101010101" charset="-122"/>
              </a:rPr>
              <a:t>P</a:t>
            </a: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政治环境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CA" sz="1200" spc="0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包括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政治制度、经济体制、法律法规、投资政策等，不局限于国家层面也包括地方政治环境因素。</a:t>
            </a:r>
            <a:endParaRPr lang="en-US" altLang="zh-CN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提醒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：了解政治周期，根据政府政策顺势发展，对企业安排未来战略非常必要</a:t>
            </a:r>
            <a:r>
              <a:rPr lang="en-CA" sz="1200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0" indent="0" defTabSz="1375410">
              <a:buFont typeface="Wingdings" panose="05000000000000000000" pitchFamily="2" charset="2"/>
              <a:buNone/>
            </a:pPr>
            <a:endParaRPr lang="en-CA" altLang="zh-CN" sz="1200" b="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en-US" altLang="zh-CN" sz="1200" b="1" spc="0" dirty="0"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ja-JP" altLang="en-CA" sz="1200" b="1" spc="0" dirty="0">
                <a:latin typeface="等线" panose="02010600030101010101" charset="-122"/>
                <a:ea typeface="等线" panose="02010600030101010101" charset="-122"/>
              </a:rPr>
              <a:t>经济环境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en-CA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sz="1200" spc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sz="1200" spc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：经济环境是指企业营销活动所面临的外部社会经济条件，如</a:t>
            </a:r>
            <a:r>
              <a:rPr lang="en-US" sz="1200" spc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GDP</a:t>
            </a:r>
            <a:r>
              <a:rPr lang="zh-CN" altLang="en-US" sz="1200" spc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、收入水平、消费结构、财政情况、利率与货币政策等因素。</a:t>
            </a:r>
            <a:r>
              <a:rPr lang="en-CA" sz="1200" spc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CA" sz="1200" spc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提醒</a:t>
            </a:r>
            <a:r>
              <a:rPr lang="zh-CN" altLang="en-US" sz="1200" spc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：通常每</a:t>
            </a:r>
            <a:r>
              <a:rPr lang="en-US" sz="1200" spc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20-30</a:t>
            </a:r>
            <a:r>
              <a:rPr lang="zh-CN" altLang="en-US" sz="1200" spc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年为一个经济周期，经济周期衰退的时候对行业或产品产生的不一定是负面影响。</a:t>
            </a:r>
            <a:r>
              <a:rPr lang="zh-CN" altLang="en-US" sz="1200" b="0" spc="0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200" b="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endParaRPr lang="en-US" altLang="zh-CN" sz="1200" b="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en-US" altLang="zh-CN" sz="1200" b="1" spc="0" dirty="0"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ja-JP" altLang="en-CA" sz="1200" b="1" spc="0" dirty="0">
                <a:latin typeface="等线" panose="02010600030101010101" charset="-122"/>
                <a:ea typeface="等线" panose="02010600030101010101" charset="-122"/>
              </a:rPr>
              <a:t>社会</a:t>
            </a:r>
            <a:r>
              <a:rPr lang="ja-JP" altLang="en-US" sz="1200" b="1" spc="0" dirty="0">
                <a:latin typeface="等线" panose="02010600030101010101" charset="-122"/>
                <a:ea typeface="等线" panose="02010600030101010101" charset="-122"/>
              </a:rPr>
              <a:t>环境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en-CA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：一个国家或地区的居民教育程度、宗教信仰、风俗习惯、价值观念等。</a:t>
            </a:r>
            <a:endParaRPr lang="en-CA" altLang="zh-CN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提醒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：社会环境也有周期，会受到政治和经济周期的影响，对其保持敏锐嗅觉的企业更有可能成为当前领域的先行者和领路人。</a:t>
            </a:r>
            <a:r>
              <a:rPr lang="en-CA" sz="1200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0" indent="0" defTabSz="1375410">
              <a:buFont typeface="Arial" panose="020B0604020202020204" pitchFamily="34" charset="0"/>
              <a:buNone/>
            </a:pPr>
            <a:endParaRPr lang="en-US" altLang="zh-CN" sz="1200" b="1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en-US" altLang="zh-CN" sz="1200" b="1" spc="0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ja-JP" altLang="en-CA" sz="1200" b="1" spc="0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技术</a:t>
            </a:r>
            <a:r>
              <a:rPr lang="ja-JP" altLang="en-US" sz="1200" b="1" spc="0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环境</a:t>
            </a:r>
            <a:r>
              <a:rPr lang="zh-CN" altLang="en-US" sz="1200" spc="0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： </a:t>
            </a:r>
            <a:endParaRPr lang="en-CA" altLang="zh-CN" sz="120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dirty="0"/>
              <a:t>包括发明和与企业市场有关的新技术、新工艺、新材料的出现和发展趋势以及在这些技术在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应用领域里的成熟度。</a:t>
            </a:r>
            <a:endParaRPr lang="en-CA" altLang="zh-CN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提醒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：根据新兴技术成熟曲线判断与企业相关的技术所处的发展阶段</a:t>
            </a:r>
            <a:r>
              <a:rPr lang="en-CA" sz="1200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0" indent="0" defTabSz="1375410">
              <a:buFont typeface="Arial" panose="020B0604020202020204" pitchFamily="34" charset="0"/>
              <a:buNone/>
            </a:pPr>
            <a:endParaRPr lang="en-US" sz="120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spc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772210" y="1382795"/>
            <a:ext cx="4278270" cy="4168990"/>
            <a:chOff x="3818467" y="1508768"/>
            <a:chExt cx="4555066" cy="4552949"/>
          </a:xfrm>
        </p:grpSpPr>
        <p:sp>
          <p:nvSpPr>
            <p:cNvPr id="2126" name="Freeform 78"/>
            <p:cNvSpPr/>
            <p:nvPr/>
          </p:nvSpPr>
          <p:spPr bwMode="auto">
            <a:xfrm>
              <a:off x="3818467" y="3185168"/>
              <a:ext cx="2277533" cy="2275417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rgbClr val="E53238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665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24" name="Freeform 76"/>
            <p:cNvSpPr/>
            <p:nvPr/>
          </p:nvSpPr>
          <p:spPr bwMode="auto">
            <a:xfrm>
              <a:off x="6096000" y="2109901"/>
              <a:ext cx="2277533" cy="2275417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rgbClr val="E53238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665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25" name="Freeform 77"/>
            <p:cNvSpPr/>
            <p:nvPr/>
          </p:nvSpPr>
          <p:spPr bwMode="auto">
            <a:xfrm>
              <a:off x="4419600" y="1508768"/>
              <a:ext cx="2277533" cy="2275417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E53238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665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27" name="Freeform 79"/>
            <p:cNvSpPr/>
            <p:nvPr/>
          </p:nvSpPr>
          <p:spPr bwMode="auto">
            <a:xfrm>
              <a:off x="5494867" y="3784184"/>
              <a:ext cx="2277533" cy="2277533"/>
            </a:xfrm>
            <a:custGeom>
              <a:avLst/>
              <a:gdLst/>
              <a:ahLst/>
              <a:cxnLst>
                <a:cxn ang="0">
                  <a:pos x="216" y="420"/>
                </a:cxn>
                <a:cxn ang="0">
                  <a:pos x="181" y="347"/>
                </a:cxn>
                <a:cxn ang="0">
                  <a:pos x="88" y="386"/>
                </a:cxn>
                <a:cxn ang="0">
                  <a:pos x="88" y="218"/>
                </a:cxn>
                <a:cxn ang="0">
                  <a:pos x="181" y="256"/>
                </a:cxn>
                <a:cxn ang="0">
                  <a:pos x="216" y="183"/>
                </a:cxn>
                <a:cxn ang="0">
                  <a:pos x="216" y="0"/>
                </a:cxn>
                <a:cxn ang="0">
                  <a:pos x="399" y="0"/>
                </a:cxn>
                <a:cxn ang="0">
                  <a:pos x="472" y="35"/>
                </a:cxn>
                <a:cxn ang="0">
                  <a:pos x="434" y="128"/>
                </a:cxn>
                <a:cxn ang="0">
                  <a:pos x="602" y="128"/>
                </a:cxn>
                <a:cxn ang="0">
                  <a:pos x="563" y="35"/>
                </a:cxn>
                <a:cxn ang="0">
                  <a:pos x="636" y="0"/>
                </a:cxn>
                <a:cxn ang="0">
                  <a:pos x="819" y="0"/>
                </a:cxn>
                <a:cxn ang="0">
                  <a:pos x="819" y="183"/>
                </a:cxn>
                <a:cxn ang="0">
                  <a:pos x="784" y="256"/>
                </a:cxn>
                <a:cxn ang="0">
                  <a:pos x="691" y="218"/>
                </a:cxn>
                <a:cxn ang="0">
                  <a:pos x="691" y="386"/>
                </a:cxn>
                <a:cxn ang="0">
                  <a:pos x="784" y="347"/>
                </a:cxn>
                <a:cxn ang="0">
                  <a:pos x="819" y="420"/>
                </a:cxn>
                <a:cxn ang="0">
                  <a:pos x="819" y="603"/>
                </a:cxn>
                <a:cxn ang="0">
                  <a:pos x="636" y="603"/>
                </a:cxn>
                <a:cxn ang="0">
                  <a:pos x="563" y="639"/>
                </a:cxn>
                <a:cxn ang="0">
                  <a:pos x="602" y="731"/>
                </a:cxn>
                <a:cxn ang="0">
                  <a:pos x="434" y="731"/>
                </a:cxn>
                <a:cxn ang="0">
                  <a:pos x="472" y="639"/>
                </a:cxn>
                <a:cxn ang="0">
                  <a:pos x="399" y="603"/>
                </a:cxn>
                <a:cxn ang="0">
                  <a:pos x="216" y="603"/>
                </a:cxn>
                <a:cxn ang="0">
                  <a:pos x="216" y="420"/>
                </a:cxn>
              </a:cxnLst>
              <a:rect l="0" t="0" r="r" b="b"/>
              <a:pathLst>
                <a:path w="819" h="819">
                  <a:moveTo>
                    <a:pt x="216" y="420"/>
                  </a:moveTo>
                  <a:cubicBezTo>
                    <a:pt x="216" y="354"/>
                    <a:pt x="200" y="339"/>
                    <a:pt x="181" y="347"/>
                  </a:cubicBezTo>
                  <a:cubicBezTo>
                    <a:pt x="144" y="364"/>
                    <a:pt x="139" y="394"/>
                    <a:pt x="88" y="386"/>
                  </a:cubicBezTo>
                  <a:cubicBezTo>
                    <a:pt x="0" y="372"/>
                    <a:pt x="0" y="231"/>
                    <a:pt x="88" y="218"/>
                  </a:cubicBezTo>
                  <a:cubicBezTo>
                    <a:pt x="139" y="210"/>
                    <a:pt x="144" y="239"/>
                    <a:pt x="181" y="256"/>
                  </a:cubicBezTo>
                  <a:cubicBezTo>
                    <a:pt x="200" y="265"/>
                    <a:pt x="216" y="249"/>
                    <a:pt x="216" y="18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65" y="0"/>
                    <a:pt x="481" y="16"/>
                    <a:pt x="472" y="35"/>
                  </a:cubicBezTo>
                  <a:cubicBezTo>
                    <a:pt x="455" y="72"/>
                    <a:pt x="426" y="77"/>
                    <a:pt x="434" y="128"/>
                  </a:cubicBezTo>
                  <a:cubicBezTo>
                    <a:pt x="447" y="216"/>
                    <a:pt x="588" y="216"/>
                    <a:pt x="602" y="128"/>
                  </a:cubicBezTo>
                  <a:cubicBezTo>
                    <a:pt x="610" y="77"/>
                    <a:pt x="580" y="72"/>
                    <a:pt x="563" y="35"/>
                  </a:cubicBezTo>
                  <a:cubicBezTo>
                    <a:pt x="555" y="16"/>
                    <a:pt x="570" y="0"/>
                    <a:pt x="636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183"/>
                    <a:pt x="819" y="183"/>
                    <a:pt x="819" y="183"/>
                  </a:cubicBezTo>
                  <a:cubicBezTo>
                    <a:pt x="819" y="249"/>
                    <a:pt x="803" y="265"/>
                    <a:pt x="784" y="256"/>
                  </a:cubicBezTo>
                  <a:cubicBezTo>
                    <a:pt x="747" y="239"/>
                    <a:pt x="743" y="210"/>
                    <a:pt x="691" y="218"/>
                  </a:cubicBezTo>
                  <a:cubicBezTo>
                    <a:pt x="603" y="231"/>
                    <a:pt x="603" y="372"/>
                    <a:pt x="691" y="386"/>
                  </a:cubicBezTo>
                  <a:cubicBezTo>
                    <a:pt x="743" y="394"/>
                    <a:pt x="747" y="364"/>
                    <a:pt x="784" y="347"/>
                  </a:cubicBezTo>
                  <a:cubicBezTo>
                    <a:pt x="803" y="339"/>
                    <a:pt x="819" y="354"/>
                    <a:pt x="819" y="420"/>
                  </a:cubicBezTo>
                  <a:cubicBezTo>
                    <a:pt x="819" y="603"/>
                    <a:pt x="819" y="603"/>
                    <a:pt x="819" y="603"/>
                  </a:cubicBezTo>
                  <a:cubicBezTo>
                    <a:pt x="636" y="603"/>
                    <a:pt x="636" y="603"/>
                    <a:pt x="636" y="603"/>
                  </a:cubicBezTo>
                  <a:cubicBezTo>
                    <a:pt x="570" y="603"/>
                    <a:pt x="555" y="619"/>
                    <a:pt x="563" y="639"/>
                  </a:cubicBezTo>
                  <a:cubicBezTo>
                    <a:pt x="580" y="675"/>
                    <a:pt x="610" y="680"/>
                    <a:pt x="602" y="731"/>
                  </a:cubicBezTo>
                  <a:cubicBezTo>
                    <a:pt x="588" y="819"/>
                    <a:pt x="447" y="819"/>
                    <a:pt x="434" y="731"/>
                  </a:cubicBezTo>
                  <a:cubicBezTo>
                    <a:pt x="426" y="680"/>
                    <a:pt x="455" y="675"/>
                    <a:pt x="472" y="639"/>
                  </a:cubicBezTo>
                  <a:cubicBezTo>
                    <a:pt x="481" y="619"/>
                    <a:pt x="465" y="603"/>
                    <a:pt x="399" y="603"/>
                  </a:cubicBezTo>
                  <a:cubicBezTo>
                    <a:pt x="216" y="603"/>
                    <a:pt x="216" y="603"/>
                    <a:pt x="216" y="603"/>
                  </a:cubicBezTo>
                  <a:lnTo>
                    <a:pt x="216" y="420"/>
                  </a:lnTo>
                  <a:close/>
                </a:path>
              </a:pathLst>
            </a:custGeom>
            <a:solidFill>
              <a:srgbClr val="E53238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665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2" name="Text Placeholder 3"/>
            <p:cNvSpPr txBox="1"/>
            <p:nvPr/>
          </p:nvSpPr>
          <p:spPr>
            <a:xfrm>
              <a:off x="5161384" y="2633680"/>
              <a:ext cx="256007" cy="53779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32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P</a:t>
              </a:r>
            </a:p>
          </p:txBody>
        </p:sp>
        <p:sp>
          <p:nvSpPr>
            <p:cNvPr id="93" name="Text Placeholder 3"/>
            <p:cNvSpPr txBox="1"/>
            <p:nvPr/>
          </p:nvSpPr>
          <p:spPr>
            <a:xfrm>
              <a:off x="5155857" y="4244255"/>
              <a:ext cx="240647" cy="53779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32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T</a:t>
              </a:r>
            </a:p>
          </p:txBody>
        </p:sp>
        <p:sp>
          <p:nvSpPr>
            <p:cNvPr id="94" name="Text Placeholder 3"/>
            <p:cNvSpPr txBox="1"/>
            <p:nvPr/>
          </p:nvSpPr>
          <p:spPr>
            <a:xfrm>
              <a:off x="6770297" y="4367013"/>
              <a:ext cx="237234" cy="53779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32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S</a:t>
              </a:r>
            </a:p>
          </p:txBody>
        </p:sp>
        <p:sp>
          <p:nvSpPr>
            <p:cNvPr id="95" name="Text Placeholder 3"/>
            <p:cNvSpPr txBox="1"/>
            <p:nvPr/>
          </p:nvSpPr>
          <p:spPr>
            <a:xfrm>
              <a:off x="6842837" y="2715696"/>
              <a:ext cx="226993" cy="53779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32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271272"/>
            <a:ext cx="3531902" cy="610552"/>
            <a:chOff x="0" y="271272"/>
            <a:chExt cx="3531902" cy="610552"/>
          </a:xfrm>
        </p:grpSpPr>
        <p:sp>
          <p:nvSpPr>
            <p:cNvPr id="18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Rectangle 54"/>
            <p:cNvSpPr txBox="1"/>
            <p:nvPr/>
          </p:nvSpPr>
          <p:spPr>
            <a:xfrm>
              <a:off x="315838" y="271272"/>
              <a:ext cx="3216064" cy="610552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en-US" spc="300" dirty="0">
                  <a:latin typeface="等线" panose="02010600030101010101" charset="-122"/>
                  <a:ea typeface="等线" panose="02010600030101010101" charset="-122"/>
                </a:rPr>
                <a:t>PEST</a:t>
              </a:r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模型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03270" y="1489757"/>
            <a:ext cx="1210588" cy="3033234"/>
            <a:chOff x="1613933" y="1879950"/>
            <a:chExt cx="1072308" cy="2179383"/>
          </a:xfrm>
        </p:grpSpPr>
        <p:sp>
          <p:nvSpPr>
            <p:cNvPr id="2" name="Rectangle 1"/>
            <p:cNvSpPr/>
            <p:nvPr/>
          </p:nvSpPr>
          <p:spPr>
            <a:xfrm>
              <a:off x="1613933" y="1879950"/>
              <a:ext cx="1072308" cy="287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政治环境</a:t>
              </a:r>
              <a:endParaRPr lang="en-CA" altLang="ja-JP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13933" y="3771853"/>
              <a:ext cx="1072308" cy="287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技术环境</a:t>
              </a:r>
              <a:endParaRPr lang="en-CA" altLang="ja-JP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305248" y="1458059"/>
            <a:ext cx="1210588" cy="3033234"/>
            <a:chOff x="1613933" y="1879950"/>
            <a:chExt cx="1072308" cy="2179383"/>
          </a:xfrm>
        </p:grpSpPr>
        <p:sp>
          <p:nvSpPr>
            <p:cNvPr id="37" name="Rectangle 36"/>
            <p:cNvSpPr/>
            <p:nvPr/>
          </p:nvSpPr>
          <p:spPr>
            <a:xfrm>
              <a:off x="1613933" y="1879950"/>
              <a:ext cx="1072308" cy="287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经济环境</a:t>
              </a:r>
              <a:endParaRPr lang="en-CA" altLang="ja-JP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13933" y="3771853"/>
              <a:ext cx="1072308" cy="287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社会环境</a:t>
              </a:r>
              <a:endParaRPr lang="en-CA" altLang="ja-JP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34286" y="4522991"/>
            <a:ext cx="283115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填写公司面临的技术环境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4287" y="1858170"/>
            <a:ext cx="283115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填写公司面临的政治环境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15084" y="1884833"/>
            <a:ext cx="283115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填写公司面临的经济环境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15083" y="4524438"/>
            <a:ext cx="283115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填写公司面临的社会环境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Bebas Neue</vt:lpstr>
      <vt:lpstr>等线</vt:lpstr>
      <vt:lpstr>等线 Light</vt:lpstr>
      <vt:lpstr>FontAwesome</vt:lpstr>
      <vt:lpstr>Raleway</vt:lpstr>
      <vt:lpstr>Roboto Condensed</vt:lpstr>
      <vt:lpstr>Roboto Medium</vt:lpstr>
      <vt:lpstr>Source Sans Pro</vt:lpstr>
      <vt:lpstr>Arial</vt:lpstr>
      <vt:lpstr>Calibri</vt:lpstr>
      <vt:lpstr>Helvetica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