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0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b="1" u="sng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何时用</a:t>
            </a:r>
            <a:r>
              <a:rPr lang="zh-CN" altLang="en-US" b="1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：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当企业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企业进行战略分析、对所处的宏观环境进行了解</a:t>
            </a:r>
            <a:r>
              <a:rPr lang="ja-JP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或者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分析外部环境时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例如：</a:t>
            </a:r>
            <a:endParaRPr lang="en-CA" altLang="zh-CN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）判断企业是否要进入国外市场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）判断企业所处发展阶段面临的外部机遇和挑战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）帮助企业制定符合天时地利的战略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4</a:t>
            </a:r>
            <a:r>
              <a:rPr lang="zh-CN" altLang="en-US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）更好地预测未来发展趋势</a:t>
            </a:r>
            <a:endParaRPr lang="en-CA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defTabSz="1375410"/>
            <a:endParaRPr lang="en-CA" altLang="ja-JP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怎么用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根据企业当下所处的环境或将要进入的市场大环境，从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PEST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四个维度进行分析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4" indent="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           </a:t>
            </a:r>
            <a:endParaRPr lang="en-US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4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6" indent="-171450" defTabSz="13754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P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政治环境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包括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政治制度、经济体制、法律法规、投资政策等，不局限于国家层面也包括地方政治环境因素。</a:t>
            </a:r>
            <a:endParaRPr lang="en-US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：了解政治周期，根据政府政策顺势发展，对企业安排未来战略非常必要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Wingdings" panose="05000000000000000000" pitchFamily="2" charset="2"/>
              <a:buNone/>
            </a:pPr>
            <a:endParaRPr lang="en-CA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E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经济环境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：经济环境是指企业营销活动所面临的外部社会经济条件，如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GDP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、收入水平、消费结构、财政情况、利率与货币政策等因素。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solidFill>
                <a:schemeClr val="tx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：通常每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20-30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年为一个经济周期，经济周期衰退的时候对行业或产品产生的不一定是负面影响。</a:t>
            </a:r>
            <a:r>
              <a:rPr lang="zh-CN" altLang="en-US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b="0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S</a:t>
            </a:r>
            <a:r>
              <a:rPr lang="ja-JP" altLang="en-CA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社会</a:t>
            </a:r>
            <a:r>
              <a:rPr lang="ja-JP" altLang="en-US" b="1" dirty="0">
                <a:latin typeface="等线" panose="02010600030101010101" charset="-122"/>
                <a:ea typeface="等线" panose="02010600030101010101" charset="-122"/>
                <a:sym typeface="+mn-ea"/>
              </a:rPr>
              <a:t>环境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：一个国家或地区的居民教育程度、宗教信仰、风俗习惯、价值观念等。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：社会环境也有周期，会受到政治和经济周期的影响，对其保持敏锐嗅觉的企业更有可能成为当前领域的先行者和领路人。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altLang="zh-CN" b="1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 defTabSz="137541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T</a:t>
            </a:r>
            <a:r>
              <a:rPr lang="ja-JP" altLang="en-CA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技术</a:t>
            </a:r>
            <a:r>
              <a:rPr lang="ja-JP" altLang="en-US" b="1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环境</a:t>
            </a:r>
            <a:r>
              <a:rPr lang="zh-CN" altLang="en-US" dirty="0">
                <a:solidFill>
                  <a:srgbClr val="262626">
                    <a:lumMod val="65000"/>
                    <a:lumOff val="35000"/>
                  </a:srgbClr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： </a:t>
            </a:r>
            <a:endParaRPr lang="en-CA" altLang="zh-CN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定义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ja-JP" altLang="en-US" dirty="0">
                <a:sym typeface="+mn-ea"/>
              </a:rPr>
              <a:t>包括发明和与企业市场有关的新技术、新工艺、新材料的出现和发展趋势以及在这些技术在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应用领域里的成熟度。</a:t>
            </a:r>
            <a:endParaRPr lang="en-CA" altLang="zh-CN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r>
              <a:rPr lang="ja-JP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提醒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：根据新兴技术成熟曲线判断与企业相关的技术所处的发展阶段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indent="0" defTabSz="1375410">
              <a:buFont typeface="Arial" panose="020B0604020202020204" pitchFamily="34" charset="0"/>
              <a:buNone/>
            </a:pP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 rot="3363366">
            <a:off x="1479650" y="-572208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3185530">
            <a:off x="-820012" y="-941955"/>
            <a:ext cx="2246888" cy="193697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六边形 3"/>
          <p:cNvSpPr/>
          <p:nvPr/>
        </p:nvSpPr>
        <p:spPr>
          <a:xfrm rot="3061733">
            <a:off x="8829330" y="38989"/>
            <a:ext cx="1022471" cy="881441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687596">
            <a:off x="-570320" y="4191354"/>
            <a:ext cx="812286" cy="700247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9042689" y="1034789"/>
            <a:ext cx="595752" cy="51358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Group 8"/>
          <p:cNvGrpSpPr/>
          <p:nvPr/>
        </p:nvGrpSpPr>
        <p:grpSpPr>
          <a:xfrm>
            <a:off x="2829158" y="1037096"/>
            <a:ext cx="3208703" cy="3126743"/>
            <a:chOff x="3818467" y="1508768"/>
            <a:chExt cx="4555066" cy="4552949"/>
          </a:xfrm>
        </p:grpSpPr>
        <p:sp>
          <p:nvSpPr>
            <p:cNvPr id="57" name="Freeform 78"/>
            <p:cNvSpPr/>
            <p:nvPr/>
          </p:nvSpPr>
          <p:spPr bwMode="auto">
            <a:xfrm>
              <a:off x="3818467" y="3185168"/>
              <a:ext cx="2277533" cy="2275417"/>
            </a:xfrm>
            <a:custGeom>
              <a:avLst/>
              <a:gdLst/>
              <a:ahLst/>
              <a:cxnLst>
                <a:cxn ang="0">
                  <a:pos x="399" y="216"/>
                </a:cxn>
                <a:cxn ang="0">
                  <a:pos x="472" y="181"/>
                </a:cxn>
                <a:cxn ang="0">
                  <a:pos x="433" y="88"/>
                </a:cxn>
                <a:cxn ang="0">
                  <a:pos x="601" y="88"/>
                </a:cxn>
                <a:cxn ang="0">
                  <a:pos x="563" y="181"/>
                </a:cxn>
                <a:cxn ang="0">
                  <a:pos x="636" y="216"/>
                </a:cxn>
                <a:cxn ang="0">
                  <a:pos x="819" y="216"/>
                </a:cxn>
                <a:cxn ang="0">
                  <a:pos x="819" y="399"/>
                </a:cxn>
                <a:cxn ang="0">
                  <a:pos x="784" y="472"/>
                </a:cxn>
                <a:cxn ang="0">
                  <a:pos x="691" y="434"/>
                </a:cxn>
                <a:cxn ang="0">
                  <a:pos x="691" y="602"/>
                </a:cxn>
                <a:cxn ang="0">
                  <a:pos x="784" y="563"/>
                </a:cxn>
                <a:cxn ang="0">
                  <a:pos x="819" y="636"/>
                </a:cxn>
                <a:cxn ang="0">
                  <a:pos x="819" y="819"/>
                </a:cxn>
                <a:cxn ang="0">
                  <a:pos x="636" y="819"/>
                </a:cxn>
                <a:cxn ang="0">
                  <a:pos x="563" y="784"/>
                </a:cxn>
                <a:cxn ang="0">
                  <a:pos x="601" y="691"/>
                </a:cxn>
                <a:cxn ang="0">
                  <a:pos x="433" y="691"/>
                </a:cxn>
                <a:cxn ang="0">
                  <a:pos x="472" y="784"/>
                </a:cxn>
                <a:cxn ang="0">
                  <a:pos x="399" y="819"/>
                </a:cxn>
                <a:cxn ang="0">
                  <a:pos x="216" y="819"/>
                </a:cxn>
                <a:cxn ang="0">
                  <a:pos x="216" y="636"/>
                </a:cxn>
                <a:cxn ang="0">
                  <a:pos x="180" y="563"/>
                </a:cxn>
                <a:cxn ang="0">
                  <a:pos x="88" y="602"/>
                </a:cxn>
                <a:cxn ang="0">
                  <a:pos x="88" y="434"/>
                </a:cxn>
                <a:cxn ang="0">
                  <a:pos x="180" y="472"/>
                </a:cxn>
                <a:cxn ang="0">
                  <a:pos x="216" y="399"/>
                </a:cxn>
                <a:cxn ang="0">
                  <a:pos x="216" y="216"/>
                </a:cxn>
                <a:cxn ang="0">
                  <a:pos x="399" y="216"/>
                </a:cxn>
              </a:cxnLst>
              <a:rect l="0" t="0" r="r" b="b"/>
              <a:pathLst>
                <a:path w="819" h="819">
                  <a:moveTo>
                    <a:pt x="399" y="216"/>
                  </a:moveTo>
                  <a:cubicBezTo>
                    <a:pt x="465" y="216"/>
                    <a:pt x="480" y="200"/>
                    <a:pt x="472" y="181"/>
                  </a:cubicBezTo>
                  <a:cubicBezTo>
                    <a:pt x="455" y="144"/>
                    <a:pt x="425" y="139"/>
                    <a:pt x="433" y="88"/>
                  </a:cubicBezTo>
                  <a:cubicBezTo>
                    <a:pt x="447" y="0"/>
                    <a:pt x="588" y="0"/>
                    <a:pt x="601" y="88"/>
                  </a:cubicBezTo>
                  <a:cubicBezTo>
                    <a:pt x="609" y="139"/>
                    <a:pt x="580" y="144"/>
                    <a:pt x="563" y="181"/>
                  </a:cubicBezTo>
                  <a:cubicBezTo>
                    <a:pt x="554" y="200"/>
                    <a:pt x="570" y="216"/>
                    <a:pt x="636" y="216"/>
                  </a:cubicBezTo>
                  <a:cubicBezTo>
                    <a:pt x="819" y="216"/>
                    <a:pt x="819" y="216"/>
                    <a:pt x="819" y="216"/>
                  </a:cubicBezTo>
                  <a:cubicBezTo>
                    <a:pt x="819" y="399"/>
                    <a:pt x="819" y="399"/>
                    <a:pt x="819" y="399"/>
                  </a:cubicBezTo>
                  <a:cubicBezTo>
                    <a:pt x="819" y="465"/>
                    <a:pt x="803" y="481"/>
                    <a:pt x="784" y="472"/>
                  </a:cubicBezTo>
                  <a:cubicBezTo>
                    <a:pt x="747" y="455"/>
                    <a:pt x="742" y="426"/>
                    <a:pt x="691" y="434"/>
                  </a:cubicBezTo>
                  <a:cubicBezTo>
                    <a:pt x="603" y="447"/>
                    <a:pt x="603" y="588"/>
                    <a:pt x="691" y="602"/>
                  </a:cubicBezTo>
                  <a:cubicBezTo>
                    <a:pt x="742" y="610"/>
                    <a:pt x="747" y="580"/>
                    <a:pt x="784" y="563"/>
                  </a:cubicBezTo>
                  <a:cubicBezTo>
                    <a:pt x="803" y="555"/>
                    <a:pt x="819" y="570"/>
                    <a:pt x="819" y="636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636" y="819"/>
                    <a:pt x="636" y="819"/>
                    <a:pt x="636" y="819"/>
                  </a:cubicBezTo>
                  <a:cubicBezTo>
                    <a:pt x="570" y="819"/>
                    <a:pt x="554" y="803"/>
                    <a:pt x="563" y="784"/>
                  </a:cubicBezTo>
                  <a:cubicBezTo>
                    <a:pt x="580" y="747"/>
                    <a:pt x="609" y="743"/>
                    <a:pt x="601" y="691"/>
                  </a:cubicBezTo>
                  <a:cubicBezTo>
                    <a:pt x="588" y="603"/>
                    <a:pt x="447" y="603"/>
                    <a:pt x="433" y="691"/>
                  </a:cubicBezTo>
                  <a:cubicBezTo>
                    <a:pt x="425" y="743"/>
                    <a:pt x="455" y="747"/>
                    <a:pt x="472" y="784"/>
                  </a:cubicBezTo>
                  <a:cubicBezTo>
                    <a:pt x="480" y="803"/>
                    <a:pt x="465" y="819"/>
                    <a:pt x="399" y="819"/>
                  </a:cubicBezTo>
                  <a:cubicBezTo>
                    <a:pt x="216" y="819"/>
                    <a:pt x="216" y="819"/>
                    <a:pt x="216" y="819"/>
                  </a:cubicBezTo>
                  <a:cubicBezTo>
                    <a:pt x="216" y="636"/>
                    <a:pt x="216" y="636"/>
                    <a:pt x="216" y="636"/>
                  </a:cubicBezTo>
                  <a:cubicBezTo>
                    <a:pt x="216" y="570"/>
                    <a:pt x="200" y="555"/>
                    <a:pt x="180" y="563"/>
                  </a:cubicBezTo>
                  <a:cubicBezTo>
                    <a:pt x="144" y="580"/>
                    <a:pt x="139" y="610"/>
                    <a:pt x="88" y="602"/>
                  </a:cubicBezTo>
                  <a:cubicBezTo>
                    <a:pt x="0" y="588"/>
                    <a:pt x="0" y="447"/>
                    <a:pt x="88" y="434"/>
                  </a:cubicBezTo>
                  <a:cubicBezTo>
                    <a:pt x="139" y="426"/>
                    <a:pt x="144" y="455"/>
                    <a:pt x="180" y="472"/>
                  </a:cubicBezTo>
                  <a:cubicBezTo>
                    <a:pt x="200" y="481"/>
                    <a:pt x="216" y="465"/>
                    <a:pt x="216" y="399"/>
                  </a:cubicBezTo>
                  <a:cubicBezTo>
                    <a:pt x="216" y="216"/>
                    <a:pt x="216" y="216"/>
                    <a:pt x="216" y="216"/>
                  </a:cubicBezTo>
                  <a:lnTo>
                    <a:pt x="399" y="216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8" name="Freeform 76"/>
            <p:cNvSpPr/>
            <p:nvPr/>
          </p:nvSpPr>
          <p:spPr bwMode="auto">
            <a:xfrm>
              <a:off x="6096000" y="2109901"/>
              <a:ext cx="2277533" cy="2275417"/>
            </a:xfrm>
            <a:custGeom>
              <a:avLst/>
              <a:gdLst/>
              <a:ahLst/>
              <a:cxnLst>
                <a:cxn ang="0">
                  <a:pos x="183" y="603"/>
                </a:cxn>
                <a:cxn ang="0">
                  <a:pos x="256" y="638"/>
                </a:cxn>
                <a:cxn ang="0">
                  <a:pos x="218" y="731"/>
                </a:cxn>
                <a:cxn ang="0">
                  <a:pos x="386" y="731"/>
                </a:cxn>
                <a:cxn ang="0">
                  <a:pos x="347" y="638"/>
                </a:cxn>
                <a:cxn ang="0">
                  <a:pos x="420" y="603"/>
                </a:cxn>
                <a:cxn ang="0">
                  <a:pos x="603" y="603"/>
                </a:cxn>
                <a:cxn ang="0">
                  <a:pos x="603" y="420"/>
                </a:cxn>
                <a:cxn ang="0">
                  <a:pos x="639" y="347"/>
                </a:cxn>
                <a:cxn ang="0">
                  <a:pos x="731" y="385"/>
                </a:cxn>
                <a:cxn ang="0">
                  <a:pos x="731" y="217"/>
                </a:cxn>
                <a:cxn ang="0">
                  <a:pos x="639" y="256"/>
                </a:cxn>
                <a:cxn ang="0">
                  <a:pos x="603" y="183"/>
                </a:cxn>
                <a:cxn ang="0">
                  <a:pos x="603" y="0"/>
                </a:cxn>
                <a:cxn ang="0">
                  <a:pos x="420" y="0"/>
                </a:cxn>
                <a:cxn ang="0">
                  <a:pos x="347" y="35"/>
                </a:cxn>
                <a:cxn ang="0">
                  <a:pos x="386" y="128"/>
                </a:cxn>
                <a:cxn ang="0">
                  <a:pos x="218" y="128"/>
                </a:cxn>
                <a:cxn ang="0">
                  <a:pos x="256" y="35"/>
                </a:cxn>
                <a:cxn ang="0">
                  <a:pos x="183" y="0"/>
                </a:cxn>
                <a:cxn ang="0">
                  <a:pos x="0" y="0"/>
                </a:cxn>
                <a:cxn ang="0">
                  <a:pos x="0" y="183"/>
                </a:cxn>
                <a:cxn ang="0">
                  <a:pos x="35" y="256"/>
                </a:cxn>
                <a:cxn ang="0">
                  <a:pos x="128" y="217"/>
                </a:cxn>
                <a:cxn ang="0">
                  <a:pos x="128" y="385"/>
                </a:cxn>
                <a:cxn ang="0">
                  <a:pos x="35" y="347"/>
                </a:cxn>
                <a:cxn ang="0">
                  <a:pos x="0" y="420"/>
                </a:cxn>
                <a:cxn ang="0">
                  <a:pos x="0" y="603"/>
                </a:cxn>
                <a:cxn ang="0">
                  <a:pos x="183" y="603"/>
                </a:cxn>
              </a:cxnLst>
              <a:rect l="0" t="0" r="r" b="b"/>
              <a:pathLst>
                <a:path w="819" h="819">
                  <a:moveTo>
                    <a:pt x="183" y="603"/>
                  </a:moveTo>
                  <a:cubicBezTo>
                    <a:pt x="249" y="603"/>
                    <a:pt x="265" y="619"/>
                    <a:pt x="256" y="638"/>
                  </a:cubicBezTo>
                  <a:cubicBezTo>
                    <a:pt x="239" y="675"/>
                    <a:pt x="210" y="680"/>
                    <a:pt x="218" y="731"/>
                  </a:cubicBezTo>
                  <a:cubicBezTo>
                    <a:pt x="231" y="819"/>
                    <a:pt x="372" y="819"/>
                    <a:pt x="386" y="731"/>
                  </a:cubicBezTo>
                  <a:cubicBezTo>
                    <a:pt x="394" y="680"/>
                    <a:pt x="364" y="675"/>
                    <a:pt x="347" y="638"/>
                  </a:cubicBezTo>
                  <a:cubicBezTo>
                    <a:pt x="339" y="619"/>
                    <a:pt x="354" y="603"/>
                    <a:pt x="420" y="603"/>
                  </a:cubicBezTo>
                  <a:cubicBezTo>
                    <a:pt x="603" y="603"/>
                    <a:pt x="603" y="603"/>
                    <a:pt x="603" y="603"/>
                  </a:cubicBezTo>
                  <a:cubicBezTo>
                    <a:pt x="603" y="420"/>
                    <a:pt x="603" y="420"/>
                    <a:pt x="603" y="420"/>
                  </a:cubicBezTo>
                  <a:cubicBezTo>
                    <a:pt x="603" y="354"/>
                    <a:pt x="619" y="338"/>
                    <a:pt x="639" y="347"/>
                  </a:cubicBezTo>
                  <a:cubicBezTo>
                    <a:pt x="675" y="364"/>
                    <a:pt x="680" y="393"/>
                    <a:pt x="731" y="385"/>
                  </a:cubicBezTo>
                  <a:cubicBezTo>
                    <a:pt x="819" y="372"/>
                    <a:pt x="819" y="231"/>
                    <a:pt x="731" y="217"/>
                  </a:cubicBezTo>
                  <a:cubicBezTo>
                    <a:pt x="680" y="209"/>
                    <a:pt x="675" y="239"/>
                    <a:pt x="639" y="256"/>
                  </a:cubicBezTo>
                  <a:cubicBezTo>
                    <a:pt x="619" y="264"/>
                    <a:pt x="603" y="249"/>
                    <a:pt x="603" y="183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420" y="0"/>
                    <a:pt x="420" y="0"/>
                    <a:pt x="420" y="0"/>
                  </a:cubicBezTo>
                  <a:cubicBezTo>
                    <a:pt x="354" y="0"/>
                    <a:pt x="339" y="16"/>
                    <a:pt x="347" y="35"/>
                  </a:cubicBezTo>
                  <a:cubicBezTo>
                    <a:pt x="364" y="72"/>
                    <a:pt x="394" y="76"/>
                    <a:pt x="386" y="128"/>
                  </a:cubicBezTo>
                  <a:cubicBezTo>
                    <a:pt x="372" y="216"/>
                    <a:pt x="231" y="216"/>
                    <a:pt x="218" y="128"/>
                  </a:cubicBezTo>
                  <a:cubicBezTo>
                    <a:pt x="210" y="76"/>
                    <a:pt x="239" y="72"/>
                    <a:pt x="256" y="35"/>
                  </a:cubicBezTo>
                  <a:cubicBezTo>
                    <a:pt x="265" y="16"/>
                    <a:pt x="249" y="0"/>
                    <a:pt x="1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249"/>
                    <a:pt x="16" y="264"/>
                    <a:pt x="35" y="256"/>
                  </a:cubicBezTo>
                  <a:cubicBezTo>
                    <a:pt x="72" y="239"/>
                    <a:pt x="77" y="209"/>
                    <a:pt x="128" y="217"/>
                  </a:cubicBezTo>
                  <a:cubicBezTo>
                    <a:pt x="216" y="231"/>
                    <a:pt x="216" y="372"/>
                    <a:pt x="128" y="385"/>
                  </a:cubicBezTo>
                  <a:cubicBezTo>
                    <a:pt x="77" y="393"/>
                    <a:pt x="72" y="364"/>
                    <a:pt x="35" y="347"/>
                  </a:cubicBezTo>
                  <a:cubicBezTo>
                    <a:pt x="16" y="338"/>
                    <a:pt x="0" y="354"/>
                    <a:pt x="0" y="420"/>
                  </a:cubicBezTo>
                  <a:cubicBezTo>
                    <a:pt x="0" y="603"/>
                    <a:pt x="0" y="603"/>
                    <a:pt x="0" y="603"/>
                  </a:cubicBezTo>
                  <a:lnTo>
                    <a:pt x="183" y="603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9" name="Freeform 77"/>
            <p:cNvSpPr/>
            <p:nvPr/>
          </p:nvSpPr>
          <p:spPr bwMode="auto">
            <a:xfrm>
              <a:off x="4419600" y="1508768"/>
              <a:ext cx="2277533" cy="2275417"/>
            </a:xfrm>
            <a:custGeom>
              <a:avLst/>
              <a:gdLst/>
              <a:ahLst/>
              <a:cxnLst>
                <a:cxn ang="0">
                  <a:pos x="183" y="216"/>
                </a:cxn>
                <a:cxn ang="0">
                  <a:pos x="256" y="180"/>
                </a:cxn>
                <a:cxn ang="0">
                  <a:pos x="217" y="88"/>
                </a:cxn>
                <a:cxn ang="0">
                  <a:pos x="385" y="88"/>
                </a:cxn>
                <a:cxn ang="0">
                  <a:pos x="347" y="180"/>
                </a:cxn>
                <a:cxn ang="0">
                  <a:pos x="420" y="216"/>
                </a:cxn>
                <a:cxn ang="0">
                  <a:pos x="603" y="216"/>
                </a:cxn>
                <a:cxn ang="0">
                  <a:pos x="603" y="399"/>
                </a:cxn>
                <a:cxn ang="0">
                  <a:pos x="638" y="472"/>
                </a:cxn>
                <a:cxn ang="0">
                  <a:pos x="731" y="433"/>
                </a:cxn>
                <a:cxn ang="0">
                  <a:pos x="731" y="601"/>
                </a:cxn>
                <a:cxn ang="0">
                  <a:pos x="638" y="563"/>
                </a:cxn>
                <a:cxn ang="0">
                  <a:pos x="603" y="636"/>
                </a:cxn>
                <a:cxn ang="0">
                  <a:pos x="603" y="819"/>
                </a:cxn>
                <a:cxn ang="0">
                  <a:pos x="420" y="819"/>
                </a:cxn>
                <a:cxn ang="0">
                  <a:pos x="347" y="784"/>
                </a:cxn>
                <a:cxn ang="0">
                  <a:pos x="385" y="691"/>
                </a:cxn>
                <a:cxn ang="0">
                  <a:pos x="217" y="691"/>
                </a:cxn>
                <a:cxn ang="0">
                  <a:pos x="256" y="784"/>
                </a:cxn>
                <a:cxn ang="0">
                  <a:pos x="183" y="819"/>
                </a:cxn>
                <a:cxn ang="0">
                  <a:pos x="0" y="819"/>
                </a:cxn>
                <a:cxn ang="0">
                  <a:pos x="0" y="636"/>
                </a:cxn>
                <a:cxn ang="0">
                  <a:pos x="35" y="563"/>
                </a:cxn>
                <a:cxn ang="0">
                  <a:pos x="128" y="601"/>
                </a:cxn>
                <a:cxn ang="0">
                  <a:pos x="128" y="433"/>
                </a:cxn>
                <a:cxn ang="0">
                  <a:pos x="35" y="472"/>
                </a:cxn>
                <a:cxn ang="0">
                  <a:pos x="0" y="399"/>
                </a:cxn>
                <a:cxn ang="0">
                  <a:pos x="0" y="216"/>
                </a:cxn>
                <a:cxn ang="0">
                  <a:pos x="183" y="216"/>
                </a:cxn>
              </a:cxnLst>
              <a:rect l="0" t="0" r="r" b="b"/>
              <a:pathLst>
                <a:path w="819" h="819">
                  <a:moveTo>
                    <a:pt x="183" y="216"/>
                  </a:moveTo>
                  <a:cubicBezTo>
                    <a:pt x="249" y="216"/>
                    <a:pt x="264" y="200"/>
                    <a:pt x="256" y="180"/>
                  </a:cubicBezTo>
                  <a:cubicBezTo>
                    <a:pt x="239" y="144"/>
                    <a:pt x="209" y="139"/>
                    <a:pt x="217" y="88"/>
                  </a:cubicBezTo>
                  <a:cubicBezTo>
                    <a:pt x="231" y="0"/>
                    <a:pt x="372" y="0"/>
                    <a:pt x="385" y="88"/>
                  </a:cubicBezTo>
                  <a:cubicBezTo>
                    <a:pt x="393" y="139"/>
                    <a:pt x="364" y="144"/>
                    <a:pt x="347" y="180"/>
                  </a:cubicBezTo>
                  <a:cubicBezTo>
                    <a:pt x="338" y="200"/>
                    <a:pt x="354" y="216"/>
                    <a:pt x="420" y="216"/>
                  </a:cubicBezTo>
                  <a:cubicBezTo>
                    <a:pt x="603" y="216"/>
                    <a:pt x="603" y="216"/>
                    <a:pt x="603" y="216"/>
                  </a:cubicBezTo>
                  <a:cubicBezTo>
                    <a:pt x="603" y="399"/>
                    <a:pt x="603" y="399"/>
                    <a:pt x="603" y="399"/>
                  </a:cubicBezTo>
                  <a:cubicBezTo>
                    <a:pt x="603" y="465"/>
                    <a:pt x="619" y="480"/>
                    <a:pt x="638" y="472"/>
                  </a:cubicBezTo>
                  <a:cubicBezTo>
                    <a:pt x="675" y="455"/>
                    <a:pt x="680" y="425"/>
                    <a:pt x="731" y="433"/>
                  </a:cubicBezTo>
                  <a:cubicBezTo>
                    <a:pt x="819" y="447"/>
                    <a:pt x="819" y="588"/>
                    <a:pt x="731" y="601"/>
                  </a:cubicBezTo>
                  <a:cubicBezTo>
                    <a:pt x="680" y="609"/>
                    <a:pt x="675" y="580"/>
                    <a:pt x="638" y="563"/>
                  </a:cubicBezTo>
                  <a:cubicBezTo>
                    <a:pt x="619" y="554"/>
                    <a:pt x="603" y="570"/>
                    <a:pt x="603" y="636"/>
                  </a:cubicBezTo>
                  <a:cubicBezTo>
                    <a:pt x="603" y="819"/>
                    <a:pt x="603" y="819"/>
                    <a:pt x="603" y="819"/>
                  </a:cubicBezTo>
                  <a:cubicBezTo>
                    <a:pt x="420" y="819"/>
                    <a:pt x="420" y="819"/>
                    <a:pt x="420" y="819"/>
                  </a:cubicBezTo>
                  <a:cubicBezTo>
                    <a:pt x="354" y="819"/>
                    <a:pt x="338" y="803"/>
                    <a:pt x="347" y="784"/>
                  </a:cubicBezTo>
                  <a:cubicBezTo>
                    <a:pt x="364" y="747"/>
                    <a:pt x="393" y="742"/>
                    <a:pt x="385" y="691"/>
                  </a:cubicBezTo>
                  <a:cubicBezTo>
                    <a:pt x="372" y="603"/>
                    <a:pt x="231" y="603"/>
                    <a:pt x="217" y="691"/>
                  </a:cubicBezTo>
                  <a:cubicBezTo>
                    <a:pt x="209" y="742"/>
                    <a:pt x="239" y="747"/>
                    <a:pt x="256" y="784"/>
                  </a:cubicBezTo>
                  <a:cubicBezTo>
                    <a:pt x="264" y="803"/>
                    <a:pt x="249" y="819"/>
                    <a:pt x="183" y="819"/>
                  </a:cubicBezTo>
                  <a:cubicBezTo>
                    <a:pt x="0" y="819"/>
                    <a:pt x="0" y="819"/>
                    <a:pt x="0" y="819"/>
                  </a:cubicBezTo>
                  <a:cubicBezTo>
                    <a:pt x="0" y="636"/>
                    <a:pt x="0" y="636"/>
                    <a:pt x="0" y="636"/>
                  </a:cubicBezTo>
                  <a:cubicBezTo>
                    <a:pt x="0" y="570"/>
                    <a:pt x="16" y="554"/>
                    <a:pt x="35" y="563"/>
                  </a:cubicBezTo>
                  <a:cubicBezTo>
                    <a:pt x="72" y="580"/>
                    <a:pt x="76" y="609"/>
                    <a:pt x="128" y="601"/>
                  </a:cubicBezTo>
                  <a:cubicBezTo>
                    <a:pt x="216" y="588"/>
                    <a:pt x="216" y="447"/>
                    <a:pt x="128" y="433"/>
                  </a:cubicBezTo>
                  <a:cubicBezTo>
                    <a:pt x="76" y="425"/>
                    <a:pt x="72" y="455"/>
                    <a:pt x="35" y="472"/>
                  </a:cubicBezTo>
                  <a:cubicBezTo>
                    <a:pt x="16" y="480"/>
                    <a:pt x="0" y="465"/>
                    <a:pt x="0" y="399"/>
                  </a:cubicBezTo>
                  <a:cubicBezTo>
                    <a:pt x="0" y="216"/>
                    <a:pt x="0" y="216"/>
                    <a:pt x="0" y="216"/>
                  </a:cubicBezTo>
                  <a:lnTo>
                    <a:pt x="183" y="216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0" name="Freeform 79"/>
            <p:cNvSpPr/>
            <p:nvPr/>
          </p:nvSpPr>
          <p:spPr bwMode="auto">
            <a:xfrm>
              <a:off x="5494867" y="3784184"/>
              <a:ext cx="2277533" cy="2277533"/>
            </a:xfrm>
            <a:custGeom>
              <a:avLst/>
              <a:gdLst/>
              <a:ahLst/>
              <a:cxnLst>
                <a:cxn ang="0">
                  <a:pos x="216" y="420"/>
                </a:cxn>
                <a:cxn ang="0">
                  <a:pos x="181" y="347"/>
                </a:cxn>
                <a:cxn ang="0">
                  <a:pos x="88" y="386"/>
                </a:cxn>
                <a:cxn ang="0">
                  <a:pos x="88" y="218"/>
                </a:cxn>
                <a:cxn ang="0">
                  <a:pos x="181" y="256"/>
                </a:cxn>
                <a:cxn ang="0">
                  <a:pos x="216" y="183"/>
                </a:cxn>
                <a:cxn ang="0">
                  <a:pos x="216" y="0"/>
                </a:cxn>
                <a:cxn ang="0">
                  <a:pos x="399" y="0"/>
                </a:cxn>
                <a:cxn ang="0">
                  <a:pos x="472" y="35"/>
                </a:cxn>
                <a:cxn ang="0">
                  <a:pos x="434" y="128"/>
                </a:cxn>
                <a:cxn ang="0">
                  <a:pos x="602" y="128"/>
                </a:cxn>
                <a:cxn ang="0">
                  <a:pos x="563" y="35"/>
                </a:cxn>
                <a:cxn ang="0">
                  <a:pos x="636" y="0"/>
                </a:cxn>
                <a:cxn ang="0">
                  <a:pos x="819" y="0"/>
                </a:cxn>
                <a:cxn ang="0">
                  <a:pos x="819" y="183"/>
                </a:cxn>
                <a:cxn ang="0">
                  <a:pos x="784" y="256"/>
                </a:cxn>
                <a:cxn ang="0">
                  <a:pos x="691" y="218"/>
                </a:cxn>
                <a:cxn ang="0">
                  <a:pos x="691" y="386"/>
                </a:cxn>
                <a:cxn ang="0">
                  <a:pos x="784" y="347"/>
                </a:cxn>
                <a:cxn ang="0">
                  <a:pos x="819" y="420"/>
                </a:cxn>
                <a:cxn ang="0">
                  <a:pos x="819" y="603"/>
                </a:cxn>
                <a:cxn ang="0">
                  <a:pos x="636" y="603"/>
                </a:cxn>
                <a:cxn ang="0">
                  <a:pos x="563" y="639"/>
                </a:cxn>
                <a:cxn ang="0">
                  <a:pos x="602" y="731"/>
                </a:cxn>
                <a:cxn ang="0">
                  <a:pos x="434" y="731"/>
                </a:cxn>
                <a:cxn ang="0">
                  <a:pos x="472" y="639"/>
                </a:cxn>
                <a:cxn ang="0">
                  <a:pos x="399" y="603"/>
                </a:cxn>
                <a:cxn ang="0">
                  <a:pos x="216" y="603"/>
                </a:cxn>
                <a:cxn ang="0">
                  <a:pos x="216" y="420"/>
                </a:cxn>
              </a:cxnLst>
              <a:rect l="0" t="0" r="r" b="b"/>
              <a:pathLst>
                <a:path w="819" h="819">
                  <a:moveTo>
                    <a:pt x="216" y="420"/>
                  </a:moveTo>
                  <a:cubicBezTo>
                    <a:pt x="216" y="354"/>
                    <a:pt x="200" y="339"/>
                    <a:pt x="181" y="347"/>
                  </a:cubicBezTo>
                  <a:cubicBezTo>
                    <a:pt x="144" y="364"/>
                    <a:pt x="139" y="394"/>
                    <a:pt x="88" y="386"/>
                  </a:cubicBezTo>
                  <a:cubicBezTo>
                    <a:pt x="0" y="372"/>
                    <a:pt x="0" y="231"/>
                    <a:pt x="88" y="218"/>
                  </a:cubicBezTo>
                  <a:cubicBezTo>
                    <a:pt x="139" y="210"/>
                    <a:pt x="144" y="239"/>
                    <a:pt x="181" y="256"/>
                  </a:cubicBezTo>
                  <a:cubicBezTo>
                    <a:pt x="200" y="265"/>
                    <a:pt x="216" y="249"/>
                    <a:pt x="216" y="18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399" y="0"/>
                    <a:pt x="399" y="0"/>
                    <a:pt x="399" y="0"/>
                  </a:cubicBezTo>
                  <a:cubicBezTo>
                    <a:pt x="465" y="0"/>
                    <a:pt x="481" y="16"/>
                    <a:pt x="472" y="35"/>
                  </a:cubicBezTo>
                  <a:cubicBezTo>
                    <a:pt x="455" y="72"/>
                    <a:pt x="426" y="77"/>
                    <a:pt x="434" y="128"/>
                  </a:cubicBezTo>
                  <a:cubicBezTo>
                    <a:pt x="447" y="216"/>
                    <a:pt x="588" y="216"/>
                    <a:pt x="602" y="128"/>
                  </a:cubicBezTo>
                  <a:cubicBezTo>
                    <a:pt x="610" y="77"/>
                    <a:pt x="580" y="72"/>
                    <a:pt x="563" y="35"/>
                  </a:cubicBezTo>
                  <a:cubicBezTo>
                    <a:pt x="555" y="16"/>
                    <a:pt x="570" y="0"/>
                    <a:pt x="636" y="0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819" y="183"/>
                    <a:pt x="819" y="183"/>
                    <a:pt x="819" y="183"/>
                  </a:cubicBezTo>
                  <a:cubicBezTo>
                    <a:pt x="819" y="249"/>
                    <a:pt x="803" y="265"/>
                    <a:pt x="784" y="256"/>
                  </a:cubicBezTo>
                  <a:cubicBezTo>
                    <a:pt x="747" y="239"/>
                    <a:pt x="743" y="210"/>
                    <a:pt x="691" y="218"/>
                  </a:cubicBezTo>
                  <a:cubicBezTo>
                    <a:pt x="603" y="231"/>
                    <a:pt x="603" y="372"/>
                    <a:pt x="691" y="386"/>
                  </a:cubicBezTo>
                  <a:cubicBezTo>
                    <a:pt x="743" y="394"/>
                    <a:pt x="747" y="364"/>
                    <a:pt x="784" y="347"/>
                  </a:cubicBezTo>
                  <a:cubicBezTo>
                    <a:pt x="803" y="339"/>
                    <a:pt x="819" y="354"/>
                    <a:pt x="819" y="420"/>
                  </a:cubicBezTo>
                  <a:cubicBezTo>
                    <a:pt x="819" y="603"/>
                    <a:pt x="819" y="603"/>
                    <a:pt x="819" y="603"/>
                  </a:cubicBezTo>
                  <a:cubicBezTo>
                    <a:pt x="636" y="603"/>
                    <a:pt x="636" y="603"/>
                    <a:pt x="636" y="603"/>
                  </a:cubicBezTo>
                  <a:cubicBezTo>
                    <a:pt x="570" y="603"/>
                    <a:pt x="555" y="619"/>
                    <a:pt x="563" y="639"/>
                  </a:cubicBezTo>
                  <a:cubicBezTo>
                    <a:pt x="580" y="675"/>
                    <a:pt x="610" y="680"/>
                    <a:pt x="602" y="731"/>
                  </a:cubicBezTo>
                  <a:cubicBezTo>
                    <a:pt x="588" y="819"/>
                    <a:pt x="447" y="819"/>
                    <a:pt x="434" y="731"/>
                  </a:cubicBezTo>
                  <a:cubicBezTo>
                    <a:pt x="426" y="680"/>
                    <a:pt x="455" y="675"/>
                    <a:pt x="472" y="639"/>
                  </a:cubicBezTo>
                  <a:cubicBezTo>
                    <a:pt x="481" y="619"/>
                    <a:pt x="465" y="603"/>
                    <a:pt x="399" y="603"/>
                  </a:cubicBezTo>
                  <a:cubicBezTo>
                    <a:pt x="216" y="603"/>
                    <a:pt x="216" y="603"/>
                    <a:pt x="216" y="603"/>
                  </a:cubicBezTo>
                  <a:lnTo>
                    <a:pt x="216" y="420"/>
                  </a:lnTo>
                  <a:close/>
                </a:path>
              </a:pathLst>
            </a:custGeom>
            <a:solidFill>
              <a:srgbClr val="FFC000"/>
            </a:solidFill>
            <a:ln w="19050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375410"/>
              <a:endParaRPr lang="en-US" sz="2000">
                <a:solidFill>
                  <a:srgbClr val="262626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1" name="Text Placeholder 3"/>
            <p:cNvSpPr txBox="1"/>
            <p:nvPr/>
          </p:nvSpPr>
          <p:spPr>
            <a:xfrm>
              <a:off x="5162735" y="2634258"/>
              <a:ext cx="253306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P</a:t>
              </a:r>
            </a:p>
          </p:txBody>
        </p:sp>
        <p:sp>
          <p:nvSpPr>
            <p:cNvPr id="62" name="Text Placeholder 3"/>
            <p:cNvSpPr txBox="1"/>
            <p:nvPr/>
          </p:nvSpPr>
          <p:spPr>
            <a:xfrm>
              <a:off x="5156739" y="4244833"/>
              <a:ext cx="238883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T</a:t>
              </a:r>
            </a:p>
          </p:txBody>
        </p:sp>
        <p:sp>
          <p:nvSpPr>
            <p:cNvPr id="63" name="Text Placeholder 3"/>
            <p:cNvSpPr txBox="1"/>
            <p:nvPr/>
          </p:nvSpPr>
          <p:spPr>
            <a:xfrm>
              <a:off x="6771276" y="4367591"/>
              <a:ext cx="235277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S</a:t>
              </a:r>
            </a:p>
          </p:txBody>
        </p:sp>
        <p:sp>
          <p:nvSpPr>
            <p:cNvPr id="64" name="Text Placeholder 3"/>
            <p:cNvSpPr txBox="1"/>
            <p:nvPr/>
          </p:nvSpPr>
          <p:spPr>
            <a:xfrm>
              <a:off x="6844554" y="2716274"/>
              <a:ext cx="223558" cy="537218"/>
            </a:xfrm>
            <a:prstGeom prst="rect">
              <a:avLst/>
            </a:prstGeom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8565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rPr>
                <a:t>E</a:t>
              </a:r>
            </a:p>
          </p:txBody>
        </p:sp>
      </p:grpSp>
      <p:grpSp>
        <p:nvGrpSpPr>
          <p:cNvPr id="65" name="Group 10"/>
          <p:cNvGrpSpPr/>
          <p:nvPr/>
        </p:nvGrpSpPr>
        <p:grpSpPr>
          <a:xfrm>
            <a:off x="1109673" y="1127478"/>
            <a:ext cx="944880" cy="2296788"/>
            <a:chOff x="1613933" y="1879950"/>
            <a:chExt cx="1115934" cy="2200327"/>
          </a:xfrm>
        </p:grpSpPr>
        <p:sp>
          <p:nvSpPr>
            <p:cNvPr id="66" name="Rectangle 1"/>
            <p:cNvSpPr/>
            <p:nvPr/>
          </p:nvSpPr>
          <p:spPr>
            <a:xfrm>
              <a:off x="1613933" y="1879950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政治环境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7" name="Rectangle 22"/>
            <p:cNvSpPr/>
            <p:nvPr/>
          </p:nvSpPr>
          <p:spPr>
            <a:xfrm>
              <a:off x="1613933" y="3771853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技术环境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68" name="Group 34"/>
          <p:cNvGrpSpPr/>
          <p:nvPr/>
        </p:nvGrpSpPr>
        <p:grpSpPr>
          <a:xfrm>
            <a:off x="6961156" y="1103704"/>
            <a:ext cx="944880" cy="2296788"/>
            <a:chOff x="1613933" y="1879950"/>
            <a:chExt cx="1115934" cy="2200327"/>
          </a:xfrm>
        </p:grpSpPr>
        <p:sp>
          <p:nvSpPr>
            <p:cNvPr id="69" name="Rectangle 36"/>
            <p:cNvSpPr/>
            <p:nvPr/>
          </p:nvSpPr>
          <p:spPr>
            <a:xfrm>
              <a:off x="1613933" y="1879950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经济环境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0" name="Rectangle 37"/>
            <p:cNvSpPr/>
            <p:nvPr/>
          </p:nvSpPr>
          <p:spPr>
            <a:xfrm>
              <a:off x="1613933" y="3771853"/>
              <a:ext cx="1115934" cy="3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375410"/>
              <a:r>
                <a:rPr lang="ja-JP" altLang="en-US" sz="1500" b="1">
                  <a:solidFill>
                    <a:srgbClr val="FFC000"/>
                  </a:solidFill>
                  <a:latin typeface="等线" panose="02010600030101010101" charset="-122"/>
                  <a:ea typeface="等线" panose="02010600030101010101" charset="-122"/>
                </a:rPr>
                <a:t>社会环境</a:t>
              </a:r>
              <a:endParaRPr lang="ja-JP" altLang="en-US" sz="1500" b="1" dirty="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1" name="Rectangle 24"/>
          <p:cNvSpPr/>
          <p:nvPr/>
        </p:nvSpPr>
        <p:spPr>
          <a:xfrm>
            <a:off x="625715" y="3392243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填写公司面临的技术环境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72" name="Rectangle 25"/>
          <p:cNvSpPr/>
          <p:nvPr/>
        </p:nvSpPr>
        <p:spPr>
          <a:xfrm>
            <a:off x="625715" y="1385373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填写公司面临的政治环境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73" name="Rectangle 26"/>
          <p:cNvSpPr/>
          <p:nvPr/>
        </p:nvSpPr>
        <p:spPr>
          <a:xfrm>
            <a:off x="6461313" y="1405370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填写公司面临的经济环境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74" name="Rectangle 27"/>
          <p:cNvSpPr/>
          <p:nvPr/>
        </p:nvSpPr>
        <p:spPr>
          <a:xfrm>
            <a:off x="6461312" y="3393329"/>
            <a:ext cx="2123366" cy="865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ja-JP" altLang="en-CA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点击</a:t>
            </a:r>
            <a:r>
              <a:rPr lang="ja-JP" altLang="en-US" sz="1050" spc="30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填写公司面临的社会环境</a:t>
            </a:r>
            <a:endParaRPr lang="en-CA" altLang="ja-JP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  <a:endParaRPr lang="en-CA" altLang="zh-CN" sz="105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  <a:defRPr sz="12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rPr lang="zh-CN" altLang="en-US" sz="105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rPr>
              <a:t> </a:t>
            </a:r>
          </a:p>
        </p:txBody>
      </p:sp>
      <p:sp>
        <p:nvSpPr>
          <p:cNvPr id="75" name="矩形 74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54"/>
          <p:cNvSpPr txBox="1"/>
          <p:nvPr/>
        </p:nvSpPr>
        <p:spPr>
          <a:xfrm>
            <a:off x="558188" y="282194"/>
            <a:ext cx="2412048" cy="506730"/>
          </a:xfrm>
          <a:prstGeom prst="rect">
            <a:avLst/>
          </a:prstGeom>
          <a:ln w="12700">
            <a:miter lim="400000"/>
          </a:ln>
        </p:spPr>
        <p:txBody>
          <a:bodyPr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ja-JP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PEST模型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5438">
        <p:checker/>
      </p:transition>
    </mc:Choice>
    <mc:Fallback xmlns="">
      <p:transition spd="slow" advTm="5438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Macintosh PowerPoint</Application>
  <PresentationFormat>On-screen Show (16:9)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Bebas Neue</vt:lpstr>
      <vt:lpstr>等线</vt:lpstr>
      <vt:lpstr>ＭＳ Ｐゴシック</vt:lpstr>
      <vt:lpstr>宋体</vt:lpstr>
      <vt:lpstr>Source Sans Pro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2018-08-02T05:29:13Z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