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运用</a:t>
            </a:r>
            <a:r>
              <a:rPr lang="en-US" altLang="ja-JP" dirty="0">
                <a:latin typeface="等线" panose="02010600030101010101" charset="-122"/>
                <a:ea typeface="等线" panose="02010600030101010101" charset="-122"/>
                <a:sym typeface="+mn-ea"/>
              </a:rPr>
              <a:t>SWOT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法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分析后，使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用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TOWS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分析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法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将分析结果转换为可落地的行动方案。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ja-JP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进攻型战略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：企业可以凭借自己的优势，最大化地利用外部机会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WO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扭转或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创新型战略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企业可以针对性地补足某一劣势来抓住外部机会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ST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积极防御型战略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企业以自身优势迎接挑战，主动利用自己的优势来应对外部威胁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WT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保守防御性战略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企业可以一边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弥补自身短板，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一边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寻求外部威胁的解决方案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185530">
            <a:off x="-796413" y="-917136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六边形 2"/>
          <p:cNvSpPr/>
          <p:nvPr/>
        </p:nvSpPr>
        <p:spPr>
          <a:xfrm rot="3061733">
            <a:off x="7241829" y="-629550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687596">
            <a:off x="7543487" y="509446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9005215" y="25189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419650">
            <a:off x="8816359" y="43793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3185530">
            <a:off x="8390893" y="4567943"/>
            <a:ext cx="1137872" cy="980924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1419650">
            <a:off x="-118152" y="447480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-2981" y="4741811"/>
            <a:ext cx="354457" cy="305567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4"/>
          <p:cNvSpPr txBox="1"/>
          <p:nvPr/>
        </p:nvSpPr>
        <p:spPr>
          <a:xfrm>
            <a:off x="558165" y="281940"/>
            <a:ext cx="426656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en-US" altLang="zh-CN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TOWS</a:t>
            </a:r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分析法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141696" y="1092231"/>
            <a:ext cx="2331698" cy="549044"/>
            <a:chOff x="1263898" y="1808254"/>
            <a:chExt cx="3108930" cy="732058"/>
          </a:xfrm>
        </p:grpSpPr>
        <p:grpSp>
          <p:nvGrpSpPr>
            <p:cNvPr id="10" name="Group 16"/>
            <p:cNvGrpSpPr/>
            <p:nvPr/>
          </p:nvGrpSpPr>
          <p:grpSpPr>
            <a:xfrm>
              <a:off x="1263898" y="1845781"/>
              <a:ext cx="1285778" cy="694531"/>
              <a:chOff x="2126473" y="2143765"/>
              <a:chExt cx="1285778" cy="694531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700592" y="2143765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2870" tIns="162869" rIns="162870" bIns="16286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2126473" y="2144203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2870" tIns="162869" rIns="162870" bIns="16286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361" y="1808254"/>
              <a:ext cx="699037" cy="699037"/>
            </a:xfrm>
            <a:prstGeom prst="rect">
              <a:avLst/>
            </a:prstGeom>
          </p:spPr>
        </p:pic>
        <p:pic>
          <p:nvPicPr>
            <p:cNvPr id="12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106" y="1974578"/>
              <a:ext cx="427483" cy="427483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2545754" y="1808507"/>
              <a:ext cx="1827074" cy="429260"/>
              <a:chOff x="2757789" y="2126560"/>
              <a:chExt cx="1827074" cy="429260"/>
            </a:xfrm>
          </p:grpSpPr>
          <p:sp>
            <p:nvSpPr>
              <p:cNvPr id="19" name="Rectangle 30"/>
              <p:cNvSpPr/>
              <p:nvPr/>
            </p:nvSpPr>
            <p:spPr>
              <a:xfrm>
                <a:off x="2902526" y="2126560"/>
                <a:ext cx="1583267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进攻型战略</a:t>
                </a:r>
                <a:r>
                  <a:rPr lang="en-CA" sz="1500" b="1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</a:p>
            </p:txBody>
          </p:sp>
          <p:sp>
            <p:nvSpPr>
              <p:cNvPr id="95" name="Straight Connector 41"/>
              <p:cNvSpPr/>
              <p:nvPr/>
            </p:nvSpPr>
            <p:spPr>
              <a:xfrm>
                <a:off x="2757789" y="2506372"/>
                <a:ext cx="182707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8219" h="10000">
                    <a:moveTo>
                      <a:pt x="0" y="0"/>
                    </a:moveTo>
                    <a:cubicBezTo>
                      <a:pt x="3333" y="3333"/>
                      <a:pt x="14886" y="6667"/>
                      <a:pt x="18219" y="10000"/>
                    </a:cubicBezTo>
                  </a:path>
                </a:pathLst>
              </a:custGeom>
              <a:ln w="12700">
                <a:solidFill>
                  <a:srgbClr val="FFC000"/>
                </a:solidFill>
                <a:miter/>
                <a:tailEnd type="oval"/>
              </a:ln>
            </p:spPr>
            <p:txBody>
              <a:bodyPr lIns="34289" rIns="34289"/>
              <a:lstStyle/>
              <a:p>
                <a:endParaRPr sz="13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5018674" y="1092413"/>
            <a:ext cx="2711306" cy="548533"/>
            <a:chOff x="2650723" y="3453805"/>
            <a:chExt cx="3615074" cy="731377"/>
          </a:xfrm>
        </p:grpSpPr>
        <p:grpSp>
          <p:nvGrpSpPr>
            <p:cNvPr id="20" name="Group 27"/>
            <p:cNvGrpSpPr/>
            <p:nvPr/>
          </p:nvGrpSpPr>
          <p:grpSpPr>
            <a:xfrm>
              <a:off x="2650723" y="3490651"/>
              <a:ext cx="1285778" cy="694531"/>
              <a:chOff x="3207209" y="3336238"/>
              <a:chExt cx="1285778" cy="69453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07209" y="3336238"/>
                <a:ext cx="1285778" cy="694531"/>
                <a:chOff x="2126473" y="2143765"/>
                <a:chExt cx="1285778" cy="694531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21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456" y="3448310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24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5108" y="3462808"/>
                <a:ext cx="440951" cy="440951"/>
              </a:xfrm>
              <a:prstGeom prst="rect">
                <a:avLst/>
              </a:prstGeom>
            </p:spPr>
          </p:pic>
        </p:grpSp>
        <p:sp>
          <p:nvSpPr>
            <p:cNvPr id="96" name="Straight Connector 41"/>
            <p:cNvSpPr/>
            <p:nvPr/>
          </p:nvSpPr>
          <p:spPr>
            <a:xfrm>
              <a:off x="3936501" y="3858305"/>
              <a:ext cx="2329296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1044"/>
                <a:gd name="connsiteY0-10" fmla="*/ 0 h 128800000"/>
                <a:gd name="connsiteX1-11" fmla="*/ 21044 w 21044"/>
                <a:gd name="connsiteY1-12" fmla="*/ 128800000 h 128800000"/>
                <a:gd name="connsiteX0-13" fmla="*/ 0 w 24511"/>
                <a:gd name="connsiteY0-14" fmla="*/ 0 h 128800000"/>
                <a:gd name="connsiteX1-15" fmla="*/ 24511 w 24511"/>
                <a:gd name="connsiteY1-16" fmla="*/ 128800000 h 128800000"/>
                <a:gd name="connsiteX0-17" fmla="*/ 0 w 23227"/>
                <a:gd name="connsiteY0-18" fmla="*/ 0 h 10000"/>
                <a:gd name="connsiteX1-19" fmla="*/ 23227 w 23227"/>
                <a:gd name="connsiteY1-2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3227" h="10000">
                  <a:moveTo>
                    <a:pt x="0" y="0"/>
                  </a:moveTo>
                  <a:cubicBezTo>
                    <a:pt x="3333" y="3333"/>
                    <a:pt x="19894" y="6667"/>
                    <a:pt x="23227" y="10000"/>
                  </a:cubicBezTo>
                </a:path>
              </a:pathLst>
            </a:custGeom>
            <a:ln w="12700">
              <a:solidFill>
                <a:srgbClr val="FFC000"/>
              </a:solidFill>
              <a:miter/>
              <a:tailEnd type="oval"/>
            </a:ln>
          </p:spPr>
          <p:txBody>
            <a:bodyPr lIns="34289" rIns="34289"/>
            <a:lstStyle/>
            <a:p>
              <a:endParaRPr sz="13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63594" y="3453805"/>
              <a:ext cx="2275840" cy="42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扭转或创新型战略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8674" y="2962103"/>
            <a:ext cx="2560753" cy="539180"/>
            <a:chOff x="5678425" y="5839236"/>
            <a:chExt cx="3414337" cy="718907"/>
          </a:xfrm>
        </p:grpSpPr>
        <p:grpSp>
          <p:nvGrpSpPr>
            <p:cNvPr id="32" name="Group 29"/>
            <p:cNvGrpSpPr/>
            <p:nvPr/>
          </p:nvGrpSpPr>
          <p:grpSpPr>
            <a:xfrm>
              <a:off x="5678425" y="5863612"/>
              <a:ext cx="1285778" cy="694531"/>
              <a:chOff x="6026154" y="5670429"/>
              <a:chExt cx="1285778" cy="694531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026154" y="5670429"/>
                <a:ext cx="1285778" cy="694531"/>
                <a:chOff x="2126473" y="2143765"/>
                <a:chExt cx="1285778" cy="694531"/>
              </a:xfrm>
            </p:grpSpPr>
            <p:sp>
              <p:nvSpPr>
                <p:cNvPr id="89" name="Freeform 8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555" y="5740726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7725" y="5680491"/>
                <a:ext cx="633327" cy="633327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/>
            <p:nvPr/>
          </p:nvGrpSpPr>
          <p:grpSpPr>
            <a:xfrm>
              <a:off x="7001495" y="5839236"/>
              <a:ext cx="2091267" cy="429260"/>
              <a:chOff x="2757789" y="2155249"/>
              <a:chExt cx="2091267" cy="42926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57789" y="2155249"/>
                <a:ext cx="2091267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5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保</a:t>
                </a:r>
                <a:r>
                  <a:rPr lang="zh-CN" altLang="en-US" sz="1500" b="1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守防御</a:t>
                </a:r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型战略</a:t>
                </a:r>
                <a:r>
                  <a:rPr lang="en-CA" sz="1500" b="1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</a:p>
            </p:txBody>
          </p:sp>
          <p:sp>
            <p:nvSpPr>
              <p:cNvPr id="103" name="Straight Connector 41"/>
              <p:cNvSpPr/>
              <p:nvPr/>
            </p:nvSpPr>
            <p:spPr>
              <a:xfrm>
                <a:off x="2757789" y="2506372"/>
                <a:ext cx="208831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  <a:gd name="connsiteX0-9" fmla="*/ 0 w 20824"/>
                  <a:gd name="connsiteY0-10" fmla="*/ 0 h 10000"/>
                  <a:gd name="connsiteX1-11" fmla="*/ 20824 w 20824"/>
                  <a:gd name="connsiteY1-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0824" h="10000">
                    <a:moveTo>
                      <a:pt x="0" y="0"/>
                    </a:moveTo>
                    <a:cubicBezTo>
                      <a:pt x="3333" y="3333"/>
                      <a:pt x="17491" y="6667"/>
                      <a:pt x="20824" y="10000"/>
                    </a:cubicBezTo>
                  </a:path>
                </a:pathLst>
              </a:custGeom>
              <a:ln w="12700">
                <a:solidFill>
                  <a:srgbClr val="FFC000"/>
                </a:solidFill>
                <a:miter/>
                <a:tailEnd type="oval"/>
              </a:ln>
            </p:spPr>
            <p:txBody>
              <a:bodyPr lIns="34289" rIns="34289"/>
              <a:lstStyle/>
              <a:p>
                <a:endParaRPr sz="13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141696" y="2994263"/>
            <a:ext cx="2533831" cy="530310"/>
            <a:chOff x="1263898" y="4161139"/>
            <a:chExt cx="3378441" cy="7070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263898" y="4161139"/>
              <a:ext cx="3297796" cy="707079"/>
              <a:chOff x="4302051" y="4622922"/>
              <a:chExt cx="3297796" cy="707079"/>
            </a:xfrm>
          </p:grpSpPr>
          <p:grpSp>
            <p:nvGrpSpPr>
              <p:cNvPr id="34" name="Group 28"/>
              <p:cNvGrpSpPr/>
              <p:nvPr/>
            </p:nvGrpSpPr>
            <p:grpSpPr>
              <a:xfrm>
                <a:off x="4302051" y="4635240"/>
                <a:ext cx="1285778" cy="694761"/>
                <a:chOff x="4692832" y="4511331"/>
                <a:chExt cx="1285778" cy="694761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4692832" y="4511331"/>
                  <a:ext cx="1285778" cy="694531"/>
                  <a:chOff x="2126473" y="2143765"/>
                  <a:chExt cx="1285778" cy="694531"/>
                </a:xfrm>
              </p:grpSpPr>
              <p:sp>
                <p:nvSpPr>
                  <p:cNvPr id="84" name="Freeform 83"/>
                  <p:cNvSpPr/>
                  <p:nvPr/>
                </p:nvSpPr>
                <p:spPr>
                  <a:xfrm>
                    <a:off x="2700592" y="2143765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62870" tIns="162869" rIns="162870" bIns="16286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00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2126473" y="2144203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62870" tIns="162869" rIns="162870" bIns="16286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000">
                      <a:solidFill>
                        <a:schemeClr val="bg1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pic>
              <p:nvPicPr>
                <p:cNvPr id="35" name="Picture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6426" y="4523465"/>
                  <a:ext cx="682627" cy="682627"/>
                </a:xfrm>
                <a:prstGeom prst="rect">
                  <a:avLst/>
                </a:prstGeom>
              </p:spPr>
            </p:pic>
            <p:pic>
              <p:nvPicPr>
                <p:cNvPr id="37" name="Picture 2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7122" y="4572193"/>
                  <a:ext cx="633327" cy="633327"/>
                </a:xfrm>
                <a:prstGeom prst="rect">
                  <a:avLst/>
                </a:prstGeom>
              </p:spPr>
            </p:pic>
          </p:grpSp>
          <p:sp>
            <p:nvSpPr>
              <p:cNvPr id="99" name="Rectangle 98"/>
              <p:cNvSpPr/>
              <p:nvPr/>
            </p:nvSpPr>
            <p:spPr>
              <a:xfrm>
                <a:off x="5578007" y="4622922"/>
                <a:ext cx="2021840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积极防御型战略</a:t>
                </a:r>
              </a:p>
            </p:txBody>
          </p:sp>
        </p:grpSp>
        <p:sp>
          <p:nvSpPr>
            <p:cNvPr id="118" name="Straight Connector 41"/>
            <p:cNvSpPr/>
            <p:nvPr/>
          </p:nvSpPr>
          <p:spPr>
            <a:xfrm>
              <a:off x="2554025" y="4554209"/>
              <a:ext cx="2088314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0824"/>
                <a:gd name="connsiteY0-10" fmla="*/ 0 h 10000"/>
                <a:gd name="connsiteX1-11" fmla="*/ 20824 w 20824"/>
                <a:gd name="connsiteY1-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0824" h="10000">
                  <a:moveTo>
                    <a:pt x="0" y="0"/>
                  </a:moveTo>
                  <a:cubicBezTo>
                    <a:pt x="3333" y="3333"/>
                    <a:pt x="17491" y="6667"/>
                    <a:pt x="20824" y="10000"/>
                  </a:cubicBezTo>
                </a:path>
              </a:pathLst>
            </a:custGeom>
            <a:ln w="12700">
              <a:solidFill>
                <a:srgbClr val="FFC000"/>
              </a:solidFill>
              <a:miter/>
              <a:tailEnd type="oval"/>
            </a:ln>
          </p:spPr>
          <p:txBody>
            <a:bodyPr lIns="34289" rIns="34289"/>
            <a:lstStyle/>
            <a:p>
              <a:endParaRPr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084492" y="1474807"/>
            <a:ext cx="2772321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en-CA" altLang="ja-JP" sz="1050" kern="1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84492" y="3366881"/>
            <a:ext cx="2772321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ja-JP" altLang="en-US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949280" y="1495928"/>
            <a:ext cx="276375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en-CA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960203" y="3328481"/>
            <a:ext cx="286114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ja-JP" altLang="en-US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 advTm="5810">
    <p:cover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微软雅黑</vt:lpstr>
      <vt:lpstr>宋体</vt:lpstr>
      <vt:lpstr>Arial</vt:lpstr>
      <vt:lpstr>Calibri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2018-08-02T09:50:24Z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