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63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20">
          <p15:clr>
            <a:srgbClr val="A4A3A4"/>
          </p15:clr>
        </p15:guide>
        <p15:guide id="2" pos="5418">
          <p15:clr>
            <a:srgbClr val="A4A3A4"/>
          </p15:clr>
        </p15:guide>
        <p15:guide id="3" orient="horz" pos="32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fan Wu" initials="YW" lastIdx="8" clrIdx="0"/>
  <p:cmAuthor id="15" name="Jennifer Zheng" initials="JZ" lastIdx="14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9E23"/>
    <a:srgbClr val="EDEDED"/>
    <a:srgbClr val="1C2D37"/>
    <a:srgbClr val="F44F56"/>
    <a:srgbClr val="00A7AA"/>
    <a:srgbClr val="0563B8"/>
    <a:srgbClr val="93AFCA"/>
    <a:srgbClr val="008B8E"/>
    <a:srgbClr val="394A57"/>
    <a:srgbClr val="283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6" autoAdjust="0"/>
    <p:restoredTop sz="94613"/>
  </p:normalViewPr>
  <p:slideViewPr>
    <p:cSldViewPr>
      <p:cViewPr varScale="1">
        <p:scale>
          <a:sx n="113" d="100"/>
          <a:sy n="113" d="100"/>
        </p:scale>
        <p:origin x="184" y="912"/>
      </p:cViewPr>
      <p:guideLst>
        <p:guide pos="320"/>
        <p:guide pos="5418"/>
        <p:guide orient="horz" pos="32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81D9E-7AFE-4CDD-8276-B8C637F7E72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A043C-7329-4CA1-82B0-35A0A5EA23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 dirty="0">
                <a:latin typeface="等线" panose="02010600030101010101" charset="-122"/>
                <a:ea typeface="等线" panose="02010600030101010101" charset="-122"/>
                <a:sym typeface="+mn-ea"/>
              </a:rPr>
              <a:t>怎么用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ja-JP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运用</a:t>
            </a:r>
            <a:r>
              <a:rPr lang="en-US" altLang="ja-JP" dirty="0">
                <a:latin typeface="等线" panose="02010600030101010101" charset="-122"/>
                <a:ea typeface="等线" panose="02010600030101010101" charset="-122"/>
                <a:sym typeface="+mn-ea"/>
              </a:rPr>
              <a:t>SWOT</a:t>
            </a:r>
            <a:r>
              <a:rPr lang="ja-JP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法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分析后，使</a:t>
            </a:r>
            <a:r>
              <a:rPr lang="ja-JP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用</a:t>
            </a:r>
            <a:r>
              <a:rPr 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TOWS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分析</a:t>
            </a:r>
            <a:r>
              <a:rPr lang="ja-JP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法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将分析结果转换为可落地的行动方案。</a:t>
            </a:r>
            <a:endParaRPr lang="en-CA" altLang="zh-CN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CA" altLang="zh-CN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CA" b="1" u="sng" dirty="0">
                <a:latin typeface="等线" panose="02010600030101010101" charset="-122"/>
                <a:ea typeface="等线" panose="02010600030101010101" charset="-122"/>
                <a:sym typeface="+mn-ea"/>
              </a:rPr>
              <a:t>定义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endParaRPr lang="en-CA" altLang="zh-CN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CA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ja-JP" b="1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SO</a:t>
            </a:r>
            <a:r>
              <a:rPr lang="ja-JP" altLang="en-US" b="1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进攻型战略</a:t>
            </a:r>
            <a:r>
              <a:rPr lang="zh-CN" altLang="en-US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：企业可以凭借自己的优势，最大化地利用外部机会</a:t>
            </a:r>
            <a:r>
              <a:rPr lang="en-CA" dirty="0"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endParaRPr lang="en-CA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ja-JP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WO</a:t>
            </a:r>
            <a:r>
              <a:rPr lang="ja-JP" altLang="en-CA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扭转或</a:t>
            </a:r>
            <a:r>
              <a:rPr lang="ja-JP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创新型战略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zh-CN" altLang="en-US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企业可以针对性地补足某一劣势来抓住外部机会</a:t>
            </a:r>
            <a:r>
              <a:rPr lang="en-CA" dirty="0"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endParaRPr lang="en-CA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ja-JP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ST</a:t>
            </a:r>
            <a:r>
              <a:rPr lang="ja-JP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积极防御型战略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zh-CN" altLang="en-US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企业以自身优势迎接挑战，主动利用自己的优势来应对外部威胁</a:t>
            </a:r>
            <a:r>
              <a:rPr lang="en-CA" dirty="0"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endParaRPr lang="en-CA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ja-JP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ja-JP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WT</a:t>
            </a:r>
            <a:r>
              <a:rPr lang="ja-JP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保守防御性战略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ja-JP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企业可以一边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弥补自身短板，</a:t>
            </a:r>
            <a:r>
              <a:rPr lang="ja-JP" altLang="en-US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一边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寻求外部威胁的解决方案</a:t>
            </a:r>
            <a:r>
              <a:rPr lang="en-CA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CA" spc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en-CA" spc="0" dirty="0">
              <a:latin typeface="等线" panose="02010600030101010101" charset="-122"/>
              <a:ea typeface="等线" panose="02010600030101010101" charset="-122"/>
            </a:endParaRPr>
          </a:p>
          <a:p>
            <a:endParaRPr lang="en-US" spc="0" dirty="0">
              <a:latin typeface="等线" panose="02010600030101010101" charset="-122"/>
              <a:ea typeface="等线" panose="02010600030101010101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503547" y="492037"/>
            <a:ext cx="325753" cy="45720"/>
            <a:chOff x="486593" y="492037"/>
            <a:chExt cx="325753" cy="45720"/>
          </a:xfrm>
        </p:grpSpPr>
        <p:sp>
          <p:nvSpPr>
            <p:cNvPr id="9" name="椭圆 8"/>
            <p:cNvSpPr/>
            <p:nvPr/>
          </p:nvSpPr>
          <p:spPr>
            <a:xfrm>
              <a:off x="486593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79937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73281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766626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769171" y="4615145"/>
            <a:ext cx="249291" cy="253366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05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01" name="TextBox 16"/>
          <p:cNvSpPr txBox="1"/>
          <p:nvPr/>
        </p:nvSpPr>
        <p:spPr>
          <a:xfrm>
            <a:off x="452004" y="4626412"/>
            <a:ext cx="570230" cy="252730"/>
          </a:xfrm>
          <a:prstGeom prst="rect">
            <a:avLst/>
          </a:prstGeom>
          <a:ln w="12700">
            <a:miter lim="400000"/>
          </a:ln>
        </p:spPr>
        <p:txBody>
          <a:bodyPr wrap="none" lIns="34289" rIns="3428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rPr sz="1050"/>
              <a:t>Slide  /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106588" y="1735977"/>
            <a:ext cx="2137774" cy="2137774"/>
          </a:xfrm>
          <a:custGeom>
            <a:avLst/>
            <a:gdLst>
              <a:gd name="connsiteX0" fmla="*/ 1015705 w 2031410"/>
              <a:gd name="connsiteY0" fmla="*/ 0 h 2031410"/>
              <a:gd name="connsiteX1" fmla="*/ 2031410 w 2031410"/>
              <a:gd name="connsiteY1" fmla="*/ 1015705 h 2031410"/>
              <a:gd name="connsiteX2" fmla="*/ 1015705 w 2031410"/>
              <a:gd name="connsiteY2" fmla="*/ 2031410 h 2031410"/>
              <a:gd name="connsiteX3" fmla="*/ 0 w 2031410"/>
              <a:gd name="connsiteY3" fmla="*/ 1015705 h 2031410"/>
              <a:gd name="connsiteX4" fmla="*/ 1015705 w 2031410"/>
              <a:gd name="connsiteY4" fmla="*/ 0 h 203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410" h="2031410">
                <a:moveTo>
                  <a:pt x="1015705" y="0"/>
                </a:moveTo>
                <a:cubicBezTo>
                  <a:pt x="1576663" y="0"/>
                  <a:pt x="2031410" y="454747"/>
                  <a:pt x="2031410" y="1015705"/>
                </a:cubicBezTo>
                <a:cubicBezTo>
                  <a:pt x="2031410" y="1576663"/>
                  <a:pt x="1576663" y="2031410"/>
                  <a:pt x="1015705" y="2031410"/>
                </a:cubicBezTo>
                <a:cubicBezTo>
                  <a:pt x="454747" y="2031410"/>
                  <a:pt x="0" y="1576663"/>
                  <a:pt x="0" y="1015705"/>
                </a:cubicBezTo>
                <a:cubicBezTo>
                  <a:pt x="0" y="454747"/>
                  <a:pt x="454747" y="0"/>
                  <a:pt x="10157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24180" y="588645"/>
            <a:ext cx="192151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dirty="0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  <a:cs typeface="Arial" panose="020B0604020202020204" pitchFamily="34" charset="0"/>
              </a:rPr>
              <a:t>TOWS</a:t>
            </a:r>
            <a:r>
              <a:rPr lang="zh-CN" altLang="en-US" sz="2400" dirty="0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  <a:cs typeface="Arial" panose="020B0604020202020204" pitchFamily="34" charset="0"/>
              </a:rPr>
              <a:t>分析法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1052796" y="1330546"/>
            <a:ext cx="2331698" cy="548854"/>
            <a:chOff x="1263898" y="1808507"/>
            <a:chExt cx="3108930" cy="731805"/>
          </a:xfrm>
        </p:grpSpPr>
        <p:grpSp>
          <p:nvGrpSpPr>
            <p:cNvPr id="17" name="Group 16"/>
            <p:cNvGrpSpPr/>
            <p:nvPr/>
          </p:nvGrpSpPr>
          <p:grpSpPr>
            <a:xfrm>
              <a:off x="1263898" y="1845781"/>
              <a:ext cx="1285778" cy="694531"/>
              <a:chOff x="2126473" y="2143765"/>
              <a:chExt cx="1285778" cy="694531"/>
            </a:xfrm>
          </p:grpSpPr>
          <p:sp>
            <p:nvSpPr>
              <p:cNvPr id="12" name="Freeform 35"/>
              <p:cNvSpPr/>
              <p:nvPr/>
            </p:nvSpPr>
            <p:spPr>
              <a:xfrm>
                <a:off x="2700592" y="2143765"/>
                <a:ext cx="711659" cy="694093"/>
              </a:xfrm>
              <a:custGeom>
                <a:avLst/>
                <a:gdLst>
                  <a:gd name="connsiteX0" fmla="*/ 0 w 938701"/>
                  <a:gd name="connsiteY0" fmla="*/ 469351 h 938701"/>
                  <a:gd name="connsiteX1" fmla="*/ 137470 w 938701"/>
                  <a:gd name="connsiteY1" fmla="*/ 137470 h 938701"/>
                  <a:gd name="connsiteX2" fmla="*/ 469352 w 938701"/>
                  <a:gd name="connsiteY2" fmla="*/ 1 h 938701"/>
                  <a:gd name="connsiteX3" fmla="*/ 801233 w 938701"/>
                  <a:gd name="connsiteY3" fmla="*/ 137471 h 938701"/>
                  <a:gd name="connsiteX4" fmla="*/ 938702 w 938701"/>
                  <a:gd name="connsiteY4" fmla="*/ 469353 h 938701"/>
                  <a:gd name="connsiteX5" fmla="*/ 801232 w 938701"/>
                  <a:gd name="connsiteY5" fmla="*/ 801234 h 938701"/>
                  <a:gd name="connsiteX6" fmla="*/ 469351 w 938701"/>
                  <a:gd name="connsiteY6" fmla="*/ 938704 h 938701"/>
                  <a:gd name="connsiteX7" fmla="*/ 137470 w 938701"/>
                  <a:gd name="connsiteY7" fmla="*/ 801234 h 938701"/>
                  <a:gd name="connsiteX8" fmla="*/ 1 w 938701"/>
                  <a:gd name="connsiteY8" fmla="*/ 469352 h 938701"/>
                  <a:gd name="connsiteX9" fmla="*/ 0 w 938701"/>
                  <a:gd name="connsiteY9" fmla="*/ 469351 h 938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8701" h="938701">
                    <a:moveTo>
                      <a:pt x="0" y="469351"/>
                    </a:moveTo>
                    <a:cubicBezTo>
                      <a:pt x="0" y="344871"/>
                      <a:pt x="49450" y="225490"/>
                      <a:pt x="137470" y="137470"/>
                    </a:cubicBezTo>
                    <a:cubicBezTo>
                      <a:pt x="225491" y="49450"/>
                      <a:pt x="344872" y="1"/>
                      <a:pt x="469352" y="1"/>
                    </a:cubicBezTo>
                    <a:cubicBezTo>
                      <a:pt x="593832" y="1"/>
                      <a:pt x="713213" y="49451"/>
                      <a:pt x="801233" y="137471"/>
                    </a:cubicBezTo>
                    <a:cubicBezTo>
                      <a:pt x="889253" y="225492"/>
                      <a:pt x="938702" y="344873"/>
                      <a:pt x="938702" y="469353"/>
                    </a:cubicBezTo>
                    <a:cubicBezTo>
                      <a:pt x="938702" y="593833"/>
                      <a:pt x="889253" y="713214"/>
                      <a:pt x="801232" y="801234"/>
                    </a:cubicBezTo>
                    <a:cubicBezTo>
                      <a:pt x="713212" y="889254"/>
                      <a:pt x="593830" y="938704"/>
                      <a:pt x="469351" y="938704"/>
                    </a:cubicBezTo>
                    <a:cubicBezTo>
                      <a:pt x="344871" y="938704"/>
                      <a:pt x="225490" y="889254"/>
                      <a:pt x="137470" y="801234"/>
                    </a:cubicBezTo>
                    <a:cubicBezTo>
                      <a:pt x="49450" y="713214"/>
                      <a:pt x="0" y="593832"/>
                      <a:pt x="1" y="469352"/>
                    </a:cubicBezTo>
                    <a:lnTo>
                      <a:pt x="0" y="469351"/>
                    </a:lnTo>
                    <a:close/>
                  </a:path>
                </a:pathLst>
              </a:custGeom>
              <a:solidFill>
                <a:srgbClr val="1F9E23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2870" tIns="162869" rIns="162870" bIns="162869" numCol="1" spcCol="1270" anchor="ctr" anchorCtr="0">
                <a:noAutofit/>
              </a:bodyPr>
              <a:lstStyle/>
              <a:p>
                <a:pPr algn="ctr" defTabSz="118491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000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5" name="Freeform 56"/>
              <p:cNvSpPr/>
              <p:nvPr/>
            </p:nvSpPr>
            <p:spPr>
              <a:xfrm>
                <a:off x="2126473" y="2144203"/>
                <a:ext cx="711659" cy="694093"/>
              </a:xfrm>
              <a:custGeom>
                <a:avLst/>
                <a:gdLst>
                  <a:gd name="connsiteX0" fmla="*/ 0 w 938701"/>
                  <a:gd name="connsiteY0" fmla="*/ 469351 h 938701"/>
                  <a:gd name="connsiteX1" fmla="*/ 137470 w 938701"/>
                  <a:gd name="connsiteY1" fmla="*/ 137470 h 938701"/>
                  <a:gd name="connsiteX2" fmla="*/ 469352 w 938701"/>
                  <a:gd name="connsiteY2" fmla="*/ 1 h 938701"/>
                  <a:gd name="connsiteX3" fmla="*/ 801233 w 938701"/>
                  <a:gd name="connsiteY3" fmla="*/ 137471 h 938701"/>
                  <a:gd name="connsiteX4" fmla="*/ 938702 w 938701"/>
                  <a:gd name="connsiteY4" fmla="*/ 469353 h 938701"/>
                  <a:gd name="connsiteX5" fmla="*/ 801232 w 938701"/>
                  <a:gd name="connsiteY5" fmla="*/ 801234 h 938701"/>
                  <a:gd name="connsiteX6" fmla="*/ 469351 w 938701"/>
                  <a:gd name="connsiteY6" fmla="*/ 938704 h 938701"/>
                  <a:gd name="connsiteX7" fmla="*/ 137470 w 938701"/>
                  <a:gd name="connsiteY7" fmla="*/ 801234 h 938701"/>
                  <a:gd name="connsiteX8" fmla="*/ 1 w 938701"/>
                  <a:gd name="connsiteY8" fmla="*/ 469352 h 938701"/>
                  <a:gd name="connsiteX9" fmla="*/ 0 w 938701"/>
                  <a:gd name="connsiteY9" fmla="*/ 469351 h 938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8701" h="938701">
                    <a:moveTo>
                      <a:pt x="0" y="469351"/>
                    </a:moveTo>
                    <a:cubicBezTo>
                      <a:pt x="0" y="344871"/>
                      <a:pt x="49450" y="225490"/>
                      <a:pt x="137470" y="137470"/>
                    </a:cubicBezTo>
                    <a:cubicBezTo>
                      <a:pt x="225491" y="49450"/>
                      <a:pt x="344872" y="1"/>
                      <a:pt x="469352" y="1"/>
                    </a:cubicBezTo>
                    <a:cubicBezTo>
                      <a:pt x="593832" y="1"/>
                      <a:pt x="713213" y="49451"/>
                      <a:pt x="801233" y="137471"/>
                    </a:cubicBezTo>
                    <a:cubicBezTo>
                      <a:pt x="889253" y="225492"/>
                      <a:pt x="938702" y="344873"/>
                      <a:pt x="938702" y="469353"/>
                    </a:cubicBezTo>
                    <a:cubicBezTo>
                      <a:pt x="938702" y="593833"/>
                      <a:pt x="889253" y="713214"/>
                      <a:pt x="801232" y="801234"/>
                    </a:cubicBezTo>
                    <a:cubicBezTo>
                      <a:pt x="713212" y="889254"/>
                      <a:pt x="593830" y="938704"/>
                      <a:pt x="469351" y="938704"/>
                    </a:cubicBezTo>
                    <a:cubicBezTo>
                      <a:pt x="344871" y="938704"/>
                      <a:pt x="225490" y="889254"/>
                      <a:pt x="137470" y="801234"/>
                    </a:cubicBezTo>
                    <a:cubicBezTo>
                      <a:pt x="49450" y="713214"/>
                      <a:pt x="0" y="593832"/>
                      <a:pt x="1" y="469352"/>
                    </a:cubicBezTo>
                    <a:lnTo>
                      <a:pt x="0" y="469351"/>
                    </a:lnTo>
                    <a:close/>
                  </a:path>
                </a:pathLst>
              </a:custGeom>
              <a:solidFill>
                <a:srgbClr val="1F9E23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2870" tIns="162869" rIns="162870" bIns="162869" numCol="1" spcCol="1270" anchor="ctr" anchorCtr="0">
                <a:noAutofit/>
              </a:bodyPr>
              <a:lstStyle/>
              <a:p>
                <a:pPr algn="ctr" defTabSz="118491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000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pic>
          <p:nvPicPr>
            <p:cNvPr id="16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6974" y="1837888"/>
              <a:ext cx="699037" cy="699037"/>
            </a:xfrm>
            <a:prstGeom prst="rect">
              <a:avLst/>
            </a:prstGeom>
          </p:spPr>
        </p:pic>
        <p:pic>
          <p:nvPicPr>
            <p:cNvPr id="18" name="Picture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0106" y="1974578"/>
              <a:ext cx="427483" cy="427483"/>
            </a:xfrm>
            <a:prstGeom prst="rect">
              <a:avLst/>
            </a:prstGeom>
          </p:spPr>
        </p:pic>
        <p:grpSp>
          <p:nvGrpSpPr>
            <p:cNvPr id="19" name="Group 32"/>
            <p:cNvGrpSpPr/>
            <p:nvPr/>
          </p:nvGrpSpPr>
          <p:grpSpPr>
            <a:xfrm>
              <a:off x="2545754" y="1808507"/>
              <a:ext cx="1827074" cy="429260"/>
              <a:chOff x="2757789" y="2126560"/>
              <a:chExt cx="1827074" cy="42926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2902526" y="2126560"/>
                <a:ext cx="1583267" cy="429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500" b="1" kern="100" dirty="0">
                    <a:solidFill>
                      <a:srgbClr val="1F9E23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进攻型战略</a:t>
                </a:r>
                <a:r>
                  <a:rPr lang="en-CA" sz="1500" b="1" dirty="0">
                    <a:solidFill>
                      <a:srgbClr val="1F9E23"/>
                    </a:solidFill>
                    <a:latin typeface="等线" panose="02010600030101010101" charset="-122"/>
                    <a:ea typeface="等线" panose="02010600030101010101" charset="-122"/>
                  </a:rPr>
                  <a:t> </a:t>
                </a:r>
              </a:p>
            </p:txBody>
          </p:sp>
          <p:sp>
            <p:nvSpPr>
              <p:cNvPr id="95" name="Straight Connector 41"/>
              <p:cNvSpPr/>
              <p:nvPr/>
            </p:nvSpPr>
            <p:spPr>
              <a:xfrm>
                <a:off x="2757789" y="2506372"/>
                <a:ext cx="1827074" cy="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10000 h 10000"/>
                  <a:gd name="connsiteX0-1" fmla="*/ 0 w 14623"/>
                  <a:gd name="connsiteY0-2" fmla="*/ 0 h 10000"/>
                  <a:gd name="connsiteX1-3" fmla="*/ 14623 w 14623"/>
                  <a:gd name="connsiteY1-4" fmla="*/ 10000 h 10000"/>
                  <a:gd name="connsiteX0-5" fmla="*/ 0 w 18219"/>
                  <a:gd name="connsiteY0-6" fmla="*/ 0 h 10000"/>
                  <a:gd name="connsiteX1-7" fmla="*/ 18219 w 18219"/>
                  <a:gd name="connsiteY1-8" fmla="*/ 1000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18219" h="10000">
                    <a:moveTo>
                      <a:pt x="0" y="0"/>
                    </a:moveTo>
                    <a:cubicBezTo>
                      <a:pt x="3333" y="3333"/>
                      <a:pt x="14886" y="6667"/>
                      <a:pt x="18219" y="10000"/>
                    </a:cubicBezTo>
                  </a:path>
                </a:pathLst>
              </a:custGeom>
              <a:ln w="12700">
                <a:solidFill>
                  <a:srgbClr val="1F9E23"/>
                </a:solidFill>
                <a:miter/>
                <a:tailEnd type="oval"/>
              </a:ln>
            </p:spPr>
            <p:txBody>
              <a:bodyPr lIns="34289" rIns="34289"/>
              <a:lstStyle/>
              <a:p>
                <a:endParaRPr sz="1350" dirty="0"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pSp>
        <p:nvGrpSpPr>
          <p:cNvPr id="111" name="Group 110"/>
          <p:cNvGrpSpPr/>
          <p:nvPr/>
        </p:nvGrpSpPr>
        <p:grpSpPr>
          <a:xfrm>
            <a:off x="4934219" y="1330539"/>
            <a:ext cx="2711306" cy="545992"/>
            <a:chOff x="2650723" y="3457193"/>
            <a:chExt cx="3615074" cy="727989"/>
          </a:xfrm>
        </p:grpSpPr>
        <p:grpSp>
          <p:nvGrpSpPr>
            <p:cNvPr id="28" name="Group 27"/>
            <p:cNvGrpSpPr/>
            <p:nvPr/>
          </p:nvGrpSpPr>
          <p:grpSpPr>
            <a:xfrm>
              <a:off x="2650723" y="3490651"/>
              <a:ext cx="1285778" cy="694531"/>
              <a:chOff x="3207209" y="3336238"/>
              <a:chExt cx="1285778" cy="694531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3207209" y="3336238"/>
                <a:ext cx="1285778" cy="694531"/>
                <a:chOff x="2126473" y="2143765"/>
                <a:chExt cx="1285778" cy="694531"/>
              </a:xfrm>
            </p:grpSpPr>
            <p:sp>
              <p:nvSpPr>
                <p:cNvPr id="79" name="Freeform 78"/>
                <p:cNvSpPr/>
                <p:nvPr/>
              </p:nvSpPr>
              <p:spPr>
                <a:xfrm>
                  <a:off x="2700592" y="2143765"/>
                  <a:ext cx="711659" cy="694093"/>
                </a:xfrm>
                <a:custGeom>
                  <a:avLst/>
                  <a:gdLst>
                    <a:gd name="connsiteX0" fmla="*/ 0 w 938701"/>
                    <a:gd name="connsiteY0" fmla="*/ 469351 h 938701"/>
                    <a:gd name="connsiteX1" fmla="*/ 137470 w 938701"/>
                    <a:gd name="connsiteY1" fmla="*/ 137470 h 938701"/>
                    <a:gd name="connsiteX2" fmla="*/ 469352 w 938701"/>
                    <a:gd name="connsiteY2" fmla="*/ 1 h 938701"/>
                    <a:gd name="connsiteX3" fmla="*/ 801233 w 938701"/>
                    <a:gd name="connsiteY3" fmla="*/ 137471 h 938701"/>
                    <a:gd name="connsiteX4" fmla="*/ 938702 w 938701"/>
                    <a:gd name="connsiteY4" fmla="*/ 469353 h 938701"/>
                    <a:gd name="connsiteX5" fmla="*/ 801232 w 938701"/>
                    <a:gd name="connsiteY5" fmla="*/ 801234 h 938701"/>
                    <a:gd name="connsiteX6" fmla="*/ 469351 w 938701"/>
                    <a:gd name="connsiteY6" fmla="*/ 938704 h 938701"/>
                    <a:gd name="connsiteX7" fmla="*/ 137470 w 938701"/>
                    <a:gd name="connsiteY7" fmla="*/ 801234 h 938701"/>
                    <a:gd name="connsiteX8" fmla="*/ 1 w 938701"/>
                    <a:gd name="connsiteY8" fmla="*/ 469352 h 938701"/>
                    <a:gd name="connsiteX9" fmla="*/ 0 w 938701"/>
                    <a:gd name="connsiteY9" fmla="*/ 469351 h 938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8701" h="938701">
                      <a:moveTo>
                        <a:pt x="0" y="469351"/>
                      </a:moveTo>
                      <a:cubicBezTo>
                        <a:pt x="0" y="344871"/>
                        <a:pt x="49450" y="225490"/>
                        <a:pt x="137470" y="137470"/>
                      </a:cubicBezTo>
                      <a:cubicBezTo>
                        <a:pt x="225491" y="49450"/>
                        <a:pt x="344872" y="1"/>
                        <a:pt x="469352" y="1"/>
                      </a:cubicBezTo>
                      <a:cubicBezTo>
                        <a:pt x="593832" y="1"/>
                        <a:pt x="713213" y="49451"/>
                        <a:pt x="801233" y="137471"/>
                      </a:cubicBezTo>
                      <a:cubicBezTo>
                        <a:pt x="889253" y="225492"/>
                        <a:pt x="938702" y="344873"/>
                        <a:pt x="938702" y="469353"/>
                      </a:cubicBezTo>
                      <a:cubicBezTo>
                        <a:pt x="938702" y="593833"/>
                        <a:pt x="889253" y="713214"/>
                        <a:pt x="801232" y="801234"/>
                      </a:cubicBezTo>
                      <a:cubicBezTo>
                        <a:pt x="713212" y="889254"/>
                        <a:pt x="593830" y="938704"/>
                        <a:pt x="469351" y="938704"/>
                      </a:cubicBezTo>
                      <a:cubicBezTo>
                        <a:pt x="344871" y="938704"/>
                        <a:pt x="225490" y="889254"/>
                        <a:pt x="137470" y="801234"/>
                      </a:cubicBezTo>
                      <a:cubicBezTo>
                        <a:pt x="49450" y="713214"/>
                        <a:pt x="0" y="593832"/>
                        <a:pt x="1" y="469352"/>
                      </a:cubicBezTo>
                      <a:lnTo>
                        <a:pt x="0" y="469351"/>
                      </a:lnTo>
                      <a:close/>
                    </a:path>
                  </a:pathLst>
                </a:custGeom>
                <a:solidFill>
                  <a:srgbClr val="1F9E23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62870" tIns="162869" rIns="162870" bIns="162869" numCol="1" spcCol="1270" anchor="ctr" anchorCtr="0">
                  <a:noAutofit/>
                </a:bodyPr>
                <a:lstStyle/>
                <a:p>
                  <a:pPr algn="ctr" defTabSz="118491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2000">
                    <a:solidFill>
                      <a:srgbClr val="FFFFFF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80" name="Freeform 79"/>
                <p:cNvSpPr/>
                <p:nvPr/>
              </p:nvSpPr>
              <p:spPr>
                <a:xfrm>
                  <a:off x="2126473" y="2144203"/>
                  <a:ext cx="711659" cy="694093"/>
                </a:xfrm>
                <a:custGeom>
                  <a:avLst/>
                  <a:gdLst>
                    <a:gd name="connsiteX0" fmla="*/ 0 w 938701"/>
                    <a:gd name="connsiteY0" fmla="*/ 469351 h 938701"/>
                    <a:gd name="connsiteX1" fmla="*/ 137470 w 938701"/>
                    <a:gd name="connsiteY1" fmla="*/ 137470 h 938701"/>
                    <a:gd name="connsiteX2" fmla="*/ 469352 w 938701"/>
                    <a:gd name="connsiteY2" fmla="*/ 1 h 938701"/>
                    <a:gd name="connsiteX3" fmla="*/ 801233 w 938701"/>
                    <a:gd name="connsiteY3" fmla="*/ 137471 h 938701"/>
                    <a:gd name="connsiteX4" fmla="*/ 938702 w 938701"/>
                    <a:gd name="connsiteY4" fmla="*/ 469353 h 938701"/>
                    <a:gd name="connsiteX5" fmla="*/ 801232 w 938701"/>
                    <a:gd name="connsiteY5" fmla="*/ 801234 h 938701"/>
                    <a:gd name="connsiteX6" fmla="*/ 469351 w 938701"/>
                    <a:gd name="connsiteY6" fmla="*/ 938704 h 938701"/>
                    <a:gd name="connsiteX7" fmla="*/ 137470 w 938701"/>
                    <a:gd name="connsiteY7" fmla="*/ 801234 h 938701"/>
                    <a:gd name="connsiteX8" fmla="*/ 1 w 938701"/>
                    <a:gd name="connsiteY8" fmla="*/ 469352 h 938701"/>
                    <a:gd name="connsiteX9" fmla="*/ 0 w 938701"/>
                    <a:gd name="connsiteY9" fmla="*/ 469351 h 938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8701" h="938701">
                      <a:moveTo>
                        <a:pt x="0" y="469351"/>
                      </a:moveTo>
                      <a:cubicBezTo>
                        <a:pt x="0" y="344871"/>
                        <a:pt x="49450" y="225490"/>
                        <a:pt x="137470" y="137470"/>
                      </a:cubicBezTo>
                      <a:cubicBezTo>
                        <a:pt x="225491" y="49450"/>
                        <a:pt x="344872" y="1"/>
                        <a:pt x="469352" y="1"/>
                      </a:cubicBezTo>
                      <a:cubicBezTo>
                        <a:pt x="593832" y="1"/>
                        <a:pt x="713213" y="49451"/>
                        <a:pt x="801233" y="137471"/>
                      </a:cubicBezTo>
                      <a:cubicBezTo>
                        <a:pt x="889253" y="225492"/>
                        <a:pt x="938702" y="344873"/>
                        <a:pt x="938702" y="469353"/>
                      </a:cubicBezTo>
                      <a:cubicBezTo>
                        <a:pt x="938702" y="593833"/>
                        <a:pt x="889253" y="713214"/>
                        <a:pt x="801232" y="801234"/>
                      </a:cubicBezTo>
                      <a:cubicBezTo>
                        <a:pt x="713212" y="889254"/>
                        <a:pt x="593830" y="938704"/>
                        <a:pt x="469351" y="938704"/>
                      </a:cubicBezTo>
                      <a:cubicBezTo>
                        <a:pt x="344871" y="938704"/>
                        <a:pt x="225490" y="889254"/>
                        <a:pt x="137470" y="801234"/>
                      </a:cubicBezTo>
                      <a:cubicBezTo>
                        <a:pt x="49450" y="713214"/>
                        <a:pt x="0" y="593832"/>
                        <a:pt x="1" y="469352"/>
                      </a:cubicBezTo>
                      <a:lnTo>
                        <a:pt x="0" y="469351"/>
                      </a:lnTo>
                      <a:close/>
                    </a:path>
                  </a:pathLst>
                </a:custGeom>
                <a:solidFill>
                  <a:srgbClr val="1F9E23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62870" tIns="162869" rIns="162870" bIns="162869" numCol="1" spcCol="1270" anchor="ctr" anchorCtr="0">
                  <a:noAutofit/>
                </a:bodyPr>
                <a:lstStyle/>
                <a:p>
                  <a:pPr algn="ctr" defTabSz="118491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2000">
                    <a:solidFill>
                      <a:srgbClr val="FFFFFF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</p:grp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07456" y="3448310"/>
                <a:ext cx="511164" cy="511164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5108" y="3462808"/>
                <a:ext cx="440951" cy="440951"/>
              </a:xfrm>
              <a:prstGeom prst="rect">
                <a:avLst/>
              </a:prstGeom>
            </p:spPr>
          </p:pic>
        </p:grpSp>
        <p:sp>
          <p:nvSpPr>
            <p:cNvPr id="96" name="Straight Connector 41"/>
            <p:cNvSpPr/>
            <p:nvPr/>
          </p:nvSpPr>
          <p:spPr>
            <a:xfrm>
              <a:off x="3936501" y="3858305"/>
              <a:ext cx="2329296" cy="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-1" fmla="*/ 0 w 14623"/>
                <a:gd name="connsiteY0-2" fmla="*/ 0 h 10000"/>
                <a:gd name="connsiteX1-3" fmla="*/ 14623 w 14623"/>
                <a:gd name="connsiteY1-4" fmla="*/ 10000 h 10000"/>
                <a:gd name="connsiteX0-5" fmla="*/ 0 w 18219"/>
                <a:gd name="connsiteY0-6" fmla="*/ 0 h 10000"/>
                <a:gd name="connsiteX1-7" fmla="*/ 18219 w 18219"/>
                <a:gd name="connsiteY1-8" fmla="*/ 10000 h 10000"/>
                <a:gd name="connsiteX0-9" fmla="*/ 0 w 21044"/>
                <a:gd name="connsiteY0-10" fmla="*/ 0 h 128800000"/>
                <a:gd name="connsiteX1-11" fmla="*/ 21044 w 21044"/>
                <a:gd name="connsiteY1-12" fmla="*/ 128800000 h 128800000"/>
                <a:gd name="connsiteX0-13" fmla="*/ 0 w 24511"/>
                <a:gd name="connsiteY0-14" fmla="*/ 0 h 128800000"/>
                <a:gd name="connsiteX1-15" fmla="*/ 24511 w 24511"/>
                <a:gd name="connsiteY1-16" fmla="*/ 128800000 h 128800000"/>
                <a:gd name="connsiteX0-17" fmla="*/ 0 w 23227"/>
                <a:gd name="connsiteY0-18" fmla="*/ 0 h 10000"/>
                <a:gd name="connsiteX1-19" fmla="*/ 23227 w 23227"/>
                <a:gd name="connsiteY1-20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23227" h="10000">
                  <a:moveTo>
                    <a:pt x="0" y="0"/>
                  </a:moveTo>
                  <a:cubicBezTo>
                    <a:pt x="3333" y="3333"/>
                    <a:pt x="19894" y="6667"/>
                    <a:pt x="23227" y="10000"/>
                  </a:cubicBezTo>
                </a:path>
              </a:pathLst>
            </a:custGeom>
            <a:ln w="12700">
              <a:solidFill>
                <a:srgbClr val="1F9E23"/>
              </a:solidFill>
              <a:miter/>
              <a:tailEnd type="oval"/>
            </a:ln>
          </p:spPr>
          <p:txBody>
            <a:bodyPr lIns="34289" rIns="34289"/>
            <a:lstStyle/>
            <a:p>
              <a:endParaRPr sz="135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937348" y="3457193"/>
              <a:ext cx="2275840" cy="4292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500" b="1" dirty="0">
                  <a:solidFill>
                    <a:srgbClr val="1F9E23"/>
                  </a:solidFill>
                  <a:latin typeface="等线" panose="02010600030101010101" charset="-122"/>
                  <a:ea typeface="等线" panose="02010600030101010101" charset="-122"/>
                </a:rPr>
                <a:t>扭转或创新型战略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934219" y="3197688"/>
            <a:ext cx="2560753" cy="539180"/>
            <a:chOff x="5678425" y="5839236"/>
            <a:chExt cx="3414337" cy="718907"/>
          </a:xfrm>
        </p:grpSpPr>
        <p:grpSp>
          <p:nvGrpSpPr>
            <p:cNvPr id="30" name="Group 29"/>
            <p:cNvGrpSpPr/>
            <p:nvPr/>
          </p:nvGrpSpPr>
          <p:grpSpPr>
            <a:xfrm>
              <a:off x="5678425" y="5863612"/>
              <a:ext cx="1285778" cy="694531"/>
              <a:chOff x="6026154" y="5670429"/>
              <a:chExt cx="1285778" cy="694531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6026154" y="5670429"/>
                <a:ext cx="1285778" cy="694531"/>
                <a:chOff x="2126473" y="2143765"/>
                <a:chExt cx="1285778" cy="694531"/>
              </a:xfrm>
            </p:grpSpPr>
            <p:sp>
              <p:nvSpPr>
                <p:cNvPr id="89" name="Freeform 88"/>
                <p:cNvSpPr/>
                <p:nvPr/>
              </p:nvSpPr>
              <p:spPr>
                <a:xfrm>
                  <a:off x="2700592" y="2143765"/>
                  <a:ext cx="711659" cy="694093"/>
                </a:xfrm>
                <a:custGeom>
                  <a:avLst/>
                  <a:gdLst>
                    <a:gd name="connsiteX0" fmla="*/ 0 w 938701"/>
                    <a:gd name="connsiteY0" fmla="*/ 469351 h 938701"/>
                    <a:gd name="connsiteX1" fmla="*/ 137470 w 938701"/>
                    <a:gd name="connsiteY1" fmla="*/ 137470 h 938701"/>
                    <a:gd name="connsiteX2" fmla="*/ 469352 w 938701"/>
                    <a:gd name="connsiteY2" fmla="*/ 1 h 938701"/>
                    <a:gd name="connsiteX3" fmla="*/ 801233 w 938701"/>
                    <a:gd name="connsiteY3" fmla="*/ 137471 h 938701"/>
                    <a:gd name="connsiteX4" fmla="*/ 938702 w 938701"/>
                    <a:gd name="connsiteY4" fmla="*/ 469353 h 938701"/>
                    <a:gd name="connsiteX5" fmla="*/ 801232 w 938701"/>
                    <a:gd name="connsiteY5" fmla="*/ 801234 h 938701"/>
                    <a:gd name="connsiteX6" fmla="*/ 469351 w 938701"/>
                    <a:gd name="connsiteY6" fmla="*/ 938704 h 938701"/>
                    <a:gd name="connsiteX7" fmla="*/ 137470 w 938701"/>
                    <a:gd name="connsiteY7" fmla="*/ 801234 h 938701"/>
                    <a:gd name="connsiteX8" fmla="*/ 1 w 938701"/>
                    <a:gd name="connsiteY8" fmla="*/ 469352 h 938701"/>
                    <a:gd name="connsiteX9" fmla="*/ 0 w 938701"/>
                    <a:gd name="connsiteY9" fmla="*/ 469351 h 938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8701" h="938701">
                      <a:moveTo>
                        <a:pt x="0" y="469351"/>
                      </a:moveTo>
                      <a:cubicBezTo>
                        <a:pt x="0" y="344871"/>
                        <a:pt x="49450" y="225490"/>
                        <a:pt x="137470" y="137470"/>
                      </a:cubicBezTo>
                      <a:cubicBezTo>
                        <a:pt x="225491" y="49450"/>
                        <a:pt x="344872" y="1"/>
                        <a:pt x="469352" y="1"/>
                      </a:cubicBezTo>
                      <a:cubicBezTo>
                        <a:pt x="593832" y="1"/>
                        <a:pt x="713213" y="49451"/>
                        <a:pt x="801233" y="137471"/>
                      </a:cubicBezTo>
                      <a:cubicBezTo>
                        <a:pt x="889253" y="225492"/>
                        <a:pt x="938702" y="344873"/>
                        <a:pt x="938702" y="469353"/>
                      </a:cubicBezTo>
                      <a:cubicBezTo>
                        <a:pt x="938702" y="593833"/>
                        <a:pt x="889253" y="713214"/>
                        <a:pt x="801232" y="801234"/>
                      </a:cubicBezTo>
                      <a:cubicBezTo>
                        <a:pt x="713212" y="889254"/>
                        <a:pt x="593830" y="938704"/>
                        <a:pt x="469351" y="938704"/>
                      </a:cubicBezTo>
                      <a:cubicBezTo>
                        <a:pt x="344871" y="938704"/>
                        <a:pt x="225490" y="889254"/>
                        <a:pt x="137470" y="801234"/>
                      </a:cubicBezTo>
                      <a:cubicBezTo>
                        <a:pt x="49450" y="713214"/>
                        <a:pt x="0" y="593832"/>
                        <a:pt x="1" y="469352"/>
                      </a:cubicBezTo>
                      <a:lnTo>
                        <a:pt x="0" y="469351"/>
                      </a:lnTo>
                      <a:close/>
                    </a:path>
                  </a:pathLst>
                </a:custGeom>
                <a:solidFill>
                  <a:srgbClr val="1F9E23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62870" tIns="162869" rIns="162870" bIns="162869" numCol="1" spcCol="1270" anchor="ctr" anchorCtr="0">
                  <a:noAutofit/>
                </a:bodyPr>
                <a:lstStyle/>
                <a:p>
                  <a:pPr algn="ctr" defTabSz="118491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2000">
                    <a:solidFill>
                      <a:srgbClr val="FFFFFF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90" name="Freeform 89"/>
                <p:cNvSpPr/>
                <p:nvPr/>
              </p:nvSpPr>
              <p:spPr>
                <a:xfrm>
                  <a:off x="2126473" y="2144203"/>
                  <a:ext cx="711659" cy="694093"/>
                </a:xfrm>
                <a:custGeom>
                  <a:avLst/>
                  <a:gdLst>
                    <a:gd name="connsiteX0" fmla="*/ 0 w 938701"/>
                    <a:gd name="connsiteY0" fmla="*/ 469351 h 938701"/>
                    <a:gd name="connsiteX1" fmla="*/ 137470 w 938701"/>
                    <a:gd name="connsiteY1" fmla="*/ 137470 h 938701"/>
                    <a:gd name="connsiteX2" fmla="*/ 469352 w 938701"/>
                    <a:gd name="connsiteY2" fmla="*/ 1 h 938701"/>
                    <a:gd name="connsiteX3" fmla="*/ 801233 w 938701"/>
                    <a:gd name="connsiteY3" fmla="*/ 137471 h 938701"/>
                    <a:gd name="connsiteX4" fmla="*/ 938702 w 938701"/>
                    <a:gd name="connsiteY4" fmla="*/ 469353 h 938701"/>
                    <a:gd name="connsiteX5" fmla="*/ 801232 w 938701"/>
                    <a:gd name="connsiteY5" fmla="*/ 801234 h 938701"/>
                    <a:gd name="connsiteX6" fmla="*/ 469351 w 938701"/>
                    <a:gd name="connsiteY6" fmla="*/ 938704 h 938701"/>
                    <a:gd name="connsiteX7" fmla="*/ 137470 w 938701"/>
                    <a:gd name="connsiteY7" fmla="*/ 801234 h 938701"/>
                    <a:gd name="connsiteX8" fmla="*/ 1 w 938701"/>
                    <a:gd name="connsiteY8" fmla="*/ 469352 h 938701"/>
                    <a:gd name="connsiteX9" fmla="*/ 0 w 938701"/>
                    <a:gd name="connsiteY9" fmla="*/ 469351 h 938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8701" h="938701">
                      <a:moveTo>
                        <a:pt x="0" y="469351"/>
                      </a:moveTo>
                      <a:cubicBezTo>
                        <a:pt x="0" y="344871"/>
                        <a:pt x="49450" y="225490"/>
                        <a:pt x="137470" y="137470"/>
                      </a:cubicBezTo>
                      <a:cubicBezTo>
                        <a:pt x="225491" y="49450"/>
                        <a:pt x="344872" y="1"/>
                        <a:pt x="469352" y="1"/>
                      </a:cubicBezTo>
                      <a:cubicBezTo>
                        <a:pt x="593832" y="1"/>
                        <a:pt x="713213" y="49451"/>
                        <a:pt x="801233" y="137471"/>
                      </a:cubicBezTo>
                      <a:cubicBezTo>
                        <a:pt x="889253" y="225492"/>
                        <a:pt x="938702" y="344873"/>
                        <a:pt x="938702" y="469353"/>
                      </a:cubicBezTo>
                      <a:cubicBezTo>
                        <a:pt x="938702" y="593833"/>
                        <a:pt x="889253" y="713214"/>
                        <a:pt x="801232" y="801234"/>
                      </a:cubicBezTo>
                      <a:cubicBezTo>
                        <a:pt x="713212" y="889254"/>
                        <a:pt x="593830" y="938704"/>
                        <a:pt x="469351" y="938704"/>
                      </a:cubicBezTo>
                      <a:cubicBezTo>
                        <a:pt x="344871" y="938704"/>
                        <a:pt x="225490" y="889254"/>
                        <a:pt x="137470" y="801234"/>
                      </a:cubicBezTo>
                      <a:cubicBezTo>
                        <a:pt x="49450" y="713214"/>
                        <a:pt x="0" y="593832"/>
                        <a:pt x="1" y="469352"/>
                      </a:cubicBezTo>
                      <a:lnTo>
                        <a:pt x="0" y="469351"/>
                      </a:lnTo>
                      <a:close/>
                    </a:path>
                  </a:pathLst>
                </a:custGeom>
                <a:solidFill>
                  <a:srgbClr val="1F9E23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62870" tIns="162869" rIns="162870" bIns="162869" numCol="1" spcCol="1270" anchor="ctr" anchorCtr="0">
                  <a:noAutofit/>
                </a:bodyPr>
                <a:lstStyle/>
                <a:p>
                  <a:pPr algn="ctr" defTabSz="118491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2000">
                    <a:solidFill>
                      <a:srgbClr val="FFFFFF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</p:grpSp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26401" y="5761893"/>
                <a:ext cx="511164" cy="511164"/>
              </a:xfrm>
              <a:prstGeom prst="rect">
                <a:avLst/>
              </a:prstGeom>
            </p:spPr>
          </p:pic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7565" y="5700811"/>
                <a:ext cx="633327" cy="633327"/>
              </a:xfrm>
              <a:prstGeom prst="rect">
                <a:avLst/>
              </a:prstGeom>
            </p:spPr>
          </p:pic>
        </p:grpSp>
        <p:grpSp>
          <p:nvGrpSpPr>
            <p:cNvPr id="101" name="Group 100"/>
            <p:cNvGrpSpPr/>
            <p:nvPr/>
          </p:nvGrpSpPr>
          <p:grpSpPr>
            <a:xfrm>
              <a:off x="7001495" y="5839236"/>
              <a:ext cx="2091267" cy="429260"/>
              <a:chOff x="2757789" y="2155249"/>
              <a:chExt cx="2091267" cy="429260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2757789" y="2155249"/>
                <a:ext cx="2091267" cy="429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1500" b="1">
                    <a:solidFill>
                      <a:srgbClr val="1F9E23"/>
                    </a:solidFill>
                    <a:latin typeface="等线" panose="02010600030101010101" charset="-122"/>
                    <a:ea typeface="等线" panose="02010600030101010101" charset="-122"/>
                  </a:rPr>
                  <a:t>保</a:t>
                </a:r>
                <a:r>
                  <a:rPr lang="zh-CN" altLang="en-US" sz="1500" b="1" dirty="0">
                    <a:solidFill>
                      <a:srgbClr val="1F9E23"/>
                    </a:solidFill>
                    <a:latin typeface="等线" panose="02010600030101010101" charset="-122"/>
                    <a:ea typeface="等线" panose="02010600030101010101" charset="-122"/>
                  </a:rPr>
                  <a:t>守防御</a:t>
                </a:r>
                <a:r>
                  <a:rPr lang="zh-CN" altLang="en-US" sz="1500" b="1" kern="100" dirty="0">
                    <a:solidFill>
                      <a:srgbClr val="1F9E23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型战略</a:t>
                </a:r>
                <a:r>
                  <a:rPr lang="en-CA" sz="1500" b="1" dirty="0">
                    <a:solidFill>
                      <a:srgbClr val="1F9E23"/>
                    </a:solidFill>
                    <a:latin typeface="等线" panose="02010600030101010101" charset="-122"/>
                    <a:ea typeface="等线" panose="02010600030101010101" charset="-122"/>
                  </a:rPr>
                  <a:t> </a:t>
                </a:r>
              </a:p>
            </p:txBody>
          </p:sp>
          <p:sp>
            <p:nvSpPr>
              <p:cNvPr id="103" name="Straight Connector 41"/>
              <p:cNvSpPr/>
              <p:nvPr/>
            </p:nvSpPr>
            <p:spPr>
              <a:xfrm>
                <a:off x="2760329" y="2539392"/>
                <a:ext cx="2088314" cy="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10000 h 10000"/>
                  <a:gd name="connsiteX0-1" fmla="*/ 0 w 14623"/>
                  <a:gd name="connsiteY0-2" fmla="*/ 0 h 10000"/>
                  <a:gd name="connsiteX1-3" fmla="*/ 14623 w 14623"/>
                  <a:gd name="connsiteY1-4" fmla="*/ 10000 h 10000"/>
                  <a:gd name="connsiteX0-5" fmla="*/ 0 w 18219"/>
                  <a:gd name="connsiteY0-6" fmla="*/ 0 h 10000"/>
                  <a:gd name="connsiteX1-7" fmla="*/ 18219 w 18219"/>
                  <a:gd name="connsiteY1-8" fmla="*/ 10000 h 10000"/>
                  <a:gd name="connsiteX0-9" fmla="*/ 0 w 20824"/>
                  <a:gd name="connsiteY0-10" fmla="*/ 0 h 10000"/>
                  <a:gd name="connsiteX1-11" fmla="*/ 20824 w 20824"/>
                  <a:gd name="connsiteY1-12" fmla="*/ 1000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20824" h="10000">
                    <a:moveTo>
                      <a:pt x="0" y="0"/>
                    </a:moveTo>
                    <a:cubicBezTo>
                      <a:pt x="3333" y="3333"/>
                      <a:pt x="17491" y="6667"/>
                      <a:pt x="20824" y="10000"/>
                    </a:cubicBezTo>
                  </a:path>
                </a:pathLst>
              </a:custGeom>
              <a:ln w="12700">
                <a:solidFill>
                  <a:srgbClr val="1F9E23"/>
                </a:solidFill>
                <a:miter/>
                <a:tailEnd type="oval"/>
              </a:ln>
            </p:spPr>
            <p:txBody>
              <a:bodyPr lIns="34289" rIns="34289"/>
              <a:lstStyle/>
              <a:p>
                <a:endParaRPr sz="1350"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pSp>
        <p:nvGrpSpPr>
          <p:cNvPr id="119" name="Group 118"/>
          <p:cNvGrpSpPr/>
          <p:nvPr/>
        </p:nvGrpSpPr>
        <p:grpSpPr>
          <a:xfrm>
            <a:off x="1057241" y="3229772"/>
            <a:ext cx="2533831" cy="532496"/>
            <a:chOff x="1263898" y="4161038"/>
            <a:chExt cx="3378441" cy="709994"/>
          </a:xfrm>
        </p:grpSpPr>
        <p:grpSp>
          <p:nvGrpSpPr>
            <p:cNvPr id="112" name="Group 111"/>
            <p:cNvGrpSpPr/>
            <p:nvPr/>
          </p:nvGrpSpPr>
          <p:grpSpPr>
            <a:xfrm>
              <a:off x="1263898" y="4161038"/>
              <a:ext cx="3297796" cy="709994"/>
              <a:chOff x="4302051" y="4622821"/>
              <a:chExt cx="3297796" cy="709994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4302051" y="4622821"/>
                <a:ext cx="1285778" cy="709994"/>
                <a:chOff x="4692832" y="4498912"/>
                <a:chExt cx="1285778" cy="709994"/>
              </a:xfrm>
            </p:grpSpPr>
            <p:grpSp>
              <p:nvGrpSpPr>
                <p:cNvPr id="82" name="Group 81"/>
                <p:cNvGrpSpPr/>
                <p:nvPr/>
              </p:nvGrpSpPr>
              <p:grpSpPr>
                <a:xfrm>
                  <a:off x="4692832" y="4511331"/>
                  <a:ext cx="1285778" cy="694531"/>
                  <a:chOff x="2126473" y="2143765"/>
                  <a:chExt cx="1285778" cy="694531"/>
                </a:xfrm>
              </p:grpSpPr>
              <p:sp>
                <p:nvSpPr>
                  <p:cNvPr id="84" name="Freeform 83"/>
                  <p:cNvSpPr/>
                  <p:nvPr/>
                </p:nvSpPr>
                <p:spPr>
                  <a:xfrm>
                    <a:off x="2700592" y="2143765"/>
                    <a:ext cx="711659" cy="694093"/>
                  </a:xfrm>
                  <a:custGeom>
                    <a:avLst/>
                    <a:gdLst>
                      <a:gd name="connsiteX0" fmla="*/ 0 w 938701"/>
                      <a:gd name="connsiteY0" fmla="*/ 469351 h 938701"/>
                      <a:gd name="connsiteX1" fmla="*/ 137470 w 938701"/>
                      <a:gd name="connsiteY1" fmla="*/ 137470 h 938701"/>
                      <a:gd name="connsiteX2" fmla="*/ 469352 w 938701"/>
                      <a:gd name="connsiteY2" fmla="*/ 1 h 938701"/>
                      <a:gd name="connsiteX3" fmla="*/ 801233 w 938701"/>
                      <a:gd name="connsiteY3" fmla="*/ 137471 h 938701"/>
                      <a:gd name="connsiteX4" fmla="*/ 938702 w 938701"/>
                      <a:gd name="connsiteY4" fmla="*/ 469353 h 938701"/>
                      <a:gd name="connsiteX5" fmla="*/ 801232 w 938701"/>
                      <a:gd name="connsiteY5" fmla="*/ 801234 h 938701"/>
                      <a:gd name="connsiteX6" fmla="*/ 469351 w 938701"/>
                      <a:gd name="connsiteY6" fmla="*/ 938704 h 938701"/>
                      <a:gd name="connsiteX7" fmla="*/ 137470 w 938701"/>
                      <a:gd name="connsiteY7" fmla="*/ 801234 h 938701"/>
                      <a:gd name="connsiteX8" fmla="*/ 1 w 938701"/>
                      <a:gd name="connsiteY8" fmla="*/ 469352 h 938701"/>
                      <a:gd name="connsiteX9" fmla="*/ 0 w 938701"/>
                      <a:gd name="connsiteY9" fmla="*/ 469351 h 9387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938701" h="938701">
                        <a:moveTo>
                          <a:pt x="0" y="469351"/>
                        </a:moveTo>
                        <a:cubicBezTo>
                          <a:pt x="0" y="344871"/>
                          <a:pt x="49450" y="225490"/>
                          <a:pt x="137470" y="137470"/>
                        </a:cubicBezTo>
                        <a:cubicBezTo>
                          <a:pt x="225491" y="49450"/>
                          <a:pt x="344872" y="1"/>
                          <a:pt x="469352" y="1"/>
                        </a:cubicBezTo>
                        <a:cubicBezTo>
                          <a:pt x="593832" y="1"/>
                          <a:pt x="713213" y="49451"/>
                          <a:pt x="801233" y="137471"/>
                        </a:cubicBezTo>
                        <a:cubicBezTo>
                          <a:pt x="889253" y="225492"/>
                          <a:pt x="938702" y="344873"/>
                          <a:pt x="938702" y="469353"/>
                        </a:cubicBezTo>
                        <a:cubicBezTo>
                          <a:pt x="938702" y="593833"/>
                          <a:pt x="889253" y="713214"/>
                          <a:pt x="801232" y="801234"/>
                        </a:cubicBezTo>
                        <a:cubicBezTo>
                          <a:pt x="713212" y="889254"/>
                          <a:pt x="593830" y="938704"/>
                          <a:pt x="469351" y="938704"/>
                        </a:cubicBezTo>
                        <a:cubicBezTo>
                          <a:pt x="344871" y="938704"/>
                          <a:pt x="225490" y="889254"/>
                          <a:pt x="137470" y="801234"/>
                        </a:cubicBezTo>
                        <a:cubicBezTo>
                          <a:pt x="49450" y="713214"/>
                          <a:pt x="0" y="593832"/>
                          <a:pt x="1" y="469352"/>
                        </a:cubicBezTo>
                        <a:lnTo>
                          <a:pt x="0" y="469351"/>
                        </a:lnTo>
                        <a:close/>
                      </a:path>
                    </a:pathLst>
                  </a:custGeom>
                  <a:solidFill>
                    <a:srgbClr val="1F9E23"/>
                  </a:solidFill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62870" tIns="162869" rIns="162870" bIns="162869" numCol="1" spcCol="1270" anchor="ctr" anchorCtr="0">
                    <a:noAutofit/>
                  </a:bodyPr>
                  <a:lstStyle/>
                  <a:p>
                    <a:pPr algn="ctr" defTabSz="118491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en-US" sz="2000">
                      <a:solidFill>
                        <a:srgbClr val="FFFFFF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  <p:sp>
                <p:nvSpPr>
                  <p:cNvPr id="85" name="Freeform 84"/>
                  <p:cNvSpPr/>
                  <p:nvPr/>
                </p:nvSpPr>
                <p:spPr>
                  <a:xfrm>
                    <a:off x="2126473" y="2144203"/>
                    <a:ext cx="711659" cy="694093"/>
                  </a:xfrm>
                  <a:custGeom>
                    <a:avLst/>
                    <a:gdLst>
                      <a:gd name="connsiteX0" fmla="*/ 0 w 938701"/>
                      <a:gd name="connsiteY0" fmla="*/ 469351 h 938701"/>
                      <a:gd name="connsiteX1" fmla="*/ 137470 w 938701"/>
                      <a:gd name="connsiteY1" fmla="*/ 137470 h 938701"/>
                      <a:gd name="connsiteX2" fmla="*/ 469352 w 938701"/>
                      <a:gd name="connsiteY2" fmla="*/ 1 h 938701"/>
                      <a:gd name="connsiteX3" fmla="*/ 801233 w 938701"/>
                      <a:gd name="connsiteY3" fmla="*/ 137471 h 938701"/>
                      <a:gd name="connsiteX4" fmla="*/ 938702 w 938701"/>
                      <a:gd name="connsiteY4" fmla="*/ 469353 h 938701"/>
                      <a:gd name="connsiteX5" fmla="*/ 801232 w 938701"/>
                      <a:gd name="connsiteY5" fmla="*/ 801234 h 938701"/>
                      <a:gd name="connsiteX6" fmla="*/ 469351 w 938701"/>
                      <a:gd name="connsiteY6" fmla="*/ 938704 h 938701"/>
                      <a:gd name="connsiteX7" fmla="*/ 137470 w 938701"/>
                      <a:gd name="connsiteY7" fmla="*/ 801234 h 938701"/>
                      <a:gd name="connsiteX8" fmla="*/ 1 w 938701"/>
                      <a:gd name="connsiteY8" fmla="*/ 469352 h 938701"/>
                      <a:gd name="connsiteX9" fmla="*/ 0 w 938701"/>
                      <a:gd name="connsiteY9" fmla="*/ 469351 h 9387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938701" h="938701">
                        <a:moveTo>
                          <a:pt x="0" y="469351"/>
                        </a:moveTo>
                        <a:cubicBezTo>
                          <a:pt x="0" y="344871"/>
                          <a:pt x="49450" y="225490"/>
                          <a:pt x="137470" y="137470"/>
                        </a:cubicBezTo>
                        <a:cubicBezTo>
                          <a:pt x="225491" y="49450"/>
                          <a:pt x="344872" y="1"/>
                          <a:pt x="469352" y="1"/>
                        </a:cubicBezTo>
                        <a:cubicBezTo>
                          <a:pt x="593832" y="1"/>
                          <a:pt x="713213" y="49451"/>
                          <a:pt x="801233" y="137471"/>
                        </a:cubicBezTo>
                        <a:cubicBezTo>
                          <a:pt x="889253" y="225492"/>
                          <a:pt x="938702" y="344873"/>
                          <a:pt x="938702" y="469353"/>
                        </a:cubicBezTo>
                        <a:cubicBezTo>
                          <a:pt x="938702" y="593833"/>
                          <a:pt x="889253" y="713214"/>
                          <a:pt x="801232" y="801234"/>
                        </a:cubicBezTo>
                        <a:cubicBezTo>
                          <a:pt x="713212" y="889254"/>
                          <a:pt x="593830" y="938704"/>
                          <a:pt x="469351" y="938704"/>
                        </a:cubicBezTo>
                        <a:cubicBezTo>
                          <a:pt x="344871" y="938704"/>
                          <a:pt x="225490" y="889254"/>
                          <a:pt x="137470" y="801234"/>
                        </a:cubicBezTo>
                        <a:cubicBezTo>
                          <a:pt x="49450" y="713214"/>
                          <a:pt x="0" y="593832"/>
                          <a:pt x="1" y="469352"/>
                        </a:cubicBezTo>
                        <a:lnTo>
                          <a:pt x="0" y="469351"/>
                        </a:lnTo>
                        <a:close/>
                      </a:path>
                    </a:pathLst>
                  </a:custGeom>
                  <a:solidFill>
                    <a:srgbClr val="1F9E23"/>
                  </a:solidFill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62870" tIns="162869" rIns="162870" bIns="162869" numCol="1" spcCol="1270" anchor="ctr" anchorCtr="0">
                    <a:noAutofit/>
                  </a:bodyPr>
                  <a:lstStyle/>
                  <a:p>
                    <a:pPr algn="ctr" defTabSz="118491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en-US" sz="2000">
                      <a:solidFill>
                        <a:srgbClr val="FFFFFF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</p:grpSp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2353" y="4498912"/>
                  <a:ext cx="682627" cy="682627"/>
                </a:xfrm>
                <a:prstGeom prst="rect">
                  <a:avLst/>
                </a:prstGeom>
              </p:spPr>
            </p:pic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17123" y="4575579"/>
                  <a:ext cx="633327" cy="633327"/>
                </a:xfrm>
                <a:prstGeom prst="rect">
                  <a:avLst/>
                </a:prstGeom>
              </p:spPr>
            </p:pic>
          </p:grpSp>
          <p:sp>
            <p:nvSpPr>
              <p:cNvPr id="99" name="Rectangle 98"/>
              <p:cNvSpPr/>
              <p:nvPr/>
            </p:nvSpPr>
            <p:spPr>
              <a:xfrm>
                <a:off x="5578007" y="4622922"/>
                <a:ext cx="2021840" cy="429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500" b="1" dirty="0">
                    <a:solidFill>
                      <a:srgbClr val="1F9E23"/>
                    </a:solidFill>
                    <a:latin typeface="等线" panose="02010600030101010101" charset="-122"/>
                    <a:ea typeface="等线" panose="02010600030101010101" charset="-122"/>
                  </a:rPr>
                  <a:t>积极防御型战略</a:t>
                </a:r>
              </a:p>
            </p:txBody>
          </p:sp>
        </p:grpSp>
        <p:sp>
          <p:nvSpPr>
            <p:cNvPr id="118" name="Straight Connector 41"/>
            <p:cNvSpPr/>
            <p:nvPr/>
          </p:nvSpPr>
          <p:spPr>
            <a:xfrm>
              <a:off x="2554025" y="4554209"/>
              <a:ext cx="2088314" cy="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-1" fmla="*/ 0 w 14623"/>
                <a:gd name="connsiteY0-2" fmla="*/ 0 h 10000"/>
                <a:gd name="connsiteX1-3" fmla="*/ 14623 w 14623"/>
                <a:gd name="connsiteY1-4" fmla="*/ 10000 h 10000"/>
                <a:gd name="connsiteX0-5" fmla="*/ 0 w 18219"/>
                <a:gd name="connsiteY0-6" fmla="*/ 0 h 10000"/>
                <a:gd name="connsiteX1-7" fmla="*/ 18219 w 18219"/>
                <a:gd name="connsiteY1-8" fmla="*/ 10000 h 10000"/>
                <a:gd name="connsiteX0-9" fmla="*/ 0 w 20824"/>
                <a:gd name="connsiteY0-10" fmla="*/ 0 h 10000"/>
                <a:gd name="connsiteX1-11" fmla="*/ 20824 w 20824"/>
                <a:gd name="connsiteY1-12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20824" h="10000">
                  <a:moveTo>
                    <a:pt x="0" y="0"/>
                  </a:moveTo>
                  <a:cubicBezTo>
                    <a:pt x="3333" y="3333"/>
                    <a:pt x="17491" y="6667"/>
                    <a:pt x="20824" y="10000"/>
                  </a:cubicBezTo>
                </a:path>
              </a:pathLst>
            </a:custGeom>
            <a:ln w="12700">
              <a:solidFill>
                <a:srgbClr val="1F9E23"/>
              </a:solidFill>
              <a:miter/>
              <a:tailEnd type="oval"/>
            </a:ln>
          </p:spPr>
          <p:txBody>
            <a:bodyPr lIns="34289" rIns="34289"/>
            <a:lstStyle/>
            <a:p>
              <a:endParaRPr sz="1350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121" name="Rectangle 120"/>
          <p:cNvSpPr/>
          <p:nvPr/>
        </p:nvSpPr>
        <p:spPr>
          <a:xfrm>
            <a:off x="2000037" y="1710392"/>
            <a:ext cx="2772321" cy="575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CA" sz="1050" kern="100" spc="3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行动</a:t>
            </a:r>
            <a:r>
              <a:rPr lang="ja-JP" altLang="en-US" sz="1050" kern="100" spc="3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方案</a:t>
            </a:r>
            <a:r>
              <a:rPr lang="zh-CN" altLang="en-US" sz="1050" kern="100" spc="3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ja-JP" altLang="en-CA" sz="1050" spc="30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填写企业的行动方案</a:t>
            </a:r>
            <a:endParaRPr lang="en-CA" altLang="ja-JP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endParaRPr lang="en-CA" altLang="zh-CN" sz="1050" kern="100" spc="3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000037" y="3602466"/>
            <a:ext cx="2772321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CA" sz="1050" kern="100" spc="3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行动</a:t>
            </a:r>
            <a:r>
              <a:rPr lang="ja-JP" altLang="en-US" sz="1050" kern="100" spc="3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方案</a:t>
            </a:r>
            <a:r>
              <a:rPr lang="zh-CN" altLang="en-US" sz="1050" kern="100" spc="3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：</a:t>
            </a:r>
            <a:r>
              <a:rPr lang="ja-JP" altLang="en-CA" sz="1050" spc="30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填写企业的行动方案</a:t>
            </a:r>
            <a:endParaRPr lang="en-CA" altLang="ja-JP" sz="105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864825" y="1731513"/>
            <a:ext cx="2763753" cy="575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CA" sz="1050" kern="100" spc="3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行动</a:t>
            </a:r>
            <a:r>
              <a:rPr lang="ja-JP" altLang="en-US" sz="1050" kern="100" spc="3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方案</a:t>
            </a:r>
            <a:r>
              <a:rPr lang="zh-CN" altLang="en-US" sz="1050" kern="100" spc="3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：</a:t>
            </a:r>
            <a:r>
              <a:rPr lang="ja-JP" altLang="en-CA" sz="1050" spc="30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填写企业的行动方案</a:t>
            </a:r>
            <a:endParaRPr lang="en-CA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endParaRPr lang="en-US" sz="105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875748" y="3564066"/>
            <a:ext cx="2861145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CA" sz="1050" kern="100" spc="3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行动</a:t>
            </a:r>
            <a:r>
              <a:rPr lang="ja-JP" altLang="en-US" sz="1050" kern="100" spc="3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方案</a:t>
            </a:r>
            <a:r>
              <a:rPr lang="zh-CN" altLang="en-US" sz="1050" kern="100" spc="3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：</a:t>
            </a:r>
            <a:r>
              <a:rPr lang="ja-JP" altLang="en-CA" sz="1050" spc="30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填写企业的行动方案</a:t>
            </a:r>
            <a:endParaRPr lang="en-CA" altLang="ja-JP" sz="105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Macintosh PowerPoint</Application>
  <PresentationFormat>On-screen Show (16:9)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Bebas Neue</vt:lpstr>
      <vt:lpstr>等线</vt:lpstr>
      <vt:lpstr>微软雅黑</vt:lpstr>
      <vt:lpstr>宋体</vt:lpstr>
      <vt:lpstr>Arial</vt:lpstr>
      <vt:lpstr>Calibri</vt:lpstr>
      <vt:lpstr>Times New Roman</vt:lpstr>
      <vt:lpstr>Wingdings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Jennifer Zheng</cp:lastModifiedBy>
  <cp:revision>92</cp:revision>
  <dcterms:created xsi:type="dcterms:W3CDTF">2014-08-01T07:00:00Z</dcterms:created>
  <dcterms:modified xsi:type="dcterms:W3CDTF">2018-08-02T09:50:51Z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2052-10.1.0.7400</vt:lpwstr>
  </property>
</Properties>
</file>