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319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何时用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r>
              <a:rPr lang="ja-JP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企业做出战略决策前，需要对所处的竞争场景做出精准判断</a:t>
            </a:r>
            <a:r>
              <a:rPr lang="ja-JP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或者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想要了解企业所处的商业环境，判断环境本身的性质</a:t>
            </a:r>
            <a:r>
              <a:rPr lang="en-CA" dirty="0">
                <a:effectLst/>
                <a:sym typeface="+mn-ea"/>
              </a:rPr>
              <a:t> </a:t>
            </a:r>
            <a:endParaRPr lang="en-CA" spc="0" dirty="0">
              <a:effectLst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怎么用</a:t>
            </a:r>
            <a:r>
              <a:rPr lang="zh-CN" altLang="en-US" b="1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通过对企业“对整体情况的了解程度”和“对决策产生的结果的预测能力”两个维度的判断，了解企业所处商业环境的特性 </a:t>
            </a:r>
            <a:endParaRPr lang="en-CA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b="1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dirty="0">
                <a:sym typeface="+mn-ea"/>
              </a:rPr>
              <a:t>定义</a:t>
            </a:r>
            <a:r>
              <a:rPr lang="zh-CN" altLang="en-US" b="1" dirty="0">
                <a:sym typeface="+mn-ea"/>
              </a:rPr>
              <a:t>：</a:t>
            </a:r>
            <a:endParaRPr lang="en-US" altLang="ja-JP" b="1" i="0" u="none" spc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b="1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X</a:t>
            </a:r>
            <a:r>
              <a:rPr lang="ja-JP" altLang="en-US" b="1" dirty="0">
                <a:sym typeface="+mn-ea"/>
              </a:rPr>
              <a:t>轴</a:t>
            </a:r>
            <a:r>
              <a:rPr lang="ja-JP" altLang="en-US" dirty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“</a:t>
            </a:r>
            <a:r>
              <a:rPr lang="ja-JP" altLang="en-US" dirty="0">
                <a:sym typeface="+mn-ea"/>
              </a:rPr>
              <a:t>你对某件事物及它所在的环境</a:t>
            </a:r>
            <a:r>
              <a:rPr lang="zh-CN" altLang="en-US" dirty="0">
                <a:sym typeface="+mn-ea"/>
              </a:rPr>
              <a:t>，</a:t>
            </a:r>
            <a:r>
              <a:rPr lang="ja-JP" altLang="en-US" dirty="0">
                <a:sym typeface="+mn-ea"/>
              </a:rPr>
              <a:t>各种状况有多了解</a:t>
            </a:r>
            <a:r>
              <a:rPr lang="zh-CN" altLang="en-US" dirty="0">
                <a:sym typeface="+mn-ea"/>
              </a:rPr>
              <a:t>”</a:t>
            </a:r>
            <a:endParaRPr lang="en-CA" altLang="zh-CN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+mn-ea"/>
              </a:rPr>
              <a:t>Y</a:t>
            </a:r>
            <a:r>
              <a:rPr lang="ja-JP" altLang="en-US" b="1" dirty="0">
                <a:sym typeface="+mn-ea"/>
              </a:rPr>
              <a:t>轴</a:t>
            </a:r>
            <a:r>
              <a:rPr lang="ja-JP" altLang="en-US" dirty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“</a:t>
            </a:r>
            <a:r>
              <a:rPr lang="ja-JP" altLang="en-US" dirty="0">
                <a:sym typeface="+mn-ea"/>
              </a:rPr>
              <a:t>你对你的选择产生的后果了解多少</a:t>
            </a:r>
            <a:r>
              <a:rPr lang="zh-CN" altLang="en-US" dirty="0">
                <a:sym typeface="+mn-ea"/>
              </a:rPr>
              <a:t>”</a:t>
            </a:r>
            <a:endParaRPr lang="en-CA" altLang="zh-CN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b="1" dirty="0">
                <a:sym typeface="+mn-ea"/>
              </a:rPr>
              <a:t>V</a:t>
            </a:r>
            <a:r>
              <a:rPr lang="ja-JP" altLang="en-US" b="1" dirty="0">
                <a:sym typeface="+mn-ea"/>
              </a:rPr>
              <a:t>波动性</a:t>
            </a:r>
            <a:r>
              <a:rPr lang="zh-CN" altLang="en-US" dirty="0">
                <a:sym typeface="+mn-ea"/>
              </a:rPr>
              <a:t>：</a:t>
            </a:r>
            <a:r>
              <a:rPr lang="ja-JP" altLang="en-US" dirty="0">
                <a:sym typeface="+mn-ea"/>
              </a:rPr>
              <a:t>你知道某种情况会出现的可能</a:t>
            </a:r>
            <a:r>
              <a:rPr lang="zh-CN" altLang="en-US" dirty="0">
                <a:sym typeface="+mn-ea"/>
              </a:rPr>
              <a:t>，</a:t>
            </a:r>
            <a:r>
              <a:rPr lang="ja-JP" altLang="en-US" dirty="0">
                <a:sym typeface="+mn-ea"/>
              </a:rPr>
              <a:t>但你不知道什么时候会发生</a:t>
            </a:r>
            <a:endParaRPr lang="en-CA" altLang="ja-JP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ja-JP" b="1" dirty="0">
                <a:sym typeface="+mn-ea"/>
              </a:rPr>
              <a:t>U</a:t>
            </a:r>
            <a:r>
              <a:rPr lang="ja-JP" altLang="en-US" b="1" dirty="0">
                <a:sym typeface="+mn-ea"/>
              </a:rPr>
              <a:t>不确定性</a:t>
            </a:r>
            <a:r>
              <a:rPr lang="zh-CN" altLang="en-US" dirty="0">
                <a:sym typeface="+mn-ea"/>
              </a:rPr>
              <a:t>：</a:t>
            </a:r>
            <a:r>
              <a:rPr lang="ja-JP" altLang="en-US" dirty="0">
                <a:sym typeface="+mn-ea"/>
              </a:rPr>
              <a:t>你知道事情的基本的因果关系</a:t>
            </a:r>
            <a:r>
              <a:rPr lang="zh-CN" altLang="en-US" dirty="0">
                <a:sym typeface="+mn-ea"/>
              </a:rPr>
              <a:t>，</a:t>
            </a:r>
            <a:r>
              <a:rPr lang="ja-JP" altLang="en-US" dirty="0">
                <a:sym typeface="+mn-ea"/>
              </a:rPr>
              <a:t>但无法掌握所有信息</a:t>
            </a:r>
            <a:endParaRPr lang="en-CA" altLang="ja-JP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ja-JP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ja-JP" b="1" dirty="0">
                <a:sym typeface="+mn-ea"/>
              </a:rPr>
              <a:t>C</a:t>
            </a:r>
            <a:r>
              <a:rPr lang="ja-JP" altLang="en-CA" b="1" dirty="0">
                <a:sym typeface="+mn-ea"/>
              </a:rPr>
              <a:t>复杂性</a:t>
            </a:r>
            <a:r>
              <a:rPr lang="zh-CN" altLang="en-US" dirty="0">
                <a:sym typeface="+mn-ea"/>
              </a:rPr>
              <a:t>：</a:t>
            </a:r>
            <a:r>
              <a:rPr lang="ja-JP" altLang="en-US" dirty="0">
                <a:sym typeface="+mn-ea"/>
              </a:rPr>
              <a:t>你知道环境中的相互关联因素是什么</a:t>
            </a:r>
            <a:r>
              <a:rPr lang="zh-CN" altLang="en-US" dirty="0">
                <a:sym typeface="+mn-ea"/>
              </a:rPr>
              <a:t>，</a:t>
            </a:r>
            <a:r>
              <a:rPr lang="ja-JP" altLang="en-US" dirty="0">
                <a:sym typeface="+mn-ea"/>
              </a:rPr>
              <a:t>但因数量过多你无法梳理他们之间的关系</a:t>
            </a:r>
            <a:r>
              <a:rPr lang="zh-CN" altLang="en-US" dirty="0">
                <a:sym typeface="+mn-ea"/>
              </a:rPr>
              <a:t>，</a:t>
            </a:r>
            <a:r>
              <a:rPr lang="ja-JP" altLang="en-US" dirty="0">
                <a:sym typeface="+mn-ea"/>
              </a:rPr>
              <a:t>因此比较难处理</a:t>
            </a:r>
            <a:endParaRPr lang="en-CA" altLang="ja-JP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="0" i="0" u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ja-JP" b="1" dirty="0">
                <a:sym typeface="+mn-ea"/>
              </a:rPr>
              <a:t>A</a:t>
            </a:r>
            <a:r>
              <a:rPr lang="ja-JP" altLang="en-US" b="1" dirty="0">
                <a:sym typeface="+mn-ea"/>
              </a:rPr>
              <a:t>模糊性</a:t>
            </a:r>
            <a:r>
              <a:rPr lang="zh-CN" altLang="en-US" dirty="0">
                <a:sym typeface="+mn-ea"/>
              </a:rPr>
              <a:t>：</a:t>
            </a:r>
            <a:r>
              <a:rPr lang="ja-JP" altLang="en-US" dirty="0">
                <a:sym typeface="+mn-ea"/>
              </a:rPr>
              <a:t>什么都不知道</a:t>
            </a:r>
            <a:r>
              <a:rPr lang="zh-CN" altLang="en-US" dirty="0">
                <a:sym typeface="+mn-ea"/>
              </a:rPr>
              <a:t>，</a:t>
            </a:r>
            <a:r>
              <a:rPr lang="ja-JP" altLang="en-US" dirty="0">
                <a:sym typeface="+mn-ea"/>
              </a:rPr>
              <a:t>是一个完全摸不着头脑的状态</a:t>
            </a:r>
            <a:endParaRPr lang="en-US" b="0" i="0" u="none" spc="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六边形 14"/>
          <p:cNvSpPr/>
          <p:nvPr/>
        </p:nvSpPr>
        <p:spPr>
          <a:xfrm rot="7197721">
            <a:off x="-622173" y="2013239"/>
            <a:ext cx="875267" cy="754541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 rot="3834956">
            <a:off x="-465848" y="513612"/>
            <a:ext cx="653193" cy="563098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六边形 16"/>
          <p:cNvSpPr/>
          <p:nvPr/>
        </p:nvSpPr>
        <p:spPr>
          <a:xfrm rot="687596">
            <a:off x="8141844" y="4648628"/>
            <a:ext cx="2004311" cy="1727855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 rot="687596">
            <a:off x="8666147" y="-18793"/>
            <a:ext cx="277567" cy="239282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 rot="1762774">
            <a:off x="185265" y="4946668"/>
            <a:ext cx="595752" cy="513580"/>
          </a:xfrm>
          <a:prstGeom prst="hexagon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rot="1419650">
            <a:off x="128541" y="403790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rot="3185530">
            <a:off x="8924517" y="2395848"/>
            <a:ext cx="825184" cy="711366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六边形 21"/>
          <p:cNvSpPr/>
          <p:nvPr/>
        </p:nvSpPr>
        <p:spPr>
          <a:xfrm rot="3061733">
            <a:off x="-77651" y="-71223"/>
            <a:ext cx="411838" cy="355033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1419650">
            <a:off x="8431590" y="263081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1419650">
            <a:off x="-9470" y="4799675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3061733">
            <a:off x="7616753" y="4864723"/>
            <a:ext cx="411838" cy="355033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1419650">
            <a:off x="8931567" y="3836873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15"/>
          <p:cNvGrpSpPr/>
          <p:nvPr/>
        </p:nvGrpSpPr>
        <p:grpSpPr>
          <a:xfrm>
            <a:off x="2701263" y="1105619"/>
            <a:ext cx="3447500" cy="3363358"/>
            <a:chOff x="-1590705" y="2624639"/>
            <a:chExt cx="5494666" cy="5192975"/>
          </a:xfrm>
        </p:grpSpPr>
        <p:sp>
          <p:nvSpPr>
            <p:cNvPr id="7" name="TextBox 34"/>
            <p:cNvSpPr txBox="1"/>
            <p:nvPr/>
          </p:nvSpPr>
          <p:spPr>
            <a:xfrm>
              <a:off x="1295713" y="3608508"/>
              <a:ext cx="2601685" cy="188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75410"/>
              <a:r>
                <a:rPr lang="zh-CN" altLang="en-US" sz="105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对环境相对了解，并可以得到很多相关背景信息，对决策产生的结果预测能力较强，</a:t>
              </a:r>
              <a:r>
                <a:rPr lang="ja-JP" altLang="en-US" sz="1050" spc="3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但是却不知道什么时候会发生情况</a:t>
              </a:r>
              <a:r>
                <a:rPr lang="en-CA" sz="105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grpSp>
          <p:nvGrpSpPr>
            <p:cNvPr id="8" name="Group 134"/>
            <p:cNvGrpSpPr/>
            <p:nvPr/>
          </p:nvGrpSpPr>
          <p:grpSpPr>
            <a:xfrm>
              <a:off x="1184090" y="2626621"/>
              <a:ext cx="864665" cy="865389"/>
              <a:chOff x="348138" y="2127243"/>
              <a:chExt cx="648499" cy="649042"/>
            </a:xfrm>
            <a:solidFill>
              <a:srgbClr val="E53238"/>
            </a:solidFill>
          </p:grpSpPr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348138" y="2127243"/>
                <a:ext cx="648499" cy="649042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00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9" name="Oval 37"/>
              <p:cNvSpPr>
                <a:spLocks noChangeAspect="1"/>
              </p:cNvSpPr>
              <p:nvPr/>
            </p:nvSpPr>
            <p:spPr>
              <a:xfrm>
                <a:off x="435870" y="2191104"/>
                <a:ext cx="498845" cy="499263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r>
                  <a:rPr lang="en-US" sz="1200" b="1" dirty="0">
                    <a:solidFill>
                      <a:srgbClr val="FFFFFF"/>
                    </a:solidFill>
                    <a:latin typeface="Arial" panose="020B0604020202020204"/>
                  </a:rPr>
                  <a:t>V</a:t>
                </a:r>
                <a:endParaRPr lang="en-US" sz="100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0" name="Group 129"/>
            <p:cNvGrpSpPr/>
            <p:nvPr/>
          </p:nvGrpSpPr>
          <p:grpSpPr>
            <a:xfrm>
              <a:off x="1182786" y="5187890"/>
              <a:ext cx="864665" cy="865389"/>
              <a:chOff x="-160775" y="4399928"/>
              <a:chExt cx="648499" cy="649042"/>
            </a:xfrm>
            <a:solidFill>
              <a:srgbClr val="E53238"/>
            </a:solidFill>
          </p:grpSpPr>
          <p:sp>
            <p:nvSpPr>
              <p:cNvPr id="11" name="Oval 39"/>
              <p:cNvSpPr>
                <a:spLocks noChangeAspect="1"/>
              </p:cNvSpPr>
              <p:nvPr/>
            </p:nvSpPr>
            <p:spPr>
              <a:xfrm>
                <a:off x="-160775" y="4399928"/>
                <a:ext cx="648499" cy="649042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00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12" name="Oval 40"/>
              <p:cNvSpPr>
                <a:spLocks noChangeAspect="1"/>
              </p:cNvSpPr>
              <p:nvPr/>
            </p:nvSpPr>
            <p:spPr>
              <a:xfrm>
                <a:off x="-72284" y="4471141"/>
                <a:ext cx="498845" cy="499263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r>
                  <a:rPr lang="en-US" sz="1200" b="1" dirty="0">
                    <a:solidFill>
                      <a:srgbClr val="FFFFFF"/>
                    </a:solidFill>
                    <a:latin typeface="Arial" panose="020B0604020202020204"/>
                  </a:rPr>
                  <a:t>U</a:t>
                </a:r>
              </a:p>
            </p:txBody>
          </p:sp>
        </p:grpSp>
        <p:grpSp>
          <p:nvGrpSpPr>
            <p:cNvPr id="13" name="Group 130"/>
            <p:cNvGrpSpPr/>
            <p:nvPr/>
          </p:nvGrpSpPr>
          <p:grpSpPr>
            <a:xfrm>
              <a:off x="-1590705" y="2624639"/>
              <a:ext cx="864665" cy="865389"/>
              <a:chOff x="-1732960" y="2804135"/>
              <a:chExt cx="648499" cy="649042"/>
            </a:xfrm>
            <a:solidFill>
              <a:srgbClr val="E53238"/>
            </a:solidFill>
          </p:grpSpPr>
          <p:sp>
            <p:nvSpPr>
              <p:cNvPr id="14" name="Oval 42"/>
              <p:cNvSpPr>
                <a:spLocks noChangeAspect="1"/>
              </p:cNvSpPr>
              <p:nvPr/>
            </p:nvSpPr>
            <p:spPr>
              <a:xfrm>
                <a:off x="-1732960" y="2804135"/>
                <a:ext cx="648499" cy="649042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00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-1645229" y="2867995"/>
                <a:ext cx="498845" cy="499263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r>
                  <a:rPr lang="en-US" sz="1200" b="1" dirty="0">
                    <a:solidFill>
                      <a:srgbClr val="FFFFFF"/>
                    </a:solidFill>
                    <a:latin typeface="Arial" panose="020B0604020202020204"/>
                  </a:rPr>
                  <a:t>C</a:t>
                </a:r>
              </a:p>
            </p:txBody>
          </p:sp>
        </p:grpSp>
        <p:grpSp>
          <p:nvGrpSpPr>
            <p:cNvPr id="45" name="Group 133"/>
            <p:cNvGrpSpPr/>
            <p:nvPr/>
          </p:nvGrpSpPr>
          <p:grpSpPr>
            <a:xfrm>
              <a:off x="-1571379" y="5183433"/>
              <a:ext cx="864665" cy="865389"/>
              <a:chOff x="243452" y="1739730"/>
              <a:chExt cx="648499" cy="649042"/>
            </a:xfrm>
            <a:solidFill>
              <a:srgbClr val="E53238"/>
            </a:solidFill>
          </p:grpSpPr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243452" y="1739730"/>
                <a:ext cx="648499" cy="649042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00" b="1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303855" y="1810943"/>
                <a:ext cx="498845" cy="499263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r>
                  <a:rPr lang="en-US" sz="1200" b="1" dirty="0">
                    <a:solidFill>
                      <a:srgbClr val="FFFFFF"/>
                    </a:solidFill>
                    <a:latin typeface="Arial" panose="020B0604020202020204"/>
                  </a:rPr>
                  <a:t>A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316271" y="6156765"/>
              <a:ext cx="2587690" cy="163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75410"/>
              <a:r>
                <a:rPr lang="zh-CN" altLang="en-US" sz="105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处于相对熟悉的环境，了解事件基本的因果关系，但无法掌握所有信息因此无法很好预测决策产生的结果</a:t>
              </a:r>
              <a:r>
                <a:rPr lang="en-CA" sz="105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478968" y="3613410"/>
              <a:ext cx="2560001" cy="138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75410"/>
              <a:r>
                <a:rPr lang="zh-CN" altLang="en-US" sz="105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了解环境中相互关联的因素，但因数量过多且错综复杂无法清楚地梳理它们之间的关系</a:t>
              </a:r>
              <a:r>
                <a:rPr lang="en-CA" sz="105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1473635" y="6180295"/>
              <a:ext cx="2584519" cy="163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75410"/>
              <a:r>
                <a:rPr lang="zh-CN" altLang="en-US" sz="105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当你对情况不了解，并且对决策产生结果的预测能力也不强，既不知道事件因果，也无先例可循</a:t>
              </a:r>
              <a:r>
                <a:rPr lang="en-CA" sz="105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</p:grpSp>
      <p:grpSp>
        <p:nvGrpSpPr>
          <p:cNvPr id="51" name="Group 14"/>
          <p:cNvGrpSpPr/>
          <p:nvPr/>
        </p:nvGrpSpPr>
        <p:grpSpPr>
          <a:xfrm>
            <a:off x="2161907" y="753053"/>
            <a:ext cx="3936093" cy="4185675"/>
            <a:chOff x="2323823" y="3153989"/>
            <a:chExt cx="5248124" cy="5580900"/>
          </a:xfrm>
        </p:grpSpPr>
        <p:grpSp>
          <p:nvGrpSpPr>
            <p:cNvPr id="52" name="Group 13"/>
            <p:cNvGrpSpPr/>
            <p:nvPr/>
          </p:nvGrpSpPr>
          <p:grpSpPr>
            <a:xfrm>
              <a:off x="2323823" y="3153989"/>
              <a:ext cx="5248124" cy="5580900"/>
              <a:chOff x="2323823" y="3153989"/>
              <a:chExt cx="5248124" cy="5580900"/>
            </a:xfrm>
          </p:grpSpPr>
          <p:pic>
            <p:nvPicPr>
              <p:cNvPr id="54" name="Picture 18" descr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905990" y="8231782"/>
                <a:ext cx="4665957" cy="50310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grpSp>
            <p:nvGrpSpPr>
              <p:cNvPr id="60" name="Group 24"/>
              <p:cNvGrpSpPr/>
              <p:nvPr/>
            </p:nvGrpSpPr>
            <p:grpSpPr>
              <a:xfrm>
                <a:off x="2323823" y="3153989"/>
                <a:ext cx="571056" cy="4406854"/>
                <a:chOff x="-17959071" y="-5625682"/>
                <a:chExt cx="1672136" cy="8001504"/>
              </a:xfrm>
            </p:grpSpPr>
            <p:pic>
              <p:nvPicPr>
                <p:cNvPr id="61" name="Picture 25" descr="Picture 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 flipH="1">
                  <a:off x="-19108599" y="-4476154"/>
                  <a:ext cx="3866337" cy="1567281"/>
                </a:xfrm>
                <a:prstGeom prst="rect">
                  <a:avLst/>
                </a:prstGeom>
                <a:ln w="12700" cap="flat">
                  <a:noFill/>
                  <a:miter lim="400000"/>
                  <a:headEnd/>
                  <a:tailEnd/>
                </a:ln>
                <a:effectLst/>
              </p:spPr>
            </p:pic>
            <p:sp>
              <p:nvSpPr>
                <p:cNvPr id="69" name="TextBox 29"/>
                <p:cNvSpPr txBox="1"/>
                <p:nvPr/>
              </p:nvSpPr>
              <p:spPr>
                <a:xfrm>
                  <a:off x="-16809138" y="-3654962"/>
                  <a:ext cx="522203" cy="603078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vert="horz" wrap="square" lIns="34289" tIns="34289" rIns="34289" bIns="34289" numCol="1" anchor="ctr">
                  <a:spAutoFit/>
                </a:bodyPr>
                <a:lstStyle/>
                <a:p>
                  <a:pPr defTabSz="1375410"/>
                  <a:r>
                    <a:rPr lang="ja-JP" altLang="en-US" sz="1050">
                      <a:solidFill>
                        <a:schemeClr val="bg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企业对决策产生的结果的预测能力</a:t>
                  </a:r>
                  <a:endParaRPr lang="ja-JP" altLang="en-US" sz="105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sp>
          <p:nvSpPr>
            <p:cNvPr id="73" name="TextBox 29"/>
            <p:cNvSpPr txBox="1"/>
            <p:nvPr/>
          </p:nvSpPr>
          <p:spPr>
            <a:xfrm>
              <a:off x="4019293" y="8086283"/>
              <a:ext cx="2718257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1375410"/>
              <a:r>
                <a:rPr lang="ja-JP" altLang="en-US" sz="105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企业对整体情况的了解程度</a:t>
              </a:r>
              <a:r>
                <a:rPr lang="zh-CN" altLang="en-US" sz="105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</a:p>
          </p:txBody>
        </p:sp>
      </p:grpSp>
      <p:sp>
        <p:nvSpPr>
          <p:cNvPr id="58" name="Rectangle 21"/>
          <p:cNvSpPr/>
          <p:nvPr/>
        </p:nvSpPr>
        <p:spPr>
          <a:xfrm>
            <a:off x="3306723" y="2882379"/>
            <a:ext cx="8686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10"/>
            <a:r>
              <a:rPr lang="ja-JP" altLang="en-US" sz="1500" b="1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模糊性</a:t>
            </a:r>
            <a:endParaRPr lang="ja-JP" altLang="en-US" sz="1500" b="1" spc="3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Rectangle 22"/>
          <p:cNvSpPr/>
          <p:nvPr/>
        </p:nvSpPr>
        <p:spPr>
          <a:xfrm>
            <a:off x="4983896" y="2933606"/>
            <a:ext cx="10972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10"/>
            <a:r>
              <a:rPr lang="ja-JP" altLang="en-US" sz="1500" b="1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不确定性</a:t>
            </a:r>
            <a:endParaRPr lang="ja-JP" altLang="en-US" sz="1500" b="1" spc="3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3" name="Rectangle 23"/>
          <p:cNvSpPr/>
          <p:nvPr/>
        </p:nvSpPr>
        <p:spPr>
          <a:xfrm>
            <a:off x="4985166" y="1245124"/>
            <a:ext cx="8686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10"/>
            <a:r>
              <a:rPr lang="ja-JP" altLang="en-CA" sz="1500" b="1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波动性</a:t>
            </a:r>
            <a:endParaRPr lang="ja-JP" altLang="en-CA" sz="1500" b="1" spc="3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306142" y="1243726"/>
            <a:ext cx="8686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10"/>
            <a:r>
              <a:rPr lang="ja-JP" altLang="en-US" sz="1500" b="1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复杂性</a:t>
            </a:r>
            <a:endParaRPr lang="ja-JP" altLang="en-US" sz="1500" b="1" spc="300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1779905" y="992505"/>
            <a:ext cx="5080" cy="379031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1784985" y="4770755"/>
            <a:ext cx="4779010" cy="1206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54"/>
          <p:cNvSpPr txBox="1"/>
          <p:nvPr/>
        </p:nvSpPr>
        <p:spPr>
          <a:xfrm>
            <a:off x="558188" y="282194"/>
            <a:ext cx="2412048" cy="506730"/>
          </a:xfrm>
          <a:prstGeom prst="rect">
            <a:avLst/>
          </a:prstGeom>
          <a:ln w="12700">
            <a:miter lim="400000"/>
          </a:ln>
        </p:spPr>
        <p:txBody>
          <a:bodyPr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en-US" altLang="ja-JP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VUCA</a:t>
            </a:r>
            <a:r>
              <a:rPr lang="ja-JP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900">
        <p:blinds dir="vert"/>
      </p:transition>
    </mc:Choice>
    <mc:Fallback xmlns="">
      <p:transition spd="slow" advTm="59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Macintosh PowerPoint</Application>
  <PresentationFormat>On-screen Show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Bebas Neue</vt:lpstr>
      <vt:lpstr>等线</vt:lpstr>
      <vt:lpstr>微软雅黑</vt:lpstr>
      <vt:lpstr>ＭＳ Ｐゴシック</vt:lpstr>
      <vt:lpstr>宋体</vt:lpstr>
      <vt:lpstr>Arial</vt:lpstr>
      <vt:lpstr>Calibri</vt:lpstr>
      <vt:lpstr>Calibri Light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2018-08-02T07:09:17Z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