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8" r:id="rId15"/>
    <p:sldId id="271" r:id="rId16"/>
    <p:sldId id="267" r:id="rId17"/>
    <p:sldId id="266" r:id="rId18"/>
    <p:sldId id="275" r:id="rId19"/>
    <p:sldId id="272" r:id="rId20"/>
    <p:sldId id="273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66FCA-E87B-47E7-9F2E-B9F869B0E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A5C62-DDB9-49ED-87BE-2EAF40BD8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A5C62-DDB9-49ED-87BE-2EAF40BD8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A5C62-DDB9-49ED-87BE-2EAF40BD8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A5C62-DDB9-49ED-87BE-2EAF40BD82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7766-A3D6-400A-9261-2A6973CFB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1D554-B8CF-4387-A274-D9704669DF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9.xml"/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9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2.xml"/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11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4.xml"/><Relationship Id="rId3" Type="http://schemas.openxmlformats.org/officeDocument/2006/relationships/image" Target="../media/image1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15.xml"/><Relationship Id="rId7" Type="http://schemas.openxmlformats.org/officeDocument/2006/relationships/image" Target="../media/image13.png"/><Relationship Id="rId6" Type="http://schemas.openxmlformats.org/officeDocument/2006/relationships/hyperlink" Target="http://jmeter.apache.org/api/overview-summary.html" TargetMode="External"/><Relationship Id="rId5" Type="http://schemas.openxmlformats.org/officeDocument/2006/relationships/hyperlink" Target="http://jmeter.apache.org/api/org/apache/jmeter/samplers/SampleResult.html" TargetMode="External"/><Relationship Id="rId4" Type="http://schemas.openxmlformats.org/officeDocument/2006/relationships/hyperlink" Target="http://jmeter.apache.org/api/org/apache/jmeter/threads/JMeterVariables.html" TargetMode="External"/><Relationship Id="rId3" Type="http://schemas.openxmlformats.org/officeDocument/2006/relationships/hyperlink" Target="http://jmeter.apache.org/api/org/apache/jmeter/threads/JMeterContext.html" TargetMode="Externa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6.xml"/><Relationship Id="rId3" Type="http://schemas.openxmlformats.org/officeDocument/2006/relationships/image" Target="../media/image14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7.xml"/><Relationship Id="rId3" Type="http://schemas.openxmlformats.org/officeDocument/2006/relationships/image" Target="../media/image15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8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19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0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hyperlink" Target="http://jmeter.apache.org/download_jmeter.cgi" TargetMode="Externa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5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5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832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使用简明文档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34593" y="4607878"/>
            <a:ext cx="5442857" cy="617265"/>
          </a:xfrm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4593" y="2821578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weix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30" y="3579495"/>
            <a:ext cx="2953385" cy="295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651575"/>
            <a:ext cx="5660571" cy="5075795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result to file/Read from file: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保存结果到文件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Filename: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选择本地文件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LogDisplay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Only: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结果是否成功，筛选后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显示和记录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Configure: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需要保存到结果的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内容（勾选项）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数据默认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等进行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t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可以测试正则表达式。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Scroll automatically: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自动滚动到最后一个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 result: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 Name: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线程组名称、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 Start: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启动开始时间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 time: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加载时长、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Latency: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等待时长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 in bytes: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发送的数据总大小、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Headers size in bytes: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发送头大小、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 size in bytes: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发送数据的其余部分大小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 Count: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发送统计、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 Count: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错误统计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code: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返回码、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message: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返回信息、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headers: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返回的头部信息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发送的请求信息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data: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响应的内容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 Result: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查看断言结果（点击各个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下的断言列表时显示）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Listener</a:t>
            </a:r>
            <a:r>
              <a:rPr lang="zh-CN" altLang="en-US" b="1" dirty="0" smtClean="0"/>
              <a:t>（</a:t>
            </a:r>
            <a:r>
              <a:rPr lang="en-US" altLang="zh-CN" b="1" dirty="0"/>
              <a:t>View Results </a:t>
            </a:r>
            <a:r>
              <a:rPr lang="en-US" altLang="zh-CN" b="1" dirty="0" smtClean="0"/>
              <a:t>Tree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7714" y="1066800"/>
            <a:ext cx="11865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提供了多种监听器。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果树一般不在进行负载测试期间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使用，因为它占用了大量的资源（内存和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。但做功能测试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或在测试计划的调试和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验证阶段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它很好用。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Listener:Aggregate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Results in Table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86" y="1752599"/>
            <a:ext cx="6090955" cy="41336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92187" y="6234928"/>
            <a:ext cx="589501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下结果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忽略大小写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正则查询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651575"/>
            <a:ext cx="5660571" cy="5075795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Value: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Description: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变量描述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哪里作用域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个测试计划下，所有线程组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会产生可变结果的函数取设置值时无效，只有第一次产生的结果会保存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建议放在线程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Variable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元件中的变量，经过重新赋值后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值只影响该线程后续操作，不影响其他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TestPlan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和位置放在更前面的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中的变量可以被当前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TestPlan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中的变量最先初始化，不能引用其他元件定义的变量的，这点是区别。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User Defined Variable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7714" y="1066800"/>
            <a:ext cx="1186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Element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配置元件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，顾名思义是用于定义自定义变量的。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user_defined_variables.png (741×26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8" y="2457355"/>
            <a:ext cx="5890795" cy="21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651575"/>
            <a:ext cx="5660571" cy="5075795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lename: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在当前测试计划下的相对路径或绝对路径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 encoding: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读取文件时用的编码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Names: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变量名称字段为空，则该文件的第一行被读取并解释为列名的列表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。该名称必须用分隔符分隔。他们可以使用双引号标注。多个变量名对应文件中多个列。可以使用双引号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文件内的分隔符，如果某行的列少于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Names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变量数，剩下的变量会保持原值。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Allow quoted data?: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启用后，和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Names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文件中可以用双引号标注，如“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111,222”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，这样就可以在值里面有分隔符。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Recycle on EOF: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到达文件末尾后是否从头读取。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thread on EOF: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文件末尾后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是否停止线程。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Sharing mode: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设置线程间是否共享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threads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线程之间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只打开一次文件。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thread group: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线程组，只打开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次文件，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thread 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每个线程，文件分别打开一次（第一行读取）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Edit: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可以手动输入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thread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等，用于变量化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200" b="1" i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 smtClean="0"/>
              <a:t>（</a:t>
            </a:r>
            <a:r>
              <a:rPr lang="en-US" altLang="zh-CN" b="1" dirty="0"/>
              <a:t>CSV Data Set </a:t>
            </a:r>
            <a:r>
              <a:rPr lang="en-US" altLang="zh-CN" b="1" dirty="0" err="1" smtClean="0"/>
              <a:t>Config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7714" y="1066800"/>
            <a:ext cx="1186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Element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配置元件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 Data Set </a:t>
            </a:r>
            <a:r>
              <a:rPr lang="en-US" altLang="zh-CN" sz="16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文件来参数化变量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 descr="csvdatasetconfig.png (433×28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88" y="2107028"/>
            <a:ext cx="5418283" cy="35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405355"/>
            <a:ext cx="5660571" cy="4261110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Name: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数据库连接池名，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其他元件如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sampler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使用，不同数据库连接该名字不能相同。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Pool Configuration: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一般默认就行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 Number of connection: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连接池最大连接数，设置为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，则线程间不共享，每个线程会重新取连接。小于线程数（非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），线程会等待。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 Time out: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获得数据库连接时的超时时间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 Cleanup interval: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池多久未使用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，回收时间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  Commit: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是否自动提交（更新数据的操作，是否需要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Isolation: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事务隔离级别设置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的数据是否允许其他事务读取操作等等）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 validation by Pool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Keep-Alive: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是否保持连接，只有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的时候下面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个选项生效。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Connection age: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连接多长时间未使用后，将测试一次连接有效。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Validation Query: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的查询来确定数据库仍然响应。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2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 Connection Configuration: 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 URL: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数据库写法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 Driver class: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驱动类，不同数据库写法不同。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Usename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/Password: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3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 smtClean="0"/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Connection Configuration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7714" y="1066800"/>
            <a:ext cx="1186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Element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配置元件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Connection Configuration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，管理数据库连接。（需要自己加入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29" y="1517411"/>
            <a:ext cx="5159828" cy="403699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7714" y="5715900"/>
          <a:ext cx="11549743" cy="1005840"/>
        </p:xfrm>
        <a:graphic>
          <a:graphicData uri="http://schemas.openxmlformats.org/drawingml/2006/table">
            <a:tbl>
              <a:tblPr/>
              <a:tblGrid>
                <a:gridCol w="780677"/>
                <a:gridCol w="1946345"/>
                <a:gridCol w="8822721"/>
              </a:tblGrid>
              <a:tr h="2606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Driver class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Database URL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952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com.mysql.jdbc.Driver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jdbc:mysql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://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host[:port]/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dbname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15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oracle.jdbc.OracleDriver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jdbc:oracle:thin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:@//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host:port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/service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jdbc:oracle:thin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:@(description=(address=(host={mc-name})(protocol=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)(port={port-no}))(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connect_data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={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})))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2168148"/>
            <a:ext cx="5551715" cy="4189110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once Per Iteration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如变量值使用函数，比如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函数进行参数化，勾选这个选项后，会检查确保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迭代（比如使用循环控制器）更新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值，不勾选的话不会保证相近两次的值不同。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User_1….user3: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${username}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${password}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列表只在不同线程间迭代，一个线程里使用循环控制器多次执行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的话，取的是同一组值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 Data Set 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使用了函数，则一个线程里的循环控制器，每次函数会迭代执行。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0" fontAlgn="t">
              <a:spcBef>
                <a:spcPts val="1000"/>
              </a:spcBef>
              <a:buNone/>
            </a:pP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Processor(User Parameters)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716" y="1066800"/>
            <a:ext cx="118654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Parameters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前置处理器用于设置用户变量和小范围的参数化。有区别于测试计划中设置的变量：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作用于当前线程组，其他线程组不起作用。测试计划设置的作用于整个测试计划。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可少量参数化，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大量参数建议用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 Data Set 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。设置值列表后一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个线程更新一次，线程数多于值列表后重复使用</a:t>
            </a:r>
            <a:r>
              <a:rPr lang="zh-CN" altLang="en-US" sz="1400" dirty="0" smtClean="0"/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user_params.png (703×3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4718"/>
            <a:ext cx="5835239" cy="25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405353"/>
            <a:ext cx="5551715" cy="518050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元件中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QUERY: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 Type: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type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Statement/Update statement…</a:t>
            </a:r>
            <a:endParaRPr lang="en-US" altLang="zh-CN" sz="1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待执行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最普通的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3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</a:t>
            </a: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tablename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where id = 1</a:t>
            </a:r>
            <a:endParaRPr lang="en-US" altLang="zh-CN" sz="1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3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tablename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= ?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结合下面的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 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 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？用指定的参数代入，</a:t>
            </a:r>
            <a:r>
              <a:rPr lang="en-US" altLang="zh-CN" sz="1000" dirty="0"/>
              <a:t>  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PreparedXXX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用于替换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语句中占位符？（逗号分隔）。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对应参数数据库中的类型，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INTEGER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Names: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调用数据库存储过程（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CallableStatement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）执行后，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参数列表，保存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变量名列表（逗号），多于变量列表忽略。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Name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执行结果，每一行结果是一个包含列名的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，如要取查询第一行的某个字段使用方法如下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fontAlgn="t">
              <a:spcBef>
                <a:spcPts val="1000"/>
              </a:spcBef>
              <a:buNone/>
            </a:pP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columnValue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vars.getObject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resultObject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").get(0).get("Column Name");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 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定义数据库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存储过程（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CallableStatement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执行结果如何保存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as String: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保存为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，不能迭代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as Object: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保存为对象，可以迭代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Records: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结果条数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3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000" dirty="0"/>
          </a:p>
          <a:p>
            <a:pPr marL="1085850" lvl="3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0" fontAlgn="t">
              <a:spcBef>
                <a:spcPts val="1000"/>
              </a:spcBef>
              <a:buNone/>
            </a:pP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 Processor(JDBC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PreProcessor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716" y="1066800"/>
            <a:ext cx="118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前置处理器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，可以运行一些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语句在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ampler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。适用于一些测试数据，需要从数据库获取的场景。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86" y="1491343"/>
            <a:ext cx="5955455" cy="4490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2986" y="6150429"/>
            <a:ext cx="595545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Tips:JDBC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PostProcessor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（后置处理器）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PreProcessor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类似，只是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运行之后。可以清理测试后的数据</a:t>
            </a:r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405353"/>
            <a:ext cx="5551715" cy="5300247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Reset Interpreter before each call: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BeanShell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元件都有独立的解释器备份（针对每个线程）。如果测试元件被重复调用，例如，被放在循环之中，那么在多次调用间解释器将被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一些长期运行的测试可能导致解释器使用很多内存；如果遇到这种情况，请尝试使用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beanshell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传参，在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beanshell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中引用时，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”表示整个入参，或是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bsh.args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数组下标引用，用空格分隔。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 file: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指定运行包含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BeanShell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的脚本文件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 :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lnSpc>
                <a:spcPts val="15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内置变量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(Logger):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记日志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调试信息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…”);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JMeterContext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vars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JMeterVariables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读写变量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vars.get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(key); 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vars.put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vars.putObject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("OBJ1",new Object());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 (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JMeterProperties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class 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java.util.Properties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jmeter.properties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配置属性或临时设置属性供其他线程传递使用（线程间共享），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props.get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("START.HMS"); 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props.put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("PROP1","1234");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SampleResult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z="1000" b="1" i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prev.setDataType</a:t>
            </a:r>
            <a:r>
              <a:rPr lang="en-US" altLang="zh-CN" sz="10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(“text”)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0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000" b="1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://bz.apache.org/bugzilla/show_bug.cgi?id=58027</a:t>
            </a:r>
            <a:endParaRPr lang="en-US" altLang="zh-CN" sz="10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ts val="1500"/>
              </a:lnSpc>
              <a:buNone/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String res= 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prev.getResponseDataAsString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 (Sampler): 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http://jmeter.apache.org/api/overview-summary.html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3" indent="-171450" fontAlgn="t">
              <a:lnSpc>
                <a:spcPts val="15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0" fontAlgn="t">
              <a:lnSpc>
                <a:spcPts val="1500"/>
              </a:lnSpc>
              <a:spcBef>
                <a:spcPts val="1000"/>
              </a:spcBef>
              <a:buNone/>
            </a:pP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 Processor(BeanShell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PreProcessor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716" y="1066800"/>
            <a:ext cx="118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BeanShell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脚本语言，因此如果你想在完全不会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BeanShell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前提下使用他，那么直接编写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397453"/>
            <a:ext cx="5923568" cy="53081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763486"/>
            <a:ext cx="5551715" cy="4822370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 Reference Name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 Extractor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eference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N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ame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names 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group number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正则表达式中，作为变量名的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values regex group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正则表达式提取器的正则表达式：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name="([^"]+?)" value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="([^"]+?)"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arameter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 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，提取第一个括号内正则匹配的内容作为变量名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values 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number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提取第一个括号内正则匹配的内容作为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如变量名提取到的为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，其他元件可以以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${username}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与正则表达式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器一起使用</a:t>
            </a:r>
            <a:endParaRPr lang="en-US" altLang="zh-CN" sz="1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Processor(RegEx User Parameters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716" y="1066800"/>
            <a:ext cx="1186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 User Parameters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作为前置处理器，允许从上一个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请求的后置处理器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 Extractor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（正则表达式提取器）结果中提取值构造参数。正则表达式用户参数是作用域是单个线程。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regex_user_params.png (727×13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1" y="2757900"/>
            <a:ext cx="6004241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600199"/>
            <a:ext cx="5551715" cy="507274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Apply to: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适用对象，参考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Assertion 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pply to</a:t>
            </a:r>
            <a:endParaRPr lang="en-US" altLang="zh-CN" sz="1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Field to check: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Assertion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Field  </a:t>
            </a: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toTest</a:t>
            </a:r>
            <a:endParaRPr lang="en-US" altLang="zh-CN" sz="1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 (</a:t>
            </a: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unescaped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不转义。响应的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已经转义的字符回到转义前，耗性能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Name: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正则表达式提取值保存的变量名，可以被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RegEx User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refname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]_g1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第一组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内的内容， 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refname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]_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表示全部组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内的内容，如果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refname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_g0}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refname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r}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不相等。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Expression: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正则表达式来解析响应数据。必须包含至少一组括号“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”捕捉字符串的一部分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$0$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时，可以没有括号，因为这时提取整个正则表达式匹配的内容。此时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refname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_g0}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refname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Template: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$1$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指第一个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中内容，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$2$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指第二个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中内容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$0$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指整个表达式匹配内容。 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 No.(0 for Random):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指定第几处匹配正则表达式的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作为提取对象，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表示随机，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表示全部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 Value: 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无匹配时的默认值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Processor(Regular Expression Extractor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716" y="1066800"/>
            <a:ext cx="118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 Extractor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处理器，允许从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响应或特定参数中根据正则表达式提取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regex_extractor.png (790×27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80" y="2650671"/>
            <a:ext cx="5935674" cy="207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686" y="1447801"/>
            <a:ext cx="5573485" cy="4604657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元件作用域</a:t>
            </a:r>
            <a:endParaRPr lang="en-US" altLang="zh-CN" sz="16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取样器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）元件不和其它元件相互作用，因此不存在作用域的问题。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逻辑控制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 Controller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）元件只对其子节点中的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取样器和逻辑控制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器作用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配置元件（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）无论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放哪里作用域整个测试计划下，所有线程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除上述元件外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类元件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是某个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子节点，则该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元件对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其父子节点起作用。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其父节点不是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，则其作用域是该元件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父节点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下的其他所有后代节点（包括子节点，子节点的子节点等）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其他六类可被执行的元件（测试计划与线程组不属于元件）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配置元件（</a:t>
            </a:r>
            <a:r>
              <a:rPr lang="en-US" altLang="zh-CN" sz="10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elements 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元件会影响其作用范围内的所有元件。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前置处理程序（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Per-processors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）元件在其作用范围内的每一个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元件之前执行。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）元件对其作用范围内的每一个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后置处理程序（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Post-processors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）元件在其作用范围内的每一个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元件之后执行。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断言（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）元件对其作用范围内的每一个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元件执行后的结果执行校验。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监听器（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元件收集其作用范围的每一个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的信息并呈现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测试元件的作用域和执行顺序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248399" y="1436916"/>
            <a:ext cx="5551715" cy="460465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en-US" altLang="zh-CN" sz="1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）配置元件（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elements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）前置处理程序（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Per-processors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）定时器（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）取样器（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）后置处理程序（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Post-processors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（除非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得到的返回结果为空）。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）断言（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）（除非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得到的返回结果为空）。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）监听器（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）（除非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Sampler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得到的返回结果为空）。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Tips:</a:t>
            </a:r>
            <a:endParaRPr lang="en-US" altLang="zh-CN" sz="1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前置处理器、后置处理器和断言等元件能对取样器作用，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因此如果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在它们的作用域内没有任何取样器，则不会被执行。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如果在同一作用域范围内有多个同一类型的元件，则这些元件按照它们在测试计划中的上下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一个断言在测试树中是分等级的。如果它的父元件是请求，它就被应用于那个请求。如果它的父元件是控制器，它就影响所有那个控制器下的所有请求。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4972" y="1230085"/>
            <a:ext cx="6553200" cy="495776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前期准备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Plan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Group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Sampler-HTTP Request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 Processor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 Processor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0803" y="1164773"/>
            <a:ext cx="8941254" cy="5508170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合并打开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jmx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有时需要把另一个的</a:t>
            </a: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jmx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文件合并到已经打开的一个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File-&gt;merge</a:t>
            </a:r>
            <a:endParaRPr lang="en-US" altLang="zh-CN" sz="1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改变测试元件的位置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测试元件位置调整，鼠标左键按住后拖动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创建测试元件副本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测试元件上鼠标右键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</a:t>
            </a:r>
            <a:endParaRPr lang="en-US" altLang="zh-CN" sz="1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不想测试某个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元件上鼠标右键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Disable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菜单按钮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标签栏           按钮或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Options-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&gt;Function Help Dialog(CTRL+SHIFT+F1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可以打开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函数助手。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选择函数设置条件生成变量可以在测试元件中引用，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如随机函数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开始测试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清除单个监听器结果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清除所有监听器结果和日志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搜索测试元件和清除搜索结果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en-US" altLang="zh-CN" sz="16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Help -&gt;help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最好的帮助文档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录制搭档</a:t>
            </a:r>
            <a:endParaRPr lang="en-US" altLang="zh-CN" sz="16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badboy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Tips-2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41" y="3766458"/>
            <a:ext cx="290174" cy="2509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4212090"/>
            <a:ext cx="295275" cy="276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73" y="4515868"/>
            <a:ext cx="657225" cy="295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810" y="4889039"/>
            <a:ext cx="514350" cy="219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344" y="5513614"/>
            <a:ext cx="276225" cy="228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9172" y="2449286"/>
            <a:ext cx="8392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前期准备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86" y="1066800"/>
            <a:ext cx="9437914" cy="51380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开发的，开源免费的测试工具， 主要用来做功能测试和性能测试（压力测试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负载测试），而且用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来测试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非常好用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endParaRPr lang="en-US" altLang="zh-CN" sz="18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网地址：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jmeter.apache.org/download_jmeter.cgi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US" altLang="zh-CN" sz="18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jmeter.bat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可启动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模式启动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-n -t 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test.jmx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 logfile1.jtl 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执行测试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extras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目录下有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build.xml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先配置好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 点击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Options -&gt; Choose Language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来选择语言，支持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jdk1.6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</a:t>
            </a:r>
            <a:r>
              <a:rPr lang="en-US" altLang="zh-CN" sz="1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sz="18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此处需要演示</a:t>
            </a:r>
            <a:r>
              <a:rPr lang="en-US" altLang="zh-CN" sz="1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Example.jmx</a:t>
            </a:r>
            <a:endParaRPr lang="en-US" altLang="zh-CN" sz="18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一个简单测试包含的基本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:Test plan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)-&gt;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 Group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（线程组）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（取样器）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（断言）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（监听器）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初步印象：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测试计划下，可以创建多个线程组（分组配置测试执行规则）；线程组下的每个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断言组成用例，测试时监听器统计输出测试结果。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effectLst>
            <a:glow rad="50800">
              <a:schemeClr val="bg1"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Plan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2743"/>
            <a:ext cx="5519057" cy="5225144"/>
          </a:xfrm>
          <a:ln>
            <a:solidFill>
              <a:srgbClr val="00B0F0"/>
            </a:solidFill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测试计划名字</a:t>
            </a:r>
            <a:endParaRPr lang="en-US" altLang="zh-CN" sz="5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Comments</a:t>
            </a:r>
            <a:r>
              <a:rPr lang="zh-CN" altLang="en-US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关于该测试计划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</a:t>
            </a:r>
            <a:endParaRPr lang="en-US" altLang="zh-CN" sz="5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Variables</a:t>
            </a:r>
            <a:r>
              <a:rPr lang="zh-CN" altLang="en-US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定义整个测试中使用的重复值，如服务器名称。如果相同的变量名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重复赋值，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该值被设置为在测试计划（读从上到下）的最后一个定义。需要注意的是测试计划不能引用它定义的变量。如果需要从测试计划变量构建其他变量，使用配置元件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。其他地方引用变量用</a:t>
            </a:r>
            <a:r>
              <a:rPr lang="en-US" altLang="zh-CN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5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en-US" altLang="zh-CN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Groups consecutively</a:t>
            </a:r>
            <a:r>
              <a:rPr lang="zh-CN" altLang="en-US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勾选后，普通线程组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之间按上下排列顺序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执行，而非默认的并行。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en-US" altLang="zh-CN" sz="56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Thread Groups after shutdown of main threads</a:t>
            </a:r>
            <a:r>
              <a:rPr lang="zh-CN" altLang="en-US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如果选中，</a:t>
            </a:r>
            <a:r>
              <a:rPr lang="en-US" altLang="zh-CN" sz="56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线程组将在主线程正常关闭后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5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</a:t>
            </a:r>
            <a:r>
              <a:rPr lang="en-US" altLang="zh-CN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）运行。如果测试被强制停止（</a:t>
            </a:r>
            <a:r>
              <a:rPr lang="en-US" altLang="zh-CN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Test Now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56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线程将不会被运行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5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函数测试模式：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在非</a:t>
            </a:r>
            <a:r>
              <a:rPr lang="en-US" altLang="zh-CN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模式下运行时，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标志创建的日志文件。此选项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zh-CN" altLang="en-US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后，日志文件默认写入更多的数据字段如完整响应数据，影响性能。</a:t>
            </a:r>
            <a:endParaRPr lang="en-US" altLang="zh-CN" sz="5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56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classpath</a:t>
            </a:r>
            <a:r>
              <a:rPr lang="zh-CN" altLang="en-US" sz="5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类路径设置，可以添加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文件或目录到特定的测试计划。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须重新启动</a:t>
            </a:r>
            <a:r>
              <a:rPr lang="en-US" altLang="zh-CN" sz="56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5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5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直接把</a:t>
            </a:r>
            <a:r>
              <a:rPr lang="en-US" altLang="zh-CN" sz="4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包放到</a:t>
            </a:r>
            <a:r>
              <a:rPr lang="en-US" altLang="zh-CN" sz="48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目录（默认的</a:t>
            </a:r>
            <a:r>
              <a:rPr lang="en-US" altLang="zh-CN" sz="48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classpath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jmeter.apache.org/images/screenshots/test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60" y="1806246"/>
            <a:ext cx="533400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949"/>
            <a:ext cx="10515600" cy="681444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 Group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7" y="1086392"/>
            <a:ext cx="5969726" cy="5695408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线程组名字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Comments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关于该线程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组的注释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 to be taken after a Sampler error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忽略，继续运行测试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Next Thread Loop</a:t>
            </a:r>
            <a:r>
              <a:rPr lang="zh-CN" alt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忽略错误，开始下一个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循环（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 count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并继续进行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Thread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退出当前线程组，继续其他测试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Test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整个测试在当前所有运行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后停止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test Now</a:t>
            </a:r>
            <a:r>
              <a:rPr lang="zh-CN" altLang="en-US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立即停止测试，正在运行的</a:t>
            </a: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也中断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 of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threads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Ramp-Up Period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多久后需启动所有线程（如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个线程，则每个线程在前一个线程开始后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 count: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重复执行次数，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forever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调度器停止或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终止测试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Delay Thread creation until needed: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延迟线程创建，直到需要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个线程，则确保每隔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时创建一个，如果不选择该项，测试开始时默认创建所有线程，只是未到开始时间的线程会暂停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测试开始时间（启动测试时检查是否到达开始时间）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结束时间（如果到达结束时间，测试终止）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测试持续时间（设置后，忽略结束时间，次序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秒后停止测试）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延迟开始（设置后，忽略开始时间，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秒后开始测试）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Screenshot for Thread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07" y="1778044"/>
            <a:ext cx="55530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170" y="3864428"/>
            <a:ext cx="9437916" cy="275408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Test Now</a:t>
            </a:r>
            <a:r>
              <a:rPr lang="zh-CN" altLang="en-US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zh-CN" altLang="en-US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线程组影响</a:t>
            </a:r>
            <a:endParaRPr lang="zh-CN" altLang="en-US" sz="18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在准备阶段就出错了，即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 Thread 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时出错。这时如果发生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"Stop 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"Stop Test Now" , Teardown Thread 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被执行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已经开始执行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Group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中发生了错误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“Stop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Now”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则这后所有的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Teardown Thread Groups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“Stop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Test"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Teardown Thread Groups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执行条件依赖于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Plan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"Run 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Thread Groups after shutdown of main threads"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Enable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此设置，则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Teardown Thread Groups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会被执行。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7171" y="1433738"/>
            <a:ext cx="9437916" cy="21585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b="1" i="1" dirty="0" smtClean="0"/>
              <a:t>线程组分类</a:t>
            </a:r>
            <a:endParaRPr lang="en-US" altLang="zh-CN" sz="1800" b="1" i="1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在</a:t>
            </a:r>
            <a:r>
              <a:rPr lang="en-US" altLang="zh-CN" sz="1800" b="1" i="1" dirty="0" err="1">
                <a:solidFill>
                  <a:schemeClr val="tx1"/>
                </a:solidFill>
              </a:rPr>
              <a:t>JMeter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中有</a:t>
            </a:r>
            <a:r>
              <a:rPr lang="en-US" altLang="zh-CN" sz="1800" dirty="0">
                <a:solidFill>
                  <a:schemeClr val="tx1"/>
                </a:solidFill>
              </a:rPr>
              <a:t>3 </a:t>
            </a:r>
            <a:r>
              <a:rPr lang="zh-CN" altLang="en-US" sz="1800" dirty="0">
                <a:solidFill>
                  <a:schemeClr val="tx1"/>
                </a:solidFill>
              </a:rPr>
              <a:t>种</a:t>
            </a:r>
            <a:r>
              <a:rPr lang="en-US" altLang="zh-CN" sz="1800" b="1" i="1" dirty="0">
                <a:solidFill>
                  <a:schemeClr val="tx1"/>
                </a:solidFill>
              </a:rPr>
              <a:t>Thread Group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zh-CN" altLang="en-US" sz="1800" dirty="0">
                <a:solidFill>
                  <a:schemeClr val="tx1"/>
                </a:solidFill>
              </a:rPr>
              <a:t>一个</a:t>
            </a:r>
            <a:r>
              <a:rPr lang="en-US" altLang="zh-CN" sz="1800" b="1" i="1" dirty="0">
                <a:solidFill>
                  <a:schemeClr val="tx1"/>
                </a:solidFill>
              </a:rPr>
              <a:t>Test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中可以包含多个同类型的</a:t>
            </a:r>
            <a:r>
              <a:rPr lang="en-US" altLang="zh-CN" sz="1800" b="1" i="1" dirty="0">
                <a:solidFill>
                  <a:schemeClr val="tx1"/>
                </a:solidFill>
              </a:rPr>
              <a:t>Thread </a:t>
            </a:r>
            <a:r>
              <a:rPr lang="en-US" altLang="zh-CN" sz="1800" b="1" i="1" dirty="0" smtClean="0">
                <a:solidFill>
                  <a:schemeClr val="tx1"/>
                </a:solidFill>
              </a:rPr>
              <a:t>Group</a:t>
            </a:r>
            <a:endParaRPr lang="en-US" altLang="zh-CN" sz="1800" b="1" i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b="1" i="1" dirty="0" smtClean="0">
                <a:solidFill>
                  <a:schemeClr val="tx1"/>
                </a:solidFill>
              </a:rPr>
              <a:t>Thread Group</a:t>
            </a:r>
            <a:r>
              <a:rPr lang="zh-CN" altLang="en-US" b="1" i="1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标准线程组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b="1" i="1" dirty="0" smtClean="0">
                <a:solidFill>
                  <a:schemeClr val="tx1"/>
                </a:solidFill>
              </a:rPr>
              <a:t>Setup Thread Group</a:t>
            </a:r>
            <a:r>
              <a:rPr lang="zh-CN" altLang="en-US" b="1" i="1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</a:rPr>
              <a:t>Test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r>
              <a:rPr lang="zh-CN" altLang="en-US" dirty="0" smtClean="0"/>
              <a:t>先</a:t>
            </a:r>
            <a:r>
              <a:rPr lang="zh-CN" altLang="en-US" dirty="0" smtClean="0">
                <a:solidFill>
                  <a:schemeClr val="tx1"/>
                </a:solidFill>
              </a:rPr>
              <a:t>被</a:t>
            </a:r>
            <a:r>
              <a:rPr lang="zh-CN" altLang="en-US" dirty="0">
                <a:solidFill>
                  <a:schemeClr val="tx1"/>
                </a:solidFill>
              </a:rPr>
              <a:t>执行的</a:t>
            </a:r>
            <a:r>
              <a:rPr lang="en-US" altLang="zh-CN" b="1" i="1" dirty="0">
                <a:solidFill>
                  <a:schemeClr val="tx1"/>
                </a:solidFill>
              </a:rPr>
              <a:t>Thread Group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方便用户做</a:t>
            </a:r>
            <a:r>
              <a:rPr lang="en-US" altLang="zh-CN" b="1" i="1" dirty="0">
                <a:solidFill>
                  <a:schemeClr val="tx1"/>
                </a:solidFill>
              </a:rPr>
              <a:t>Testing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的初始化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b="1" i="1" dirty="0" smtClean="0">
                <a:solidFill>
                  <a:schemeClr val="tx1"/>
                </a:solidFill>
              </a:rPr>
              <a:t>Teardown Thread Group</a:t>
            </a:r>
            <a:r>
              <a:rPr lang="zh-CN" altLang="en-US" b="1" i="1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所有其它类型的</a:t>
            </a:r>
            <a:r>
              <a:rPr lang="en-US" altLang="zh-CN" b="1" i="1" dirty="0">
                <a:solidFill>
                  <a:schemeClr val="tx1"/>
                </a:solidFill>
              </a:rPr>
              <a:t>Thread Group </a:t>
            </a:r>
            <a:r>
              <a:rPr lang="zh-CN" altLang="en-US" dirty="0">
                <a:solidFill>
                  <a:schemeClr val="tx1"/>
                </a:solidFill>
              </a:rPr>
              <a:t>结束后执行的</a:t>
            </a:r>
            <a:r>
              <a:rPr lang="en-US" altLang="zh-CN" b="1" i="1" dirty="0">
                <a:solidFill>
                  <a:schemeClr val="tx1"/>
                </a:solidFill>
              </a:rPr>
              <a:t>Thread Group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方便做</a:t>
            </a:r>
            <a:r>
              <a:rPr lang="en-US" altLang="zh-CN" b="1" i="1" dirty="0">
                <a:solidFill>
                  <a:schemeClr val="tx1"/>
                </a:solidFill>
              </a:rPr>
              <a:t>cleanup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的工作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234497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Tips-1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807029"/>
            <a:ext cx="5225142" cy="4811485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取样器名字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Comments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取样器注释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server: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是服务器地址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、端口；以及连接和响应的超时时间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Implementation:http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请求实现方法，下拉选择项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httpclient3.1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httpclient4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、空，当该项为空时取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jmeter.properties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jmeter.httpsampler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设置值，如果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jmeter.properties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httpclient4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HTTPS or FILE. Default: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请求方法，常见的是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 encoding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请求内容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（用于设置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方法等发送的内容使用编码），响应读取时使用的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内容编码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设置是在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jmeter.properties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sampleresult.default.encoding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项，默认为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ISO-8859-1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路径（不包括服务器、端口）。特例：如果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”http://”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开头，即视为完整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，这时设置的服务器、端口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和协议字段被忽略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并且此时如果选择的是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设置也会被忽略。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715" y="1164772"/>
            <a:ext cx="11342914" cy="642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b="1" i="1" dirty="0" smtClean="0">
                <a:solidFill>
                  <a:schemeClr val="tx1"/>
                </a:solidFill>
              </a:rPr>
              <a:t>Sampler</a:t>
            </a:r>
            <a:r>
              <a:rPr lang="zh-CN" altLang="en-US" sz="1800" dirty="0" smtClean="0">
                <a:solidFill>
                  <a:schemeClr val="tx1"/>
                </a:solidFill>
              </a:rPr>
              <a:t>（取样器）模拟</a:t>
            </a:r>
            <a:r>
              <a:rPr lang="zh-CN" altLang="en-US" sz="1800" dirty="0">
                <a:solidFill>
                  <a:schemeClr val="tx1"/>
                </a:solidFill>
              </a:rPr>
              <a:t>各种</a:t>
            </a:r>
            <a:r>
              <a:rPr lang="zh-CN" altLang="en-US" sz="1800" dirty="0" smtClean="0">
                <a:solidFill>
                  <a:schemeClr val="tx1"/>
                </a:solidFill>
              </a:rPr>
              <a:t>请求，如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b="1" i="1" dirty="0">
                <a:solidFill>
                  <a:schemeClr val="tx1"/>
                </a:solidFill>
              </a:rPr>
              <a:t>HTTP Request </a:t>
            </a:r>
            <a:r>
              <a:rPr lang="zh-CN" altLang="en-US" sz="1800" b="1" i="1" dirty="0">
                <a:solidFill>
                  <a:schemeClr val="tx1"/>
                </a:solidFill>
              </a:rPr>
              <a:t>、</a:t>
            </a:r>
            <a:r>
              <a:rPr lang="en-US" altLang="zh-CN" sz="1800" b="1" i="1" dirty="0">
                <a:solidFill>
                  <a:schemeClr val="tx1"/>
                </a:solidFill>
              </a:rPr>
              <a:t>Ftp</a:t>
            </a:r>
            <a:r>
              <a:rPr lang="zh-CN" altLang="en-US" sz="1800" b="1" i="1" dirty="0">
                <a:solidFill>
                  <a:schemeClr val="tx1"/>
                </a:solidFill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</a:rPr>
              <a:t>Request </a:t>
            </a:r>
            <a:r>
              <a:rPr lang="zh-CN" altLang="en-US" sz="1800" b="1" i="1" dirty="0">
                <a:solidFill>
                  <a:schemeClr val="tx1"/>
                </a:solidFill>
              </a:rPr>
              <a:t>、</a:t>
            </a:r>
            <a:r>
              <a:rPr lang="en-US" altLang="zh-CN" sz="1800" b="1" i="1" dirty="0">
                <a:solidFill>
                  <a:schemeClr val="tx1"/>
                </a:solidFill>
              </a:rPr>
              <a:t>JDBC Request</a:t>
            </a:r>
            <a:r>
              <a:rPr lang="zh-CN" altLang="en-US" sz="1800" dirty="0">
                <a:solidFill>
                  <a:schemeClr val="tx1"/>
                </a:solidFill>
              </a:rPr>
              <a:t>等等。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1" i="1" dirty="0" err="1" smtClean="0">
                <a:solidFill>
                  <a:schemeClr val="tx1"/>
                </a:solidFill>
              </a:rPr>
              <a:t>Jmeter</a:t>
            </a:r>
            <a:r>
              <a:rPr lang="en-US" altLang="zh-CN" sz="1800" b="1" i="1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中所有</a:t>
            </a:r>
            <a:r>
              <a:rPr lang="zh-CN" altLang="en-US" sz="1800" dirty="0">
                <a:solidFill>
                  <a:schemeClr val="tx1"/>
                </a:solidFill>
              </a:rPr>
              <a:t>实际的测试任务都</a:t>
            </a:r>
            <a:r>
              <a:rPr lang="zh-CN" altLang="en-US" sz="1800" dirty="0" smtClean="0">
                <a:solidFill>
                  <a:schemeClr val="tx1"/>
                </a:solidFill>
              </a:rPr>
              <a:t>由</a:t>
            </a:r>
            <a:r>
              <a:rPr lang="en-US" altLang="zh-CN" sz="1800" b="1" i="1" dirty="0" smtClean="0">
                <a:solidFill>
                  <a:schemeClr val="tx1"/>
                </a:solidFill>
              </a:rPr>
              <a:t>Sampler </a:t>
            </a:r>
            <a:r>
              <a:rPr lang="zh-CN" altLang="en-US" sz="1800" dirty="0" smtClean="0">
                <a:solidFill>
                  <a:schemeClr val="tx1"/>
                </a:solidFill>
              </a:rPr>
              <a:t>承担，包括向</a:t>
            </a:r>
            <a:r>
              <a:rPr lang="zh-CN" altLang="en-US" sz="1800" dirty="0">
                <a:solidFill>
                  <a:schemeClr val="tx1"/>
                </a:solidFill>
              </a:rPr>
              <a:t>服务器发送</a:t>
            </a:r>
            <a:r>
              <a:rPr lang="zh-CN" altLang="en-US" sz="1800" dirty="0" smtClean="0">
                <a:solidFill>
                  <a:schemeClr val="tx1"/>
                </a:solidFill>
              </a:rPr>
              <a:t>请求，记录</a:t>
            </a:r>
            <a:r>
              <a:rPr lang="zh-CN" altLang="en-US" sz="1800" dirty="0">
                <a:solidFill>
                  <a:schemeClr val="tx1"/>
                </a:solidFill>
              </a:rPr>
              <a:t>服务器的响应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数据和时间信息等结果信息。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Request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jmeter.apache.org/images/screenshots/http-re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6" y="1807029"/>
            <a:ext cx="6481255" cy="49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4773"/>
            <a:ext cx="10515600" cy="547551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Redirect Automatically/Follow Redirects: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选择时两项互斥，当发送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请求后得到的响应是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302/301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重定向时，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自动重定向到新的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Redirect Automatically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只记录最后跳转请求，会丢失初始请求上的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Follow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Redirects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记录整个过程，过程请求为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sub-sampler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KeepAlive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请求头信息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Connection:keep-alive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，是否保持连接。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multipart/form-data for POST: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当发送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 POST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Content-Type: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multipart/form-data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（默认为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zh-CN" altLang="en-US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选中（上传文件时使用）。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Browser-compatible headers: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multipart/form-data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Content-Transfer-Encoding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被忽略；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Encode?: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，参数有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”、“？”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等特殊符号时一定要选择。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Equals?:</a:t>
            </a:r>
            <a:r>
              <a:rPr lang="zh-CN" altLang="en-US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自动添加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参数名和值之间的等号。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 data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消息体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Files: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文件相关设置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 Server: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Retrieve All Embedded Resources from HTML Files: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该选项被选中时，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在发出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请求并获得响应的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文件内容后，还对该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中包含的所有资源（图片、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等），默认不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concurrent 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pool.size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使用并发连接，并设定并发连接数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Embedded URLs must match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使用正则表达式过滤特定页面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http://wap\.cmread\.com/.*</a:t>
            </a:r>
            <a:endParaRPr lang="en-US" altLang="zh-CN" sz="1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address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type/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address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模拟请求发起的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地址（可参数化）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里查看服务器性能数据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以上，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://10.211.93.207:9098/manager/status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as MD5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响应保存为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加密字符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Request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436133"/>
            <a:ext cx="5660571" cy="520415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 Matching Rules: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Contains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matches: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正则表达式匹配部分和全部。如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注意转义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t">
              <a:lnSpc>
                <a:spcPct val="50000"/>
              </a:lnSpc>
              <a:buNone/>
            </a:pPr>
            <a:r>
              <a:rPr lang="en-US" altLang="zh-CN" sz="1200" b="1" i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200" b="1" i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version="1.0" encoding="UTF-8" </a:t>
            </a:r>
            <a:r>
              <a:rPr lang="en-US" altLang="zh-CN" sz="12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  <a:endParaRPr lang="en-US" altLang="zh-CN" sz="1200" b="1" i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t">
              <a:lnSpc>
                <a:spcPct val="50000"/>
              </a:lnSpc>
              <a:buNone/>
            </a:pPr>
            <a:r>
              <a:rPr lang="en-US" altLang="zh-CN" sz="1200" b="1" i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&lt;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Response&gt;</a:t>
            </a:r>
            <a:endParaRPr lang="en-US" altLang="zh-CN" sz="1200" b="1" i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t">
              <a:lnSpc>
                <a:spcPct val="50000"/>
              </a:lnSpc>
              <a:buNone/>
            </a:pPr>
            <a:r>
              <a:rPr lang="en-US" altLang="zh-CN" sz="1200" b="1" i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i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en-US" altLang="zh-CN" sz="1200" b="1" i="1" dirty="0" err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totalCount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&gt;.*&lt;/</a:t>
            </a:r>
            <a:r>
              <a:rPr lang="en-US" altLang="zh-CN" sz="1200" b="1" i="1" dirty="0" err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totalCount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200" b="1" i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t">
              <a:lnSpc>
                <a:spcPct val="50000"/>
              </a:lnSpc>
              <a:buNone/>
            </a:pPr>
            <a:r>
              <a:rPr lang="en-US" altLang="zh-CN" sz="1200" b="1" i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&lt;/</a:t>
            </a:r>
            <a:r>
              <a:rPr lang="en-US" altLang="zh-CN" sz="1200" b="1" i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Response&gt;</a:t>
            </a:r>
            <a:endParaRPr lang="zh-CN" altLang="en-US" sz="1200" b="1" i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0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Equals,Substring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文本，区分大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小写。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Not: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取反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only , sub-sample only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sample and sub sample,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一般勾选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sample only”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足够了，因为我们一个请求，实质上只有一个请求。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但是当我们发一个请求时，可以触发多个服务器请求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，抑或是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勾选了“跟随重定向”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）那么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sub-sample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之分了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Variable: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fontAlgn="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Field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toTest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Response: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文本（不包括头信息），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一般普通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响应，都勾选这个。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Document(Text)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Tika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服务器响应，包括文本响应，还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PDF, Office, Audio, Video formats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Tika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去解析服务器响应内容，会很耗内存，而且也很容易解析失败。所以一般普通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请求，不要选择这个。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 Sampled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进行断言。如果请求没有重定向（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），那么就是这个就是请求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如果有重定向（且跟随重定向），那么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就包含请求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重定向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and sub sample </a:t>
            </a:r>
            <a:r>
              <a:rPr lang="zh-CN" altLang="en-US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838200" y="365126"/>
            <a:ext cx="10515600" cy="7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Assertions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971" y="1066800"/>
            <a:ext cx="1030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了很多种断言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，经常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的是响应断言（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Assertion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jmeter.apache.org/images/screenshots/assertion/asser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2" y="1436132"/>
            <a:ext cx="5813833" cy="325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99413" y="4916738"/>
            <a:ext cx="5753962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Field Test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响应代码，如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101,200,302,404,501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等。但当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要验证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4xx and 5xx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响应代码时，需要勾选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Ignore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。因为当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响应代码为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400,500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2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默认这个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请求失败。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</a:t>
            </a:r>
            <a:r>
              <a:rPr lang="en-US" altLang="zh-CN" sz="1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Message: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代码对应的响应信息，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例如下面的：</a:t>
            </a: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Found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HTTP/1.1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 Ok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1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HTTP/1.1 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302 Found</a:t>
            </a:r>
            <a:endParaRPr lang="en-US" altLang="zh-CN" sz="1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 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13032</Words>
  <Application>WPS 演示</Application>
  <PresentationFormat>宽屏</PresentationFormat>
  <Paragraphs>409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Calibri Light</vt:lpstr>
      <vt:lpstr>Office 主题</vt:lpstr>
      <vt:lpstr>Jmeter使用简明文档</vt:lpstr>
      <vt:lpstr>目录</vt:lpstr>
      <vt:lpstr>前期准备</vt:lpstr>
      <vt:lpstr>Test Plan</vt:lpstr>
      <vt:lpstr>Thread Group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jmeter简明文档</dc:title>
  <dc:creator>awater</dc:creator>
  <cp:lastModifiedBy>admin</cp:lastModifiedBy>
  <cp:revision>379</cp:revision>
  <dcterms:created xsi:type="dcterms:W3CDTF">2015-05-29T03:21:00Z</dcterms:created>
  <dcterms:modified xsi:type="dcterms:W3CDTF">2017-11-28T07:07:18Z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