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60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689AD-D25C-4994-9403-F6E5BC900F3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CAAD0-7CDD-4A24-B9E0-7F94F4430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0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02581-EE3F-4CF0-9C99-FC8933058E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1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9A2A-A489-4CE9-BA9B-589A0D58A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30FD8-53A2-47E8-B1F8-BC698120D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E5043-9DC0-4DAA-9396-1146E211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A1E6-48E5-458A-BA92-2BFE9763BE8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20DFF-3397-4A25-B477-88604A49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3C18A-940B-4042-88E3-6DA50912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1828-F895-454E-B9F0-110B0F7E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A8A2-29A2-4259-9F62-2C1D12BE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42AA7-45A5-4FF4-B0ED-CCC092A41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20B9B-9AEA-4F75-A162-0455F21C4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A1E6-48E5-458A-BA92-2BFE9763BE8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8A23D-5F4A-47EC-A8A9-AC3AD3FB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75875-5A63-4793-BFFB-A88E8EC0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1828-F895-454E-B9F0-110B0F7E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5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9A4C01-F79A-4180-BA88-EA22B97CA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29152-A50B-4A4C-80DB-EECC6EA25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0F99-A264-498E-A1F8-D7E5FD76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A1E6-48E5-458A-BA92-2BFE9763BE8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0023-EFB6-40E9-8E9E-90332B4F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3C581-8959-404A-BF97-F8F70FEF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1828-F895-454E-B9F0-110B0F7E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8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2090-84FF-4F92-8115-426925C8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EFB78-6667-46DC-9501-2963B9FEF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B3EC6-10AA-4BA3-A554-15E0485F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A1E6-48E5-458A-BA92-2BFE9763BE8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A9609-CA48-49AD-8F25-F4F45AF4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64F23-85A5-48EE-94D5-69E51F42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1828-F895-454E-B9F0-110B0F7E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6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9670-E91F-44BA-9AB6-454A2209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4352B-BB80-4CA5-92DC-DB80ADC4D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E61C1-466C-4A50-8E58-8ED4AA65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A1E6-48E5-458A-BA92-2BFE9763BE8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383B4-0777-474B-8731-47FF5E7A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1F08-BE5E-49CF-A9CE-4F9EB100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1828-F895-454E-B9F0-110B0F7E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1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4BC7E-FE74-45B6-90E1-BB54F159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0CFD5-A8AE-4473-B871-FC9A6F6F4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B480A-01B2-4857-B2E8-53889EFD1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3E0A-446B-4D9B-9682-83081B19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A1E6-48E5-458A-BA92-2BFE9763BE8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2F2D4-7049-4837-A00E-4CC10F24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ACE62-B269-4033-B9FA-EB7DECD0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1828-F895-454E-B9F0-110B0F7E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3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2535-50D9-4736-A087-1E94CA41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E83CA-8561-4A2E-8301-AFDD5EE08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ECF1A-CA6A-41AD-82F7-BA14FA51C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9A7F7-639E-4412-8A09-F7D04773F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B19EF-4DBC-4A7D-B87E-E920AF7CA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2BE6D-EFA3-4183-963E-8D1E89A6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A1E6-48E5-458A-BA92-2BFE9763BE8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23139-1869-49F0-B6AA-14071829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FC8F5-4014-4085-8309-55A3094C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1828-F895-454E-B9F0-110B0F7E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6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5950-540E-48A5-9969-5AF4C674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2B1ED-E169-4591-822E-45D7FF84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A1E6-48E5-458A-BA92-2BFE9763BE8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7E402-B829-40C1-A5B8-2F1F8334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AC8CC-ABB0-4BCF-AEF2-9A7AB0F6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1828-F895-454E-B9F0-110B0F7E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1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93C59-E3A3-446A-83AC-543E0F6F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A1E6-48E5-458A-BA92-2BFE9763BE8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2D866-1EEE-4616-A0E7-0B4C3677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31438-D980-43B3-ABA7-ECCCBC8C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1828-F895-454E-B9F0-110B0F7E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1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831F-3549-420E-B324-A9A35613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9AAC9-F49B-40BE-A8F2-B36D4A0DD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64007-C24A-480B-A5C2-F9CC02A52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04050-282B-4A1A-95EA-98244478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A1E6-48E5-458A-BA92-2BFE9763BE8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F86B7-CE57-4231-BAF1-C5E82FFB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CD726-50A5-4609-B5E6-DAE400CF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1828-F895-454E-B9F0-110B0F7E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8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C871-D159-4509-9404-C8DE591D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38F35-2371-4A5C-9A26-68B6CF4C7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455BE-A275-4198-9F56-0ACF0EBBC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D346B-F8C5-44BF-ABAB-23C39886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A1E6-48E5-458A-BA92-2BFE9763BE8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81486-BE1B-4030-BBA9-8E0722C6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76133-92C0-4E69-B932-170D8219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1828-F895-454E-B9F0-110B0F7E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3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8C919-8D3D-4BB5-915B-8653B4521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5A0CC-77EB-48DA-AA27-55B23738C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49118-A55D-4284-B9F5-0E1C62335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FA1E6-48E5-458A-BA92-2BFE9763BE8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0005B-F757-433D-8B08-4EE4B5449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DBE49-9386-45F1-943A-AC01F96A1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21828-F895-454E-B9F0-110B0F7E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A75FD8E-C273-47FE-BE8D-99013B76DBA6}"/>
              </a:ext>
            </a:extLst>
          </p:cNvPr>
          <p:cNvGrpSpPr/>
          <p:nvPr/>
        </p:nvGrpSpPr>
        <p:grpSpPr>
          <a:xfrm>
            <a:off x="1913152" y="323642"/>
            <a:ext cx="8018743" cy="6377651"/>
            <a:chOff x="1913152" y="323642"/>
            <a:chExt cx="8018743" cy="6377651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93B3C89-BEAD-4427-8296-862AAB0205A8}"/>
                </a:ext>
              </a:extLst>
            </p:cNvPr>
            <p:cNvSpPr/>
            <p:nvPr/>
          </p:nvSpPr>
          <p:spPr>
            <a:xfrm>
              <a:off x="2248151" y="480283"/>
              <a:ext cx="7597437" cy="422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EF7D0BC-749F-4CFD-A7A1-1C2A67637258}"/>
                </a:ext>
              </a:extLst>
            </p:cNvPr>
            <p:cNvSpPr/>
            <p:nvPr/>
          </p:nvSpPr>
          <p:spPr>
            <a:xfrm>
              <a:off x="2251227" y="894133"/>
              <a:ext cx="7597529" cy="580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Title 1">
              <a:extLst>
                <a:ext uri="{FF2B5EF4-FFF2-40B4-BE49-F238E27FC236}">
                  <a16:creationId xmlns:a16="http://schemas.microsoft.com/office/drawing/2014/main" id="{4BCBE8D7-383E-481D-A92F-542F97759A55}"/>
                </a:ext>
              </a:extLst>
            </p:cNvPr>
            <p:cNvSpPr txBox="1">
              <a:spLocks/>
            </p:cNvSpPr>
            <p:nvPr/>
          </p:nvSpPr>
          <p:spPr>
            <a:xfrm>
              <a:off x="2255257" y="323642"/>
              <a:ext cx="7590331" cy="819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</a:p>
          </p:txBody>
        </p:sp>
        <p:pic>
          <p:nvPicPr>
            <p:cNvPr id="145" name="Content Placeholder 4">
              <a:extLst>
                <a:ext uri="{FF2B5EF4-FFF2-40B4-BE49-F238E27FC236}">
                  <a16:creationId xmlns:a16="http://schemas.microsoft.com/office/drawing/2014/main" id="{3F77114F-A6F0-42FB-95DA-D1814DFA4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9862" y="1716149"/>
              <a:ext cx="545167" cy="587704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30FF5200-7D2D-47E5-927A-747F8EB37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8118" y="4922362"/>
              <a:ext cx="655936" cy="610082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521CB54-CC2F-4A7E-90C9-DB37D016A921}"/>
                </a:ext>
              </a:extLst>
            </p:cNvPr>
            <p:cNvSpPr txBox="1"/>
            <p:nvPr/>
          </p:nvSpPr>
          <p:spPr>
            <a:xfrm>
              <a:off x="6727257" y="5103863"/>
              <a:ext cx="2998636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" dirty="0">
                  <a:latin typeface="Arial" panose="020B0604020202020204" pitchFamily="34" charset="0"/>
                  <a:cs typeface="Arial" panose="020B0604020202020204" pitchFamily="34" charset="0"/>
                </a:rPr>
                <a:t>Denotes ambiguous PTM site identity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18D18CD-64DE-4DC2-9FC1-4993931F401C}"/>
                </a:ext>
              </a:extLst>
            </p:cNvPr>
            <p:cNvSpPr txBox="1"/>
            <p:nvPr/>
          </p:nvSpPr>
          <p:spPr>
            <a:xfrm>
              <a:off x="6129862" y="4837341"/>
              <a:ext cx="62326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PTM**Site</a:t>
              </a:r>
            </a:p>
          </p:txBody>
        </p: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7061C1DE-C0B6-48FF-8877-F71CC8339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73405" y="5559764"/>
              <a:ext cx="650185" cy="538942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1FAF97C-793E-4A10-83A4-470D632B38A6}"/>
                </a:ext>
              </a:extLst>
            </p:cNvPr>
            <p:cNvSpPr txBox="1"/>
            <p:nvPr/>
          </p:nvSpPr>
          <p:spPr>
            <a:xfrm>
              <a:off x="6737434" y="5654326"/>
              <a:ext cx="3146398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" dirty="0">
                  <a:latin typeface="Arial" panose="020B0604020202020204" pitchFamily="34" charset="0"/>
                  <a:cs typeface="Arial" panose="020B0604020202020204" pitchFamily="34" charset="0"/>
                </a:rPr>
                <a:t>Denotes labels in categorical analysis</a:t>
              </a:r>
            </a:p>
          </p:txBody>
        </p:sp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8D072D8D-B94B-4991-98DE-8FC0B337D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2162" y="2363591"/>
              <a:ext cx="665272" cy="600286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F9BC321-149D-40A9-A971-46B6DA03BF05}"/>
                </a:ext>
              </a:extLst>
            </p:cNvPr>
            <p:cNvSpPr txBox="1"/>
            <p:nvPr/>
          </p:nvSpPr>
          <p:spPr>
            <a:xfrm>
              <a:off x="6141668" y="2433311"/>
              <a:ext cx="5440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PTM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Site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448DB6C-22B3-4F8A-81D3-AF2348E953C0}"/>
                </a:ext>
              </a:extLst>
            </p:cNvPr>
            <p:cNvSpPr txBox="1"/>
            <p:nvPr/>
          </p:nvSpPr>
          <p:spPr>
            <a:xfrm>
              <a:off x="6736135" y="2538291"/>
              <a:ext cx="2709706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" dirty="0">
                  <a:latin typeface="Arial" panose="020B0604020202020204" pitchFamily="34" charset="0"/>
                  <a:cs typeface="Arial" panose="020B0604020202020204" pitchFamily="34" charset="0"/>
                </a:rPr>
                <a:t>Denotes non-regulated  PTM sites 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87E2F219-C124-4EF7-8388-43783276156D}"/>
                </a:ext>
              </a:extLst>
            </p:cNvPr>
            <p:cNvSpPr txBox="1"/>
            <p:nvPr/>
          </p:nvSpPr>
          <p:spPr>
            <a:xfrm>
              <a:off x="6719589" y="1801698"/>
              <a:ext cx="3197034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" dirty="0">
                  <a:latin typeface="Arial" panose="020B0604020202020204" pitchFamily="34" charset="0"/>
                  <a:cs typeface="Arial" panose="020B0604020202020204" pitchFamily="34" charset="0"/>
                </a:rPr>
                <a:t>Denotes proteins with PTM sites   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F1AAD6C-8188-4C80-B7C3-A03FA6998781}"/>
                </a:ext>
              </a:extLst>
            </p:cNvPr>
            <p:cNvSpPr txBox="1"/>
            <p:nvPr/>
          </p:nvSpPr>
          <p:spPr>
            <a:xfrm>
              <a:off x="3152581" y="1234799"/>
              <a:ext cx="3169158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" dirty="0">
                  <a:latin typeface="Arial" panose="020B0604020202020204" pitchFamily="34" charset="0"/>
                  <a:cs typeface="Arial" panose="020B0604020202020204" pitchFamily="34" charset="0"/>
                </a:rPr>
                <a:t>Denotes non-regulated annotations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C1FCC3E-54E1-49C3-B2C1-CDC423881EFD}"/>
                </a:ext>
              </a:extLst>
            </p:cNvPr>
            <p:cNvSpPr txBox="1"/>
            <p:nvPr/>
          </p:nvSpPr>
          <p:spPr>
            <a:xfrm>
              <a:off x="6186509" y="4342378"/>
              <a:ext cx="459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Sig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Site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A65D445-2269-40F6-BD65-1E01E8E61F4A}"/>
                </a:ext>
              </a:extLst>
            </p:cNvPr>
            <p:cNvSpPr txBox="1"/>
            <p:nvPr/>
          </p:nvSpPr>
          <p:spPr>
            <a:xfrm>
              <a:off x="6721733" y="4452698"/>
              <a:ext cx="3210162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" dirty="0">
                  <a:latin typeface="Arial" panose="020B0604020202020204" pitchFamily="34" charset="0"/>
                  <a:cs typeface="Arial" panose="020B0604020202020204" pitchFamily="34" charset="0"/>
                </a:rPr>
                <a:t>Denotes significantly expressed PTM sites </a:t>
              </a:r>
            </a:p>
          </p:txBody>
        </p:sp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2697F028-11CA-408A-A785-3C57212A7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5302" y="3655806"/>
              <a:ext cx="650461" cy="577746"/>
            </a:xfrm>
            <a:prstGeom prst="rect">
              <a:avLst/>
            </a:prstGeom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9550249-84D7-475F-870A-4D4BDE641DA0}"/>
                </a:ext>
              </a:extLst>
            </p:cNvPr>
            <p:cNvSpPr txBox="1"/>
            <p:nvPr/>
          </p:nvSpPr>
          <p:spPr>
            <a:xfrm>
              <a:off x="6117618" y="3709102"/>
              <a:ext cx="6103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Down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Reg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43C9355-7A26-4240-961E-B48EC6C5035F}"/>
                </a:ext>
              </a:extLst>
            </p:cNvPr>
            <p:cNvSpPr txBox="1"/>
            <p:nvPr/>
          </p:nvSpPr>
          <p:spPr>
            <a:xfrm>
              <a:off x="6729123" y="3828561"/>
              <a:ext cx="2905186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" dirty="0">
                  <a:latin typeface="Arial" panose="020B0604020202020204" pitchFamily="34" charset="0"/>
                  <a:cs typeface="Arial" panose="020B0604020202020204" pitchFamily="34" charset="0"/>
                </a:rPr>
                <a:t>Denotes down-regulated PTM sites </a:t>
              </a:r>
            </a:p>
          </p:txBody>
        </p:sp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5D781AAC-6506-4490-8AF8-02148E29E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76382" y="3035225"/>
              <a:ext cx="657618" cy="577746"/>
            </a:xfrm>
            <a:prstGeom prst="rect">
              <a:avLst/>
            </a:prstGeom>
          </p:spPr>
        </p:pic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B3B03D5-45A6-49B1-9369-06A1FD15E791}"/>
                </a:ext>
              </a:extLst>
            </p:cNvPr>
            <p:cNvSpPr txBox="1"/>
            <p:nvPr/>
          </p:nvSpPr>
          <p:spPr>
            <a:xfrm>
              <a:off x="6163260" y="3075467"/>
              <a:ext cx="5179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Up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Reg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567F20A-8A33-43F8-80FB-847DA770B6A7}"/>
                </a:ext>
              </a:extLst>
            </p:cNvPr>
            <p:cNvSpPr txBox="1"/>
            <p:nvPr/>
          </p:nvSpPr>
          <p:spPr>
            <a:xfrm>
              <a:off x="6731660" y="3194513"/>
              <a:ext cx="2813339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" dirty="0">
                  <a:latin typeface="Arial" panose="020B0604020202020204" pitchFamily="34" charset="0"/>
                  <a:cs typeface="Arial" panose="020B0604020202020204" pitchFamily="34" charset="0"/>
                </a:rPr>
                <a:t>Denotes up-regulated PTM sites </a:t>
              </a:r>
            </a:p>
          </p:txBody>
        </p:sp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25E732A2-F9EB-4563-8925-E61D54906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34174" y="3008582"/>
              <a:ext cx="580990" cy="586938"/>
            </a:xfrm>
            <a:prstGeom prst="rect">
              <a:avLst/>
            </a:prstGeom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641798C-BF13-4F09-B00C-897F3603A1CE}"/>
                </a:ext>
              </a:extLst>
            </p:cNvPr>
            <p:cNvSpPr txBox="1"/>
            <p:nvPr/>
          </p:nvSpPr>
          <p:spPr>
            <a:xfrm>
              <a:off x="2578526" y="3049948"/>
              <a:ext cx="4824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Up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Reg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6CDFE96-5F35-4DCF-8E42-76214316B14B}"/>
                </a:ext>
              </a:extLst>
            </p:cNvPr>
            <p:cNvSpPr txBox="1"/>
            <p:nvPr/>
          </p:nvSpPr>
          <p:spPr>
            <a:xfrm>
              <a:off x="3142849" y="3165820"/>
              <a:ext cx="26032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" dirty="0">
                  <a:latin typeface="Arial" panose="020B0604020202020204" pitchFamily="34" charset="0"/>
                  <a:cs typeface="Arial" panose="020B0604020202020204" pitchFamily="34" charset="0"/>
                </a:rPr>
                <a:t>Denotes up-regulated query proteins</a:t>
              </a:r>
            </a:p>
          </p:txBody>
        </p:sp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6AE83143-E89B-48A5-9BA0-E37414D27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30129" y="3679831"/>
              <a:ext cx="579825" cy="553721"/>
            </a:xfrm>
            <a:prstGeom prst="rect">
              <a:avLst/>
            </a:prstGeom>
          </p:spPr>
        </p:pic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7AA118A-B7A6-4416-AE13-46578CD3674C}"/>
                </a:ext>
              </a:extLst>
            </p:cNvPr>
            <p:cNvSpPr txBox="1"/>
            <p:nvPr/>
          </p:nvSpPr>
          <p:spPr>
            <a:xfrm>
              <a:off x="3141098" y="3832209"/>
              <a:ext cx="2746699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" dirty="0">
                  <a:latin typeface="Arial" panose="020B0604020202020204" pitchFamily="34" charset="0"/>
                  <a:cs typeface="Arial" panose="020B0604020202020204" pitchFamily="34" charset="0"/>
                </a:rPr>
                <a:t>Denotes down-regulated proteins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6996738-5281-4473-BFB2-0E668479A5E0}"/>
                </a:ext>
              </a:extLst>
            </p:cNvPr>
            <p:cNvSpPr txBox="1"/>
            <p:nvPr/>
          </p:nvSpPr>
          <p:spPr>
            <a:xfrm>
              <a:off x="2522444" y="3717625"/>
              <a:ext cx="586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Down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Reg</a:t>
              </a:r>
            </a:p>
          </p:txBody>
        </p:sp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E83BF361-6FE2-45ED-8E00-BC5B73490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61638" y="2377858"/>
              <a:ext cx="546898" cy="549767"/>
            </a:xfrm>
            <a:prstGeom prst="rect">
              <a:avLst/>
            </a:prstGeom>
          </p:spPr>
        </p:pic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55C64CF-3997-485A-9AF6-9560CD3BED9D}"/>
                </a:ext>
              </a:extLst>
            </p:cNvPr>
            <p:cNvSpPr txBox="1"/>
            <p:nvPr/>
          </p:nvSpPr>
          <p:spPr>
            <a:xfrm>
              <a:off x="2483058" y="2421112"/>
              <a:ext cx="659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Gene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D8589C6-519C-4B70-8AF5-432FB91649DB}"/>
                </a:ext>
              </a:extLst>
            </p:cNvPr>
            <p:cNvSpPr txBox="1"/>
            <p:nvPr/>
          </p:nvSpPr>
          <p:spPr>
            <a:xfrm>
              <a:off x="3142938" y="2524110"/>
              <a:ext cx="2655494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" dirty="0">
                  <a:latin typeface="Arial" panose="020B0604020202020204" pitchFamily="34" charset="0"/>
                  <a:cs typeface="Arial" panose="020B0604020202020204" pitchFamily="34" charset="0"/>
                </a:rPr>
                <a:t>Denotes non-regulated proteins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2B977ABF-D51A-4C3C-8F3F-2CA277CB47B1}"/>
                </a:ext>
              </a:extLst>
            </p:cNvPr>
            <p:cNvSpPr txBox="1"/>
            <p:nvPr/>
          </p:nvSpPr>
          <p:spPr>
            <a:xfrm>
              <a:off x="3129344" y="5693982"/>
              <a:ext cx="2999211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" dirty="0">
                  <a:latin typeface="Arial" panose="020B0604020202020204" pitchFamily="34" charset="0"/>
                  <a:cs typeface="Arial" panose="020B0604020202020204" pitchFamily="34" charset="0"/>
                </a:rPr>
                <a:t>Denotes labels in multi-fc analysis</a:t>
              </a:r>
            </a:p>
          </p:txBody>
        </p:sp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DFF8C15A-ABF6-47DB-AD88-A2D33BD9F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47867" y="4968757"/>
              <a:ext cx="530172" cy="545714"/>
            </a:xfrm>
            <a:prstGeom prst="rect">
              <a:avLst/>
            </a:prstGeom>
          </p:spPr>
        </p:pic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331C2EF-90A0-48FF-80E9-DA52D390996F}"/>
                </a:ext>
              </a:extLst>
            </p:cNvPr>
            <p:cNvSpPr txBox="1"/>
            <p:nvPr/>
          </p:nvSpPr>
          <p:spPr>
            <a:xfrm>
              <a:off x="1913152" y="5002926"/>
              <a:ext cx="17206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Gene**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3B38030-F3AF-4E91-9745-4B935480B0D1}"/>
                </a:ext>
              </a:extLst>
            </p:cNvPr>
            <p:cNvSpPr txBox="1"/>
            <p:nvPr/>
          </p:nvSpPr>
          <p:spPr>
            <a:xfrm>
              <a:off x="3116298" y="5085056"/>
              <a:ext cx="2763215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" dirty="0">
                  <a:latin typeface="Arial" panose="020B0604020202020204" pitchFamily="34" charset="0"/>
                  <a:cs typeface="Arial" panose="020B0604020202020204" pitchFamily="34" charset="0"/>
                </a:rPr>
                <a:t>Denotes ambiguous protein identity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E4E0397-F875-46E3-BE84-6DCC5A044AF3}"/>
                </a:ext>
              </a:extLst>
            </p:cNvPr>
            <p:cNvSpPr txBox="1"/>
            <p:nvPr/>
          </p:nvSpPr>
          <p:spPr>
            <a:xfrm>
              <a:off x="6085302" y="1785694"/>
              <a:ext cx="6678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Gene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0A17C80D-3372-47EE-BD55-EC9EF82A8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69864" y="6166088"/>
              <a:ext cx="533025" cy="506303"/>
            </a:xfrm>
            <a:prstGeom prst="rect">
              <a:avLst/>
            </a:prstGeom>
          </p:spPr>
        </p:pic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08893BF1-F4E0-48F7-BF50-DD17F2E82281}"/>
                </a:ext>
              </a:extLst>
            </p:cNvPr>
            <p:cNvSpPr txBox="1"/>
            <p:nvPr/>
          </p:nvSpPr>
          <p:spPr>
            <a:xfrm>
              <a:off x="2515457" y="6188406"/>
              <a:ext cx="615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Gene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3B1287A-2317-4B38-872C-57DFDB3B287D}"/>
                </a:ext>
              </a:extLst>
            </p:cNvPr>
            <p:cNvSpPr txBox="1"/>
            <p:nvPr/>
          </p:nvSpPr>
          <p:spPr>
            <a:xfrm>
              <a:off x="3124582" y="6289925"/>
              <a:ext cx="2925909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" dirty="0">
                  <a:latin typeface="Arial" panose="020B0604020202020204" pitchFamily="34" charset="0"/>
                  <a:cs typeface="Arial" panose="020B0604020202020204" pitchFamily="34" charset="0"/>
                </a:rPr>
                <a:t>Denotes external interactor proteins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145B6E6-4649-44CA-BE56-73181275AD71}"/>
                </a:ext>
              </a:extLst>
            </p:cNvPr>
            <p:cNvSpPr txBox="1"/>
            <p:nvPr/>
          </p:nvSpPr>
          <p:spPr>
            <a:xfrm>
              <a:off x="3133460" y="4457002"/>
              <a:ext cx="3012522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" dirty="0">
                  <a:latin typeface="Arial" panose="020B0604020202020204" pitchFamily="34" charset="0"/>
                  <a:cs typeface="Arial" panose="020B0604020202020204" pitchFamily="34" charset="0"/>
                </a:rPr>
                <a:t>Denotes statistically significant proteins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C97A757B-D324-4BD5-AB06-1B5D94F6E26F}"/>
                </a:ext>
              </a:extLst>
            </p:cNvPr>
            <p:cNvSpPr txBox="1"/>
            <p:nvPr/>
          </p:nvSpPr>
          <p:spPr>
            <a:xfrm>
              <a:off x="2511181" y="4346099"/>
              <a:ext cx="5702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Sig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Gene</a:t>
              </a:r>
            </a:p>
          </p:txBody>
        </p:sp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B0F1DC67-462B-4433-BD4E-F0D487CCE232}"/>
                </a:ext>
              </a:extLst>
            </p:cNvPr>
            <p:cNvSpPr/>
            <p:nvPr/>
          </p:nvSpPr>
          <p:spPr>
            <a:xfrm>
              <a:off x="2487602" y="1050915"/>
              <a:ext cx="699994" cy="587754"/>
            </a:xfrm>
            <a:prstGeom prst="hexagon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72520B6-6EC1-4603-86B8-1EC60EA32F70}"/>
                </a:ext>
              </a:extLst>
            </p:cNvPr>
            <p:cNvSpPr txBox="1"/>
            <p:nvPr/>
          </p:nvSpPr>
          <p:spPr>
            <a:xfrm>
              <a:off x="2283438" y="1063383"/>
              <a:ext cx="1129898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Pathway </a:t>
              </a:r>
            </a:p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Or </a:t>
              </a:r>
            </a:p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Ontology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3B562E8-24AF-4451-AD93-4C135C9B04E8}"/>
                </a:ext>
              </a:extLst>
            </p:cNvPr>
            <p:cNvSpPr/>
            <p:nvPr/>
          </p:nvSpPr>
          <p:spPr>
            <a:xfrm>
              <a:off x="6140580" y="4297179"/>
              <a:ext cx="561714" cy="545983"/>
            </a:xfrm>
            <a:prstGeom prst="ellipse">
              <a:avLst/>
            </a:prstGeom>
            <a:noFill/>
            <a:ln w="38100">
              <a:solidFill>
                <a:srgbClr val="2A5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42174A5-F2F0-4210-AC3A-E676AAAA73C4}"/>
                </a:ext>
              </a:extLst>
            </p:cNvPr>
            <p:cNvSpPr/>
            <p:nvPr/>
          </p:nvSpPr>
          <p:spPr>
            <a:xfrm>
              <a:off x="2540885" y="4306147"/>
              <a:ext cx="532705" cy="549467"/>
            </a:xfrm>
            <a:prstGeom prst="roundRect">
              <a:avLst/>
            </a:prstGeom>
            <a:noFill/>
            <a:ln w="38100">
              <a:solidFill>
                <a:srgbClr val="2A55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ADA18458-AF8C-494D-89AF-B1665F9C8DC9}"/>
                </a:ext>
              </a:extLst>
            </p:cNvPr>
            <p:cNvSpPr/>
            <p:nvPr/>
          </p:nvSpPr>
          <p:spPr>
            <a:xfrm>
              <a:off x="6095999" y="1048372"/>
              <a:ext cx="659791" cy="587754"/>
            </a:xfrm>
            <a:prstGeom prst="hexagon">
              <a:avLst/>
            </a:prstGeom>
            <a:solidFill>
              <a:srgbClr val="0B2FB3"/>
            </a:solidFill>
            <a:ln>
              <a:solidFill>
                <a:srgbClr val="360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631E5D-C5FE-4395-9E27-613BF864CB5B}"/>
                </a:ext>
              </a:extLst>
            </p:cNvPr>
            <p:cNvSpPr txBox="1"/>
            <p:nvPr/>
          </p:nvSpPr>
          <p:spPr>
            <a:xfrm>
              <a:off x="6151070" y="1126555"/>
              <a:ext cx="5512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 Reg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5080AC-68D2-42E4-99F2-560FB4C32B75}"/>
                </a:ext>
              </a:extLst>
            </p:cNvPr>
            <p:cNvSpPr txBox="1"/>
            <p:nvPr/>
          </p:nvSpPr>
          <p:spPr>
            <a:xfrm>
              <a:off x="6736135" y="1215417"/>
              <a:ext cx="2898174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" dirty="0">
                  <a:latin typeface="Arial" panose="020B0604020202020204" pitchFamily="34" charset="0"/>
                  <a:cs typeface="Arial" panose="020B0604020202020204" pitchFamily="34" charset="0"/>
                </a:rPr>
                <a:t>Denotes up-regulated annotations</a:t>
              </a:r>
            </a:p>
          </p:txBody>
        </p:sp>
        <p:sp>
          <p:nvSpPr>
            <p:cNvPr id="84" name="Hexagon 83">
              <a:extLst>
                <a:ext uri="{FF2B5EF4-FFF2-40B4-BE49-F238E27FC236}">
                  <a16:creationId xmlns:a16="http://schemas.microsoft.com/office/drawing/2014/main" id="{883DD0A8-D6E4-4014-B919-545AC84DC2F6}"/>
                </a:ext>
              </a:extLst>
            </p:cNvPr>
            <p:cNvSpPr/>
            <p:nvPr/>
          </p:nvSpPr>
          <p:spPr>
            <a:xfrm>
              <a:off x="2492130" y="1714301"/>
              <a:ext cx="659791" cy="587754"/>
            </a:xfrm>
            <a:prstGeom prst="hexagon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467B97C-0785-4EA1-9709-69C0AB60E345}"/>
                </a:ext>
              </a:extLst>
            </p:cNvPr>
            <p:cNvSpPr txBox="1"/>
            <p:nvPr/>
          </p:nvSpPr>
          <p:spPr>
            <a:xfrm>
              <a:off x="3151816" y="1891356"/>
              <a:ext cx="3030957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" dirty="0">
                  <a:latin typeface="Arial" panose="020B0604020202020204" pitchFamily="34" charset="0"/>
                  <a:cs typeface="Arial" panose="020B0604020202020204" pitchFamily="34" charset="0"/>
                </a:rPr>
                <a:t>Denotes down-regulated annotations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A25D1BD-24F9-4462-8EB5-06CB396C14EA}"/>
                </a:ext>
              </a:extLst>
            </p:cNvPr>
            <p:cNvSpPr txBox="1"/>
            <p:nvPr/>
          </p:nvSpPr>
          <p:spPr>
            <a:xfrm>
              <a:off x="2526120" y="1781581"/>
              <a:ext cx="5901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 Reg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FC9C10F-602D-480C-827B-967F53A3116B}"/>
                </a:ext>
              </a:extLst>
            </p:cNvPr>
            <p:cNvCxnSpPr>
              <a:cxnSpLocks/>
            </p:cNvCxnSpPr>
            <p:nvPr/>
          </p:nvCxnSpPr>
          <p:spPr>
            <a:xfrm>
              <a:off x="6140580" y="6395930"/>
              <a:ext cx="561714" cy="1014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FB06EAD-0A8D-46CF-98FE-397B1AA2F277}"/>
                </a:ext>
              </a:extLst>
            </p:cNvPr>
            <p:cNvSpPr txBox="1"/>
            <p:nvPr/>
          </p:nvSpPr>
          <p:spPr>
            <a:xfrm>
              <a:off x="6728038" y="6275268"/>
              <a:ext cx="2925909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" dirty="0">
                  <a:latin typeface="Arial" panose="020B0604020202020204" pitchFamily="34" charset="0"/>
                  <a:cs typeface="Arial" panose="020B0604020202020204" pitchFamily="34" charset="0"/>
                </a:rPr>
                <a:t>Denotes interaction edges 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38DF144-5F6B-4FF4-AC6E-1647296A4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543767" y="5583371"/>
              <a:ext cx="526940" cy="512888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13C42DF-88D0-410E-BBB3-9D181D5B052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88957" y="5628690"/>
            <a:ext cx="453312" cy="424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7C45C5-29E0-45BB-B7E0-5589BD86EF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41136" y="5528814"/>
            <a:ext cx="711988" cy="6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0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108</Words>
  <Application>Microsoft Office PowerPoint</Application>
  <PresentationFormat>Widescreen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Sundararaman, Niveda</dc:creator>
  <cp:lastModifiedBy>Sundararaman, Niveda</cp:lastModifiedBy>
  <cp:revision>1</cp:revision>
  <dcterms:created xsi:type="dcterms:W3CDTF">2020-07-16T15:47:39Z</dcterms:created>
  <dcterms:modified xsi:type="dcterms:W3CDTF">2020-07-16T15:49:02Z</dcterms:modified>
</cp:coreProperties>
</file>