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48349B-174A-464A-B387-13F0CBBB5D7B}">
  <a:tblStyle styleId="{0348349B-174A-464A-B387-13F0CBBB5D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19b1490b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19b1490b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19b1490b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19b1490b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19b1490b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19b1490b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19b1490b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19b1490b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19b1490b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19b1490b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19b1490b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19b1490b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19b1490b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19b1490b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19b1490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19b1490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19b1490b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19b1490b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19b1490b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19b1490b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19b1490b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19b1490b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19b1490b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19b1490b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19b1490b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19b1490b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19b1490b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19b1490b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19b1490b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19b1490b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19b1490b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19b1490b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mailto:mcallistercs@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BEULAR</a:t>
            </a:r>
            <a:endParaRPr/>
          </a:p>
        </p:txBody>
      </p:sp>
      <p:sp>
        <p:nvSpPr>
          <p:cNvPr id="55" name="Google Shape;55;p13"/>
          <p:cNvSpPr txBox="1"/>
          <p:nvPr>
            <p:ph idx="1" type="subTitle"/>
          </p:nvPr>
        </p:nvSpPr>
        <p:spPr>
          <a:xfrm>
            <a:off x="311700" y="2834125"/>
            <a:ext cx="8520600" cy="192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Binarization of End User License Agreement Recommendations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Experiments - Cross Validation (CV)</a:t>
            </a:r>
            <a:endParaRPr>
              <a:solidFill>
                <a:schemeClr val="lt1"/>
              </a:solidFill>
            </a:endParaRPr>
          </a:p>
        </p:txBody>
      </p:sp>
      <p:sp>
        <p:nvSpPr>
          <p:cNvPr id="115" name="Google Shape;115;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With k-fold CV, the training set is split into k smaller sets during each iteration of the hyper-parameter search. During the search, the following procedure is followed for each of the k “folds”:</a:t>
            </a:r>
            <a:endParaRPr>
              <a:solidFill>
                <a:schemeClr val="lt1"/>
              </a:solidFill>
            </a:endParaRPr>
          </a:p>
          <a:p>
            <a:pPr indent="-317500" lvl="0" marL="457200" rtl="0" algn="l">
              <a:spcBef>
                <a:spcPts val="1600"/>
              </a:spcBef>
              <a:spcAft>
                <a:spcPts val="0"/>
              </a:spcAft>
              <a:buClr>
                <a:schemeClr val="lt1"/>
              </a:buClr>
              <a:buSzPts val="1400"/>
              <a:buChar char="●"/>
            </a:pPr>
            <a:r>
              <a:rPr lang="en">
                <a:solidFill>
                  <a:schemeClr val="lt1"/>
                </a:solidFill>
              </a:rPr>
              <a:t>A model is trained using k-1 of the folds as training data</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resulting model is validated on the remaining part of the data (i.e., it is used as a test set to compute a performance measure such as accuracy).</a:t>
            </a:r>
            <a:endParaRPr>
              <a:solidFill>
                <a:schemeClr val="lt1"/>
              </a:solidFill>
            </a:endParaRPr>
          </a:p>
          <a:p>
            <a:pPr indent="0" lvl="0" marL="0" rtl="0" algn="l">
              <a:spcBef>
                <a:spcPts val="1600"/>
              </a:spcBef>
              <a:spcAft>
                <a:spcPts val="1600"/>
              </a:spcAft>
              <a:buNone/>
            </a:pPr>
            <a:r>
              <a:rPr lang="en">
                <a:solidFill>
                  <a:schemeClr val="lt1"/>
                </a:solidFill>
              </a:rPr>
              <a:t>The performance measure reported by k-fold cross-validation is then the average of the values computed in the loop.</a:t>
            </a:r>
            <a:endParaRPr>
              <a:solidFill>
                <a:schemeClr val="lt1"/>
              </a:solidFill>
            </a:endParaRPr>
          </a:p>
        </p:txBody>
      </p:sp>
      <p:pic>
        <p:nvPicPr>
          <p:cNvPr id="116" name="Google Shape;116;p22"/>
          <p:cNvPicPr preferRelativeResize="0"/>
          <p:nvPr/>
        </p:nvPicPr>
        <p:blipFill>
          <a:blip r:embed="rId3">
            <a:alphaModFix/>
          </a:blip>
          <a:stretch>
            <a:fillRect/>
          </a:stretch>
        </p:blipFill>
        <p:spPr>
          <a:xfrm>
            <a:off x="4464000" y="1293425"/>
            <a:ext cx="4527600" cy="31344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Experiments - Algorithm Pipeline</a:t>
            </a:r>
            <a:endParaRPr/>
          </a:p>
        </p:txBody>
      </p:sp>
      <p:sp>
        <p:nvSpPr>
          <p:cNvPr id="122" name="Google Shape;122;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Feature Generation</a:t>
            </a:r>
            <a:endParaRPr sz="1200"/>
          </a:p>
          <a:p>
            <a:pPr indent="-304800" lvl="1" marL="914400" rtl="0" algn="l">
              <a:spcBef>
                <a:spcPts val="0"/>
              </a:spcBef>
              <a:spcAft>
                <a:spcPts val="0"/>
              </a:spcAft>
              <a:buSzPts val="1200"/>
              <a:buAutoNum type="alphaLcPeriod"/>
            </a:pPr>
            <a:r>
              <a:rPr lang="en" sz="1200"/>
              <a:t>TF-IDF</a:t>
            </a:r>
            <a:endParaRPr/>
          </a:p>
          <a:p>
            <a:pPr indent="-304800" lvl="1" marL="914400" rtl="0" algn="l">
              <a:spcBef>
                <a:spcPts val="0"/>
              </a:spcBef>
              <a:spcAft>
                <a:spcPts val="0"/>
              </a:spcAft>
              <a:buSzPts val="1200"/>
              <a:buAutoNum type="alphaLcPeriod"/>
            </a:pPr>
            <a:r>
              <a:rPr lang="en" sz="1200"/>
              <a:t>Word embeddings (BlazingText only</a:t>
            </a:r>
            <a:r>
              <a:rPr lang="en"/>
              <a:t>)</a:t>
            </a:r>
            <a:endParaRPr/>
          </a:p>
          <a:p>
            <a:pPr indent="-304800" lvl="0" marL="457200" rtl="0" algn="l">
              <a:spcBef>
                <a:spcPts val="0"/>
              </a:spcBef>
              <a:spcAft>
                <a:spcPts val="0"/>
              </a:spcAft>
              <a:buSzPts val="1200"/>
              <a:buAutoNum type="arabicPeriod"/>
            </a:pPr>
            <a:r>
              <a:rPr lang="en" sz="1200"/>
              <a:t>Feature Selection</a:t>
            </a:r>
            <a:endParaRPr sz="1200"/>
          </a:p>
          <a:p>
            <a:pPr indent="-304800" lvl="1" marL="914400" rtl="0" algn="l">
              <a:spcBef>
                <a:spcPts val="0"/>
              </a:spcBef>
              <a:spcAft>
                <a:spcPts val="0"/>
              </a:spcAft>
              <a:buSzPts val="1200"/>
              <a:buAutoNum type="alphaLcPeriod"/>
            </a:pPr>
            <a:r>
              <a:rPr lang="en" sz="1200"/>
              <a:t>Truncated Singular Value Decomposition (Latent Semantic Analysis)</a:t>
            </a:r>
            <a:endParaRPr/>
          </a:p>
          <a:p>
            <a:pPr indent="-304800" lvl="1" marL="914400" rtl="0" algn="l">
              <a:spcBef>
                <a:spcPts val="0"/>
              </a:spcBef>
              <a:spcAft>
                <a:spcPts val="0"/>
              </a:spcAft>
              <a:buSzPts val="1200"/>
              <a:buAutoNum type="alphaLcPeriod"/>
            </a:pPr>
            <a:r>
              <a:rPr lang="en" sz="1200"/>
              <a:t>Average Pooling </a:t>
            </a:r>
            <a:r>
              <a:rPr lang="en" sz="1200"/>
              <a:t>(BlazingText only</a:t>
            </a:r>
            <a:r>
              <a:rPr lang="en"/>
              <a:t>)</a:t>
            </a:r>
            <a:endParaRPr/>
          </a:p>
          <a:p>
            <a:pPr indent="-304800" lvl="0" marL="457200" rtl="0" algn="l">
              <a:spcBef>
                <a:spcPts val="0"/>
              </a:spcBef>
              <a:spcAft>
                <a:spcPts val="0"/>
              </a:spcAft>
              <a:buSzPts val="1200"/>
              <a:buAutoNum type="arabicPeriod"/>
            </a:pPr>
            <a:r>
              <a:rPr lang="en" sz="1200"/>
              <a:t>Estimators</a:t>
            </a:r>
            <a:endParaRPr sz="1200"/>
          </a:p>
          <a:p>
            <a:pPr indent="-304800" lvl="1" marL="914400" rtl="0" algn="l">
              <a:spcBef>
                <a:spcPts val="0"/>
              </a:spcBef>
              <a:spcAft>
                <a:spcPts val="0"/>
              </a:spcAft>
              <a:buSzPts val="1200"/>
              <a:buAutoNum type="alphaLcPeriod"/>
            </a:pPr>
            <a:r>
              <a:rPr lang="en" sz="1200"/>
              <a:t>Stochastic Gradient Descent</a:t>
            </a:r>
            <a:endParaRPr sz="1200"/>
          </a:p>
          <a:p>
            <a:pPr indent="-304800" lvl="2" marL="1371600" rtl="0" algn="l">
              <a:spcBef>
                <a:spcPts val="0"/>
              </a:spcBef>
              <a:spcAft>
                <a:spcPts val="0"/>
              </a:spcAft>
              <a:buSzPts val="1200"/>
              <a:buAutoNum type="romanLcPeriod"/>
            </a:pPr>
            <a:r>
              <a:rPr lang="en"/>
              <a:t>Support Vector Machine</a:t>
            </a:r>
            <a:endParaRPr/>
          </a:p>
          <a:p>
            <a:pPr indent="-304800" lvl="2" marL="1371600" rtl="0" algn="l">
              <a:spcBef>
                <a:spcPts val="0"/>
              </a:spcBef>
              <a:spcAft>
                <a:spcPts val="0"/>
              </a:spcAft>
              <a:buSzPts val="1200"/>
              <a:buAutoNum type="romanLcPeriod"/>
            </a:pPr>
            <a:r>
              <a:rPr lang="en"/>
              <a:t>Logistic Regression</a:t>
            </a:r>
            <a:endParaRPr/>
          </a:p>
          <a:p>
            <a:pPr indent="-304800" lvl="1" marL="914400" rtl="0" algn="l">
              <a:spcBef>
                <a:spcPts val="0"/>
              </a:spcBef>
              <a:spcAft>
                <a:spcPts val="0"/>
              </a:spcAft>
              <a:buSzPts val="1200"/>
              <a:buAutoNum type="alphaLcPeriod"/>
            </a:pPr>
            <a:r>
              <a:rPr lang="en"/>
              <a:t>Ensembled Learners</a:t>
            </a:r>
            <a:endParaRPr/>
          </a:p>
          <a:p>
            <a:pPr indent="-304800" lvl="2" marL="1371600" rtl="0" algn="l">
              <a:spcBef>
                <a:spcPts val="0"/>
              </a:spcBef>
              <a:spcAft>
                <a:spcPts val="0"/>
              </a:spcAft>
              <a:buSzPts val="1200"/>
              <a:buAutoNum type="romanLcPeriod"/>
            </a:pPr>
            <a:r>
              <a:rPr lang="en"/>
              <a:t>Random Forests</a:t>
            </a:r>
            <a:endParaRPr/>
          </a:p>
          <a:p>
            <a:pPr indent="-304800" lvl="2" marL="1371600" rtl="0" algn="l">
              <a:spcBef>
                <a:spcPts val="0"/>
              </a:spcBef>
              <a:spcAft>
                <a:spcPts val="0"/>
              </a:spcAft>
              <a:buSzPts val="1200"/>
              <a:buAutoNum type="romanLcPeriod"/>
            </a:pPr>
            <a:r>
              <a:rPr lang="en"/>
              <a:t>Gradient Boosting</a:t>
            </a:r>
            <a:endParaRPr/>
          </a:p>
          <a:p>
            <a:pPr indent="-304800" lvl="1" marL="914400" rtl="0" algn="l">
              <a:spcBef>
                <a:spcPts val="0"/>
              </a:spcBef>
              <a:spcAft>
                <a:spcPts val="0"/>
              </a:spcAft>
              <a:buSzPts val="1200"/>
              <a:buAutoNum type="alphaLcPeriod"/>
            </a:pPr>
            <a:r>
              <a:rPr lang="en"/>
              <a:t>Neural Network</a:t>
            </a:r>
            <a:endParaRPr/>
          </a:p>
          <a:p>
            <a:pPr indent="-304800" lvl="2" marL="1371600" rtl="0" algn="l">
              <a:spcBef>
                <a:spcPts val="0"/>
              </a:spcBef>
              <a:spcAft>
                <a:spcPts val="0"/>
              </a:spcAft>
              <a:buSzPts val="1200"/>
              <a:buAutoNum type="romanLcPeriod"/>
            </a:pPr>
            <a:r>
              <a:rPr lang="en"/>
              <a:t>Blazing Text</a:t>
            </a:r>
            <a:endParaRPr/>
          </a:p>
          <a:p>
            <a:pPr indent="0" lvl="0" marL="0" rtl="0" algn="l">
              <a:spcBef>
                <a:spcPts val="1600"/>
              </a:spcBef>
              <a:spcAft>
                <a:spcPts val="1600"/>
              </a:spcAft>
              <a:buNone/>
            </a:pPr>
            <a:r>
              <a:t/>
            </a:r>
            <a:endParaRPr sz="1200"/>
          </a:p>
        </p:txBody>
      </p:sp>
      <p:sp>
        <p:nvSpPr>
          <p:cNvPr id="123" name="Google Shape;123;p23"/>
          <p:cNvSpPr/>
          <p:nvPr/>
        </p:nvSpPr>
        <p:spPr>
          <a:xfrm>
            <a:off x="5692675" y="1017725"/>
            <a:ext cx="1943400" cy="85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Generation</a:t>
            </a:r>
            <a:endParaRPr/>
          </a:p>
        </p:txBody>
      </p:sp>
      <p:sp>
        <p:nvSpPr>
          <p:cNvPr id="124" name="Google Shape;124;p23"/>
          <p:cNvSpPr/>
          <p:nvPr/>
        </p:nvSpPr>
        <p:spPr>
          <a:xfrm>
            <a:off x="5692675" y="2431525"/>
            <a:ext cx="1943400" cy="858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25" name="Google Shape;125;p23"/>
          <p:cNvSpPr/>
          <p:nvPr/>
        </p:nvSpPr>
        <p:spPr>
          <a:xfrm>
            <a:off x="5692675" y="3989599"/>
            <a:ext cx="1943400" cy="85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Estimator (</a:t>
            </a:r>
            <a:r>
              <a:rPr lang="en"/>
              <a:t>Classifier</a:t>
            </a:r>
            <a:r>
              <a:rPr lang="en"/>
              <a:t>)</a:t>
            </a:r>
            <a:endParaRPr/>
          </a:p>
        </p:txBody>
      </p:sp>
      <p:cxnSp>
        <p:nvCxnSpPr>
          <p:cNvPr id="126" name="Google Shape;126;p23"/>
          <p:cNvCxnSpPr/>
          <p:nvPr/>
        </p:nvCxnSpPr>
        <p:spPr>
          <a:xfrm flipH="1">
            <a:off x="6665875" y="1890625"/>
            <a:ext cx="9000" cy="540900"/>
          </a:xfrm>
          <a:prstGeom prst="straightConnector1">
            <a:avLst/>
          </a:prstGeom>
          <a:noFill/>
          <a:ln cap="flat" cmpd="sng" w="38100">
            <a:solidFill>
              <a:schemeClr val="accent4"/>
            </a:solidFill>
            <a:prstDash val="solid"/>
            <a:round/>
            <a:headEnd len="med" w="med" type="none"/>
            <a:tailEnd len="med" w="med" type="triangle"/>
          </a:ln>
        </p:spPr>
      </p:cxnSp>
      <p:cxnSp>
        <p:nvCxnSpPr>
          <p:cNvPr id="127" name="Google Shape;127;p23"/>
          <p:cNvCxnSpPr>
            <a:endCxn id="125" idx="0"/>
          </p:cNvCxnSpPr>
          <p:nvPr/>
        </p:nvCxnSpPr>
        <p:spPr>
          <a:xfrm flipH="1">
            <a:off x="6664375" y="3369199"/>
            <a:ext cx="10500" cy="620400"/>
          </a:xfrm>
          <a:prstGeom prst="straightConnector1">
            <a:avLst/>
          </a:prstGeom>
          <a:noFill/>
          <a:ln cap="flat" cmpd="sng" w="38100">
            <a:solidFill>
              <a:schemeClr val="accent4"/>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133" name="Google Shape;133;p24"/>
          <p:cNvSpPr txBox="1"/>
          <p:nvPr>
            <p:ph idx="1" type="body"/>
          </p:nvPr>
        </p:nvSpPr>
        <p:spPr>
          <a:xfrm>
            <a:off x="311700" y="3771750"/>
            <a:ext cx="85206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Logistic Regression model outperformed the rest on the test data, likely due to the high degree of variance in the explanatory and noise variables.</a:t>
            </a:r>
            <a:endParaRPr/>
          </a:p>
        </p:txBody>
      </p:sp>
      <p:graphicFrame>
        <p:nvGraphicFramePr>
          <p:cNvPr id="134" name="Google Shape;134;p24"/>
          <p:cNvGraphicFramePr/>
          <p:nvPr/>
        </p:nvGraphicFramePr>
        <p:xfrm>
          <a:off x="952500" y="1228875"/>
          <a:ext cx="3000000" cy="3000000"/>
        </p:xfrm>
        <a:graphic>
          <a:graphicData uri="http://schemas.openxmlformats.org/drawingml/2006/table">
            <a:tbl>
              <a:tblPr>
                <a:noFill/>
                <a:tableStyleId>{0348349B-174A-464A-B387-13F0CBBB5D7B}</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solidFill>
                            <a:schemeClr val="dk1"/>
                          </a:solidFill>
                        </a:rPr>
                        <a:t>Model</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en">
                          <a:solidFill>
                            <a:schemeClr val="dk1"/>
                          </a:solidFill>
                        </a:rPr>
                        <a:t>Accuracy</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en">
                          <a:solidFill>
                            <a:schemeClr val="dk1"/>
                          </a:solidFill>
                        </a:rPr>
                        <a:t>F1</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en">
                          <a:solidFill>
                            <a:schemeClr val="dk1"/>
                          </a:solidFill>
                        </a:rPr>
                        <a:t>Brier</a:t>
                      </a:r>
                      <a:endParaRPr b="1">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BlazingText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4"/>
                          </a:solidFill>
                        </a:rPr>
                        <a:t>Logistic Regression</a:t>
                      </a:r>
                      <a:endParaRPr>
                        <a:solidFill>
                          <a:schemeClr val="accent4"/>
                        </a:solidFill>
                      </a:endParaRPr>
                    </a:p>
                  </a:txBody>
                  <a:tcPr marT="91425" marB="91425" marR="91425" marL="91425"/>
                </a:tc>
                <a:tc>
                  <a:txBody>
                    <a:bodyPr/>
                    <a:lstStyle/>
                    <a:p>
                      <a:pPr indent="0" lvl="0" marL="0" rtl="0" algn="l">
                        <a:spcBef>
                          <a:spcPts val="0"/>
                        </a:spcBef>
                        <a:spcAft>
                          <a:spcPts val="0"/>
                        </a:spcAft>
                        <a:buNone/>
                      </a:pPr>
                      <a:r>
                        <a:rPr lang="en">
                          <a:solidFill>
                            <a:schemeClr val="accent4"/>
                          </a:solidFill>
                        </a:rPr>
                        <a:t>.79</a:t>
                      </a:r>
                      <a:endParaRPr>
                        <a:solidFill>
                          <a:schemeClr val="accent4"/>
                        </a:solidFill>
                      </a:endParaRPr>
                    </a:p>
                  </a:txBody>
                  <a:tcPr marT="91425" marB="91425" marR="91425" marL="91425"/>
                </a:tc>
                <a:tc>
                  <a:txBody>
                    <a:bodyPr/>
                    <a:lstStyle/>
                    <a:p>
                      <a:pPr indent="0" lvl="0" marL="0" rtl="0" algn="l">
                        <a:spcBef>
                          <a:spcPts val="0"/>
                        </a:spcBef>
                        <a:spcAft>
                          <a:spcPts val="0"/>
                        </a:spcAft>
                        <a:buNone/>
                      </a:pPr>
                      <a:r>
                        <a:rPr lang="en">
                          <a:solidFill>
                            <a:schemeClr val="accent4"/>
                          </a:solidFill>
                        </a:rPr>
                        <a:t>.60</a:t>
                      </a:r>
                      <a:endParaRPr>
                        <a:solidFill>
                          <a:schemeClr val="accent4"/>
                        </a:solidFill>
                      </a:endParaRPr>
                    </a:p>
                  </a:txBody>
                  <a:tcPr marT="91425" marB="91425" marR="91425" marL="91425"/>
                </a:tc>
                <a:tc>
                  <a:txBody>
                    <a:bodyPr/>
                    <a:lstStyle/>
                    <a:p>
                      <a:pPr indent="0" lvl="0" marL="0" rtl="0" algn="l">
                        <a:spcBef>
                          <a:spcPts val="0"/>
                        </a:spcBef>
                        <a:spcAft>
                          <a:spcPts val="0"/>
                        </a:spcAft>
                        <a:buNone/>
                      </a:pPr>
                      <a:r>
                        <a:rPr lang="en">
                          <a:solidFill>
                            <a:schemeClr val="accent4"/>
                          </a:solidFill>
                        </a:rPr>
                        <a:t>.15</a:t>
                      </a:r>
                      <a:endParaRPr>
                        <a:solidFill>
                          <a:schemeClr val="accent4"/>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Gradient Boosting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Report - Logistic Regression</a:t>
            </a:r>
            <a:endParaRPr/>
          </a:p>
        </p:txBody>
      </p:sp>
      <p:sp>
        <p:nvSpPr>
          <p:cNvPr id="140" name="Google Shape;140;p25"/>
          <p:cNvSpPr txBox="1"/>
          <p:nvPr>
            <p:ph idx="1" type="body"/>
          </p:nvPr>
        </p:nvSpPr>
        <p:spPr>
          <a:xfrm>
            <a:off x="311700" y="3770500"/>
            <a:ext cx="8520600" cy="79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classification report shows the logistic regression model’s performance on the test data. </a:t>
            </a:r>
            <a:endParaRPr/>
          </a:p>
        </p:txBody>
      </p:sp>
      <p:pic>
        <p:nvPicPr>
          <p:cNvPr id="141" name="Google Shape;141;p25"/>
          <p:cNvPicPr preferRelativeResize="0"/>
          <p:nvPr/>
        </p:nvPicPr>
        <p:blipFill>
          <a:blip r:embed="rId3">
            <a:alphaModFix/>
          </a:blip>
          <a:stretch>
            <a:fillRect/>
          </a:stretch>
        </p:blipFill>
        <p:spPr>
          <a:xfrm>
            <a:off x="1600200" y="1274913"/>
            <a:ext cx="5943600" cy="223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Diagnostics - Logistic Regression</a:t>
            </a:r>
            <a:endParaRPr>
              <a:solidFill>
                <a:schemeClr val="lt1"/>
              </a:solidFill>
            </a:endParaRPr>
          </a:p>
        </p:txBody>
      </p:sp>
      <p:sp>
        <p:nvSpPr>
          <p:cNvPr id="147" name="Google Shape;147;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Since this is a probabilistic model, this visual demonstrates how it’s possible to make tradeoffs between the precision and recall of the model by adjusting the probability threshold of the classifiers’ prediction. The defualt operating point is 50% - any clause predicted to be non-compliant with a probability greater than 50% is predicted to be non-compliant. We can change this operating point to strike a different balance. This visual shows the optimal point at around 62%. Changing the operating point will change precision and recall and therefore the F1 and brier scores.</a:t>
            </a:r>
            <a:endParaRPr>
              <a:solidFill>
                <a:schemeClr val="lt1"/>
              </a:solidFill>
            </a:endParaRPr>
          </a:p>
        </p:txBody>
      </p:sp>
      <p:pic>
        <p:nvPicPr>
          <p:cNvPr id="148" name="Google Shape;148;p26"/>
          <p:cNvPicPr preferRelativeResize="0"/>
          <p:nvPr/>
        </p:nvPicPr>
        <p:blipFill>
          <a:blip r:embed="rId3">
            <a:alphaModFix/>
          </a:blip>
          <a:stretch>
            <a:fillRect/>
          </a:stretch>
        </p:blipFill>
        <p:spPr>
          <a:xfrm>
            <a:off x="4500375" y="1017725"/>
            <a:ext cx="4331919"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Calibration</a:t>
            </a:r>
            <a:endParaRPr>
              <a:solidFill>
                <a:schemeClr val="lt1"/>
              </a:solidFill>
            </a:endParaRPr>
          </a:p>
        </p:txBody>
      </p:sp>
      <p:sp>
        <p:nvSpPr>
          <p:cNvPr id="154" name="Google Shape;154;p27"/>
          <p:cNvSpPr txBox="1"/>
          <p:nvPr>
            <p:ph idx="1" type="body"/>
          </p:nvPr>
        </p:nvSpPr>
        <p:spPr>
          <a:xfrm>
            <a:off x="311700" y="4202875"/>
            <a:ext cx="3999900" cy="327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lt1"/>
                </a:solidFill>
              </a:rPr>
              <a:t>Operating point = 50%</a:t>
            </a:r>
            <a:endParaRPr sz="1200">
              <a:solidFill>
                <a:schemeClr val="lt1"/>
              </a:solidFill>
            </a:endParaRPr>
          </a:p>
        </p:txBody>
      </p:sp>
      <p:sp>
        <p:nvSpPr>
          <p:cNvPr id="155" name="Google Shape;155;p27"/>
          <p:cNvSpPr txBox="1"/>
          <p:nvPr>
            <p:ph idx="2" type="body"/>
          </p:nvPr>
        </p:nvSpPr>
        <p:spPr>
          <a:xfrm>
            <a:off x="4832400" y="4202875"/>
            <a:ext cx="3999900" cy="327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lt1"/>
                </a:solidFill>
              </a:rPr>
              <a:t>Operating point = 62%</a:t>
            </a:r>
            <a:endParaRPr sz="1200">
              <a:solidFill>
                <a:schemeClr val="lt1"/>
              </a:solidFill>
            </a:endParaRPr>
          </a:p>
        </p:txBody>
      </p:sp>
      <p:pic>
        <p:nvPicPr>
          <p:cNvPr id="156" name="Google Shape;156;p27"/>
          <p:cNvPicPr preferRelativeResize="0"/>
          <p:nvPr/>
        </p:nvPicPr>
        <p:blipFill>
          <a:blip r:embed="rId3">
            <a:alphaModFix/>
          </a:blip>
          <a:stretch>
            <a:fillRect/>
          </a:stretch>
        </p:blipFill>
        <p:spPr>
          <a:xfrm>
            <a:off x="888263" y="1193475"/>
            <a:ext cx="2860383" cy="3009401"/>
          </a:xfrm>
          <a:prstGeom prst="rect">
            <a:avLst/>
          </a:prstGeom>
          <a:noFill/>
          <a:ln>
            <a:noFill/>
          </a:ln>
        </p:spPr>
      </p:pic>
      <p:pic>
        <p:nvPicPr>
          <p:cNvPr id="157" name="Google Shape;157;p27"/>
          <p:cNvPicPr preferRelativeResize="0"/>
          <p:nvPr/>
        </p:nvPicPr>
        <p:blipFill>
          <a:blip r:embed="rId4">
            <a:alphaModFix/>
          </a:blip>
          <a:stretch>
            <a:fillRect/>
          </a:stretch>
        </p:blipFill>
        <p:spPr>
          <a:xfrm>
            <a:off x="5395354" y="1193475"/>
            <a:ext cx="2860383" cy="3009401"/>
          </a:xfrm>
          <a:prstGeom prst="rect">
            <a:avLst/>
          </a:prstGeom>
          <a:noFill/>
          <a:ln>
            <a:noFill/>
          </a:ln>
        </p:spPr>
      </p:pic>
      <p:sp>
        <p:nvSpPr>
          <p:cNvPr id="158" name="Google Shape;158;p27"/>
          <p:cNvSpPr txBox="1"/>
          <p:nvPr/>
        </p:nvSpPr>
        <p:spPr>
          <a:xfrm>
            <a:off x="1003350" y="4594300"/>
            <a:ext cx="725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 model is more calibrated - i.e. lower brier score - but the f1 score has subsequently dropped just slightly to .59. This is due to the imbalanced nature of the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64" name="Google Shape;164;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Cleansing</a:t>
            </a:r>
            <a:endParaRPr b="1"/>
          </a:p>
          <a:p>
            <a:pPr indent="0" lvl="0" marL="0" rtl="0" algn="l">
              <a:spcBef>
                <a:spcPts val="1600"/>
              </a:spcBef>
              <a:spcAft>
                <a:spcPts val="0"/>
              </a:spcAft>
              <a:buNone/>
            </a:pPr>
            <a:r>
              <a:rPr lang="en"/>
              <a:t>There were a lot of duplicates and very short “clauses” in the training data. The validity of these samples should be questioned as I believe a tighter definition for clause would lend itself toward defining a better model.</a:t>
            </a:r>
            <a:endParaRPr/>
          </a:p>
          <a:p>
            <a:pPr indent="0" lvl="0" marL="0" rtl="0" algn="l">
              <a:spcBef>
                <a:spcPts val="1600"/>
              </a:spcBef>
              <a:spcAft>
                <a:spcPts val="0"/>
              </a:spcAft>
              <a:buNone/>
            </a:pPr>
            <a:r>
              <a:rPr b="1" lang="en"/>
              <a:t>Use the Validation Data</a:t>
            </a:r>
            <a:endParaRPr b="1"/>
          </a:p>
          <a:p>
            <a:pPr indent="0" lvl="0" marL="0" rtl="0" algn="l">
              <a:spcBef>
                <a:spcPts val="1600"/>
              </a:spcBef>
              <a:spcAft>
                <a:spcPts val="0"/>
              </a:spcAft>
              <a:buNone/>
            </a:pPr>
            <a:r>
              <a:rPr lang="en"/>
              <a:t>The government could make a better model by combining the validation dataset (assuming it’s already labeled) with the training dataset and then judiciously removing 20% of it for test data. This would increase the amount of training data and enable researchers to better experiment.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5" name="Google Shape;165;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API Authentication and Authorization</a:t>
            </a:r>
            <a:endParaRPr b="1"/>
          </a:p>
          <a:p>
            <a:pPr indent="0" lvl="0" marL="0" rtl="0" algn="l">
              <a:spcBef>
                <a:spcPts val="1600"/>
              </a:spcBef>
              <a:spcAft>
                <a:spcPts val="0"/>
              </a:spcAft>
              <a:buNone/>
            </a:pPr>
            <a:r>
              <a:rPr lang="en"/>
              <a:t>The REST API for the models could be enhanced with the AWS Cognito service to provide authentication and authorization.</a:t>
            </a:r>
            <a:endParaRPr/>
          </a:p>
          <a:p>
            <a:pPr indent="0" lvl="0" marL="0" rtl="0" algn="l">
              <a:spcBef>
                <a:spcPts val="1600"/>
              </a:spcBef>
              <a:spcAft>
                <a:spcPts val="0"/>
              </a:spcAft>
              <a:buNone/>
            </a:pPr>
            <a:r>
              <a:rPr b="1" lang="en"/>
              <a:t>Auto-scaling Group for the REST API</a:t>
            </a:r>
            <a:endParaRPr b="1"/>
          </a:p>
          <a:p>
            <a:pPr indent="0" lvl="0" marL="0" rtl="0" algn="l">
              <a:spcBef>
                <a:spcPts val="1600"/>
              </a:spcBef>
              <a:spcAft>
                <a:spcPts val="0"/>
              </a:spcAft>
              <a:buNone/>
            </a:pPr>
            <a:r>
              <a:rPr lang="en"/>
              <a:t>Presently, deployed models sit in a single EC2 instance. Slight configuration changes could deploy models to an EC2 auto-scaling group that sits behind a load-balancer. API Gateway and Lambda would sit in front of this load-balancer to proxy requests. A DNS service such as AWS Route 53 could also be used to give the API a recognizable name.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71" name="Google Shape;171;p2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mcallistercs@gmail.com</a:t>
            </a:r>
            <a:endParaRPr/>
          </a:p>
          <a:p>
            <a:pPr indent="0" lvl="0" marL="0" rtl="0" algn="ctr">
              <a:spcBef>
                <a:spcPts val="1600"/>
              </a:spcBef>
              <a:spcAft>
                <a:spcPts val="1600"/>
              </a:spcAft>
              <a:buNone/>
            </a:pPr>
            <a:r>
              <a:rPr lang="en"/>
              <a:t>github.com/csmcallister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Overview</a:t>
            </a:r>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BEULAR - Web Application Frontend</a:t>
            </a:r>
            <a:endParaRPr b="1"/>
          </a:p>
          <a:p>
            <a:pPr indent="-317500" lvl="0" marL="457200" rtl="0" algn="l">
              <a:spcBef>
                <a:spcPts val="1600"/>
              </a:spcBef>
              <a:spcAft>
                <a:spcPts val="0"/>
              </a:spcAft>
              <a:buSzPts val="1400"/>
              <a:buChar char="●"/>
            </a:pPr>
            <a:r>
              <a:rPr lang="en"/>
              <a:t>Users can</a:t>
            </a:r>
            <a:endParaRPr/>
          </a:p>
          <a:p>
            <a:pPr indent="-317500" lvl="1" marL="914400" rtl="0" algn="l">
              <a:spcBef>
                <a:spcPts val="0"/>
              </a:spcBef>
              <a:spcAft>
                <a:spcPts val="0"/>
              </a:spcAft>
              <a:buSzPts val="1400"/>
              <a:buChar char="○"/>
            </a:pPr>
            <a:r>
              <a:rPr lang="en" sz="1400"/>
              <a:t>Upload one or more documents</a:t>
            </a:r>
            <a:endParaRPr sz="1400"/>
          </a:p>
          <a:p>
            <a:pPr indent="-317500" lvl="1" marL="914400" rtl="0" algn="l">
              <a:spcBef>
                <a:spcPts val="0"/>
              </a:spcBef>
              <a:spcAft>
                <a:spcPts val="0"/>
              </a:spcAft>
              <a:buSzPts val="1400"/>
              <a:buChar char="○"/>
            </a:pPr>
            <a:r>
              <a:rPr lang="en" sz="1400"/>
              <a:t>Review predictions clause-by-clause</a:t>
            </a:r>
            <a:endParaRPr sz="1400"/>
          </a:p>
          <a:p>
            <a:pPr indent="-317500" lvl="1" marL="914400" rtl="0" algn="l">
              <a:spcBef>
                <a:spcPts val="0"/>
              </a:spcBef>
              <a:spcAft>
                <a:spcPts val="0"/>
              </a:spcAft>
              <a:buSzPts val="1400"/>
              <a:buChar char="○"/>
            </a:pPr>
            <a:r>
              <a:rPr lang="en" sz="1400"/>
              <a:t>Visualize word/phrase influence for a prediction</a:t>
            </a:r>
            <a:endParaRPr sz="1400"/>
          </a:p>
          <a:p>
            <a:pPr indent="-317500" lvl="1" marL="914400" rtl="0" algn="l">
              <a:spcBef>
                <a:spcPts val="0"/>
              </a:spcBef>
              <a:spcAft>
                <a:spcPts val="0"/>
              </a:spcAft>
              <a:buSzPts val="1400"/>
              <a:buChar char="○"/>
            </a:pPr>
            <a:r>
              <a:rPr lang="en" sz="1400"/>
              <a:t>Submit feedback for model re-training</a:t>
            </a:r>
            <a:endParaRPr sz="1400"/>
          </a:p>
          <a:p>
            <a:pPr indent="-317500" lvl="0" marL="457200" rtl="0" algn="l">
              <a:spcBef>
                <a:spcPts val="0"/>
              </a:spcBef>
              <a:spcAft>
                <a:spcPts val="0"/>
              </a:spcAft>
              <a:buSzPts val="1400"/>
              <a:buChar char="●"/>
            </a:pPr>
            <a:r>
              <a:rPr lang="en"/>
              <a:t>Optional integration with an AWS backend using Redis as a service worker</a:t>
            </a:r>
            <a:endParaRPr/>
          </a:p>
          <a:p>
            <a:pPr indent="-317500" lvl="0" marL="457200" rtl="0" algn="l">
              <a:spcBef>
                <a:spcPts val="0"/>
              </a:spcBef>
              <a:spcAft>
                <a:spcPts val="0"/>
              </a:spcAft>
              <a:buSzPts val="1400"/>
              <a:buChar char="●"/>
            </a:pPr>
            <a:r>
              <a:rPr lang="en"/>
              <a:t>Dockerized for flexible deployment options</a:t>
            </a:r>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BEULAR-API &amp; BEULAR-NB - AWS Backend</a:t>
            </a:r>
            <a:endParaRPr b="1"/>
          </a:p>
          <a:p>
            <a:pPr indent="-317500" lvl="0" marL="457200" rtl="0" algn="l">
              <a:spcBef>
                <a:spcPts val="1600"/>
              </a:spcBef>
              <a:spcAft>
                <a:spcPts val="0"/>
              </a:spcAft>
              <a:buSzPts val="1400"/>
              <a:buChar char="●"/>
            </a:pPr>
            <a:r>
              <a:rPr lang="en"/>
              <a:t>Optional Integration with Web Application</a:t>
            </a:r>
            <a:endParaRPr/>
          </a:p>
          <a:p>
            <a:pPr indent="-317500" lvl="0" marL="457200" rtl="0" algn="l">
              <a:spcBef>
                <a:spcPts val="0"/>
              </a:spcBef>
              <a:spcAft>
                <a:spcPts val="0"/>
              </a:spcAft>
              <a:buSzPts val="1400"/>
              <a:buChar char="●"/>
            </a:pPr>
            <a:r>
              <a:rPr lang="en"/>
              <a:t>Contains all model code</a:t>
            </a:r>
            <a:endParaRPr/>
          </a:p>
          <a:p>
            <a:pPr indent="-317500" lvl="0" marL="457200" rtl="0" algn="l">
              <a:spcBef>
                <a:spcPts val="0"/>
              </a:spcBef>
              <a:spcAft>
                <a:spcPts val="0"/>
              </a:spcAft>
              <a:buSzPts val="1400"/>
              <a:buChar char="●"/>
            </a:pPr>
            <a:r>
              <a:rPr lang="en"/>
              <a:t>A</a:t>
            </a:r>
            <a:r>
              <a:rPr lang="en"/>
              <a:t> data science workspace and REST API for deployed models on Amazon Web Services</a:t>
            </a:r>
            <a:endParaRPr/>
          </a:p>
          <a:p>
            <a:pPr indent="-304800" lvl="1" marL="914400" rtl="0" algn="l">
              <a:spcBef>
                <a:spcPts val="0"/>
              </a:spcBef>
              <a:spcAft>
                <a:spcPts val="0"/>
              </a:spcAft>
              <a:buSzPts val="1200"/>
              <a:buChar char="○"/>
            </a:pPr>
            <a:r>
              <a:rPr lang="en"/>
              <a:t>I</a:t>
            </a:r>
            <a:r>
              <a:rPr lang="en"/>
              <a:t>nfrastructure-as-code used to make reproducible</a:t>
            </a:r>
            <a:endParaRPr/>
          </a:p>
          <a:p>
            <a:pPr indent="-317500" lvl="0" marL="457200" rtl="0" algn="l">
              <a:spcBef>
                <a:spcPts val="0"/>
              </a:spcBef>
              <a:spcAft>
                <a:spcPts val="0"/>
              </a:spcAft>
              <a:buSzPts val="1400"/>
              <a:buChar char="●"/>
            </a:pPr>
            <a:r>
              <a:rPr lang="en"/>
              <a:t>Secure by using a private subnet of a Virtual Private Cloud instance and an internet-disabled SageMaker instance</a:t>
            </a:r>
            <a:endParaRPr/>
          </a:p>
          <a:p>
            <a:pPr indent="-317500" lvl="0" marL="457200" rtl="0" algn="l">
              <a:spcBef>
                <a:spcPts val="0"/>
              </a:spcBef>
              <a:spcAft>
                <a:spcPts val="0"/>
              </a:spcAft>
              <a:buSzPts val="1400"/>
              <a:buChar char="●"/>
            </a:pPr>
            <a:r>
              <a:rPr lang="en"/>
              <a:t>S3 as a data store</a:t>
            </a:r>
            <a:endParaRPr/>
          </a:p>
          <a:p>
            <a:pPr indent="-317500" lvl="0" marL="457200" rtl="0" algn="l">
              <a:spcBef>
                <a:spcPts val="0"/>
              </a:spcBef>
              <a:spcAft>
                <a:spcPts val="0"/>
              </a:spcAft>
              <a:buSzPts val="1400"/>
              <a:buChar char="●"/>
            </a:pPr>
            <a:r>
              <a:rPr lang="en"/>
              <a:t>API Gateway and Lambda for a serverless REST API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System Architecture</a:t>
            </a:r>
            <a:endParaRPr>
              <a:solidFill>
                <a:schemeClr val="lt1"/>
              </a:solidFill>
            </a:endParaRPr>
          </a:p>
        </p:txBody>
      </p:sp>
      <p:pic>
        <p:nvPicPr>
          <p:cNvPr id="68" name="Google Shape;68;p15"/>
          <p:cNvPicPr preferRelativeResize="0"/>
          <p:nvPr/>
        </p:nvPicPr>
        <p:blipFill>
          <a:blip r:embed="rId3">
            <a:alphaModFix/>
          </a:blip>
          <a:stretch>
            <a:fillRect/>
          </a:stretch>
        </p:blipFill>
        <p:spPr>
          <a:xfrm>
            <a:off x="1866533" y="1017725"/>
            <a:ext cx="5410943" cy="405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AWS Backend</a:t>
            </a:r>
            <a:endParaRPr>
              <a:solidFill>
                <a:schemeClr val="lt1"/>
              </a:solidFill>
            </a:endParaRPr>
          </a:p>
        </p:txBody>
      </p:sp>
      <p:sp>
        <p:nvSpPr>
          <p:cNvPr id="74" name="Google Shape;74;p16"/>
          <p:cNvSpPr txBox="1"/>
          <p:nvPr>
            <p:ph idx="1" type="body"/>
          </p:nvPr>
        </p:nvSpPr>
        <p:spPr>
          <a:xfrm>
            <a:off x="311700" y="1152475"/>
            <a:ext cx="8520600" cy="152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a:solidFill>
                  <a:schemeClr val="lt1"/>
                </a:solidFill>
              </a:rPr>
              <a:t>AWS Cloud Developer Kit used to write AWS infrastructure-as-code using Python</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Allows government to quickly reproduce my solution and provide their data scientists with a cloud workspace</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Infrastructure</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Virtual Private Cloud with private subnet for egress-only internet access</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Internet-disabled SageMaker instance for model development and deployment</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Non-public S3 bucket for data storage</a:t>
            </a:r>
            <a:endParaRPr>
              <a:solidFill>
                <a:schemeClr val="lt1"/>
              </a:solidFill>
            </a:endParaRPr>
          </a:p>
          <a:p>
            <a:pPr indent="-304800" lvl="1" marL="914400" rtl="0" algn="l">
              <a:spcBef>
                <a:spcPts val="0"/>
              </a:spcBef>
              <a:spcAft>
                <a:spcPts val="0"/>
              </a:spcAft>
              <a:buClr>
                <a:schemeClr val="lt1"/>
              </a:buClr>
              <a:buSzPts val="1200"/>
              <a:buChar char="○"/>
            </a:pPr>
            <a:r>
              <a:rPr lang="en">
                <a:solidFill>
                  <a:schemeClr val="lt1"/>
                </a:solidFill>
              </a:rPr>
              <a:t>API Gateway and Lambda for deployed-model REST APIs</a:t>
            </a:r>
            <a:endParaRPr>
              <a:solidFill>
                <a:schemeClr val="lt1"/>
              </a:solidFill>
            </a:endParaRPr>
          </a:p>
        </p:txBody>
      </p:sp>
      <p:pic>
        <p:nvPicPr>
          <p:cNvPr id="75" name="Google Shape;75;p16"/>
          <p:cNvPicPr preferRelativeResize="0"/>
          <p:nvPr/>
        </p:nvPicPr>
        <p:blipFill>
          <a:blip r:embed="rId3">
            <a:alphaModFix/>
          </a:blip>
          <a:stretch>
            <a:fillRect/>
          </a:stretch>
        </p:blipFill>
        <p:spPr>
          <a:xfrm>
            <a:off x="0" y="2780794"/>
            <a:ext cx="9144002" cy="23627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Flask - Web Application</a:t>
            </a:r>
            <a:endParaRPr/>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Dockerized Python Flask Web Application for flexible deployment options</a:t>
            </a:r>
            <a:endParaRPr sz="1400"/>
          </a:p>
          <a:p>
            <a:pPr indent="-317500" lvl="0" marL="457200" rtl="0" algn="l">
              <a:spcBef>
                <a:spcPts val="0"/>
              </a:spcBef>
              <a:spcAft>
                <a:spcPts val="0"/>
              </a:spcAft>
              <a:buSzPts val="1400"/>
              <a:buChar char="●"/>
            </a:pPr>
            <a:r>
              <a:rPr lang="en"/>
              <a:t>Optional integration with an AWS backend using Redis as a service worker</a:t>
            </a:r>
            <a:endParaRPr/>
          </a:p>
          <a:p>
            <a:pPr indent="-317500" lvl="0" marL="457200" rtl="0" algn="l">
              <a:spcBef>
                <a:spcPts val="0"/>
              </a:spcBef>
              <a:spcAft>
                <a:spcPts val="0"/>
              </a:spcAft>
              <a:buSzPts val="1400"/>
              <a:buChar char="●"/>
            </a:pPr>
            <a:r>
              <a:rPr lang="en"/>
              <a:t>Bootstrap CSS for responsive styling</a:t>
            </a:r>
            <a:endParaRPr/>
          </a:p>
          <a:p>
            <a:pPr indent="-317500" lvl="0" marL="457200" rtl="0" algn="l">
              <a:spcBef>
                <a:spcPts val="0"/>
              </a:spcBef>
              <a:spcAft>
                <a:spcPts val="0"/>
              </a:spcAft>
              <a:buSzPts val="1400"/>
              <a:buChar char="●"/>
            </a:pPr>
            <a:r>
              <a:rPr lang="en"/>
              <a:t>Jquery used client-side for html manipulation</a:t>
            </a:r>
            <a:endParaRPr/>
          </a:p>
        </p:txBody>
      </p:sp>
      <p:pic>
        <p:nvPicPr>
          <p:cNvPr id="82" name="Google Shape;82;p17"/>
          <p:cNvPicPr preferRelativeResize="0"/>
          <p:nvPr/>
        </p:nvPicPr>
        <p:blipFill>
          <a:blip r:embed="rId3">
            <a:alphaModFix/>
          </a:blip>
          <a:stretch>
            <a:fillRect/>
          </a:stretch>
        </p:blipFill>
        <p:spPr>
          <a:xfrm>
            <a:off x="4464000" y="1514513"/>
            <a:ext cx="4527600" cy="2417723"/>
          </a:xfrm>
          <a:prstGeom prst="rect">
            <a:avLst/>
          </a:prstGeom>
          <a:noFill/>
          <a:ln>
            <a:noFill/>
          </a:ln>
        </p:spPr>
      </p:pic>
      <p:sp>
        <p:nvSpPr>
          <p:cNvPr id="83" name="Google Shape;83;p17"/>
          <p:cNvSpPr txBox="1"/>
          <p:nvPr/>
        </p:nvSpPr>
        <p:spPr>
          <a:xfrm>
            <a:off x="4572000" y="4171975"/>
            <a:ext cx="44793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Diagram of Redis Integration with Flask Application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 - Upload and Scan Documents</a:t>
            </a:r>
            <a:endParaRPr/>
          </a:p>
        </p:txBody>
      </p:sp>
      <p:pic>
        <p:nvPicPr>
          <p:cNvPr id="89" name="Google Shape;89;p18"/>
          <p:cNvPicPr preferRelativeResize="0"/>
          <p:nvPr/>
        </p:nvPicPr>
        <p:blipFill>
          <a:blip r:embed="rId3">
            <a:alphaModFix/>
          </a:blip>
          <a:stretch>
            <a:fillRect/>
          </a:stretch>
        </p:blipFill>
        <p:spPr>
          <a:xfrm>
            <a:off x="466175" y="1152475"/>
            <a:ext cx="3622226" cy="3820976"/>
          </a:xfrm>
          <a:prstGeom prst="rect">
            <a:avLst/>
          </a:prstGeom>
          <a:noFill/>
          <a:ln>
            <a:noFill/>
          </a:ln>
        </p:spPr>
      </p:pic>
      <p:pic>
        <p:nvPicPr>
          <p:cNvPr id="90" name="Google Shape;90;p18"/>
          <p:cNvPicPr preferRelativeResize="0"/>
          <p:nvPr/>
        </p:nvPicPr>
        <p:blipFill>
          <a:blip r:embed="rId4">
            <a:alphaModFix/>
          </a:blip>
          <a:stretch>
            <a:fillRect/>
          </a:stretch>
        </p:blipFill>
        <p:spPr>
          <a:xfrm>
            <a:off x="5042551" y="1152475"/>
            <a:ext cx="3789741"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 - Clause Extraction</a:t>
            </a:r>
            <a:endParaRPr/>
          </a:p>
        </p:txBody>
      </p:sp>
      <p:pic>
        <p:nvPicPr>
          <p:cNvPr id="96" name="Google Shape;96;p19"/>
          <p:cNvPicPr preferRelativeResize="0"/>
          <p:nvPr/>
        </p:nvPicPr>
        <p:blipFill>
          <a:blip r:embed="rId3">
            <a:alphaModFix/>
          </a:blip>
          <a:stretch>
            <a:fillRect/>
          </a:stretch>
        </p:blipFill>
        <p:spPr>
          <a:xfrm>
            <a:off x="1557075" y="1091650"/>
            <a:ext cx="6139501" cy="382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 - Review Predictions</a:t>
            </a:r>
            <a:endParaRPr/>
          </a:p>
        </p:txBody>
      </p:sp>
      <p:pic>
        <p:nvPicPr>
          <p:cNvPr id="102" name="Google Shape;102;p20"/>
          <p:cNvPicPr preferRelativeResize="0"/>
          <p:nvPr/>
        </p:nvPicPr>
        <p:blipFill>
          <a:blip r:embed="rId3">
            <a:alphaModFix/>
          </a:blip>
          <a:stretch>
            <a:fillRect/>
          </a:stretch>
        </p:blipFill>
        <p:spPr>
          <a:xfrm>
            <a:off x="1791213" y="1017725"/>
            <a:ext cx="5561584"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Experiments - Train-Test-Split</a:t>
            </a:r>
            <a:endParaRPr/>
          </a:p>
        </p:txBody>
      </p:sp>
      <p:sp>
        <p:nvSpPr>
          <p:cNvPr id="108" name="Google Shape;108;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Training data was randomly split, with 80% used for training data and the other 20% for test data.</a:t>
            </a:r>
            <a:endParaRPr/>
          </a:p>
          <a:p>
            <a:pPr indent="-317500" lvl="0" marL="457200" rtl="0" algn="l">
              <a:spcBef>
                <a:spcPts val="0"/>
              </a:spcBef>
              <a:spcAft>
                <a:spcPts val="0"/>
              </a:spcAft>
              <a:buSzPts val="1400"/>
              <a:buChar char="●"/>
            </a:pPr>
            <a:r>
              <a:rPr lang="en"/>
              <a:t>Cross-validation (see next slide) was performed with a randomized parameter search to identify the best hyper-parameters for each algorithm in the model pipeline</a:t>
            </a:r>
            <a:endParaRPr/>
          </a:p>
          <a:p>
            <a:pPr indent="-317500" lvl="0" marL="457200" rtl="0" algn="l">
              <a:spcBef>
                <a:spcPts val="0"/>
              </a:spcBef>
              <a:spcAft>
                <a:spcPts val="0"/>
              </a:spcAft>
              <a:buSzPts val="1400"/>
              <a:buChar char="●"/>
            </a:pPr>
            <a:r>
              <a:rPr lang="en"/>
              <a:t>Evaluation metrics were calculated using the 20% test data.</a:t>
            </a:r>
            <a:endParaRPr/>
          </a:p>
        </p:txBody>
      </p:sp>
      <p:pic>
        <p:nvPicPr>
          <p:cNvPr id="109" name="Google Shape;109;p21"/>
          <p:cNvPicPr preferRelativeResize="0"/>
          <p:nvPr/>
        </p:nvPicPr>
        <p:blipFill>
          <a:blip r:embed="rId3">
            <a:alphaModFix/>
          </a:blip>
          <a:stretch>
            <a:fillRect/>
          </a:stretch>
        </p:blipFill>
        <p:spPr>
          <a:xfrm>
            <a:off x="4474575" y="1296850"/>
            <a:ext cx="4527600" cy="3039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