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5640DC8-2B71-41E7-B1D8-C47CED231263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9C1A069-5533-4AF3-AC1B-F05E6AED851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0DC8-2B71-41E7-B1D8-C47CED231263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A069-5533-4AF3-AC1B-F05E6AED85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0DC8-2B71-41E7-B1D8-C47CED231263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A069-5533-4AF3-AC1B-F05E6AED85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5640DC8-2B71-41E7-B1D8-C47CED231263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9C1A069-5533-4AF3-AC1B-F05E6AED851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5640DC8-2B71-41E7-B1D8-C47CED231263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9C1A069-5533-4AF3-AC1B-F05E6AED851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0DC8-2B71-41E7-B1D8-C47CED231263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A069-5533-4AF3-AC1B-F05E6AED851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0DC8-2B71-41E7-B1D8-C47CED231263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A069-5533-4AF3-AC1B-F05E6AED851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5640DC8-2B71-41E7-B1D8-C47CED231263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9C1A069-5533-4AF3-AC1B-F05E6AED851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0DC8-2B71-41E7-B1D8-C47CED231263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A069-5533-4AF3-AC1B-F05E6AED85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5640DC8-2B71-41E7-B1D8-C47CED231263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9C1A069-5533-4AF3-AC1B-F05E6AED851C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5640DC8-2B71-41E7-B1D8-C47CED231263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9C1A069-5533-4AF3-AC1B-F05E6AED851C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5640DC8-2B71-41E7-B1D8-C47CED231263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9C1A069-5533-4AF3-AC1B-F05E6AED851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atlassian.com/doc/collaborative-editing-858771779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atlassian.com/confcloud/blog/2017/06/edit-attached-files-with-the-apps-on-your-deskto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atlassian.com/2014/08/confluence-tip-month-shares-vs-mention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atlassian.com/doc/space-permissions-overview-139521.html" TargetMode="External"/><Relationship Id="rId2" Type="http://schemas.openxmlformats.org/officeDocument/2006/relationships/hyperlink" Target="https://confluence.atlassian.com/confcloud/global-permissions-overview-724765488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atlassian.com/" TargetMode="External"/><Relationship Id="rId5" Type="http://schemas.openxmlformats.org/officeDocument/2006/relationships/hyperlink" Target="http://blogs.atlassian.com/2014/03/insiders-webinar-mastering-confluence-editor/" TargetMode="External"/><Relationship Id="rId4" Type="http://schemas.openxmlformats.org/officeDocument/2006/relationships/hyperlink" Target="https://confluence.atlassian.com/doc/page-restrictions-139414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atlassian.com/confeval/confluence-evaluator-resources/confluence-jira-integration-features" TargetMode="External"/><Relationship Id="rId2" Type="http://schemas.openxmlformats.org/officeDocument/2006/relationships/hyperlink" Target="https://confluence.atlassian.com/doc/search-139528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fluence.atlassian.com/support/atlassian-support-offerings-193299636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atlassian.com/display/SERVICEDESK/Designing+Customer+Portal" TargetMode="External"/><Relationship Id="rId2" Type="http://schemas.openxmlformats.org/officeDocument/2006/relationships/hyperlink" Target="https://www.atlassian.com/software/jira/service-des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nfluence.atlassian.com/servicedeskcloud/receiving-requests-by-email-747602718.html" TargetMode="External"/><Relationship Id="rId5" Type="http://schemas.openxmlformats.org/officeDocument/2006/relationships/hyperlink" Target="https://confluence.atlassian.com/display/SERVICEDESK/Make+queues+for+your+service+desk+teams" TargetMode="External"/><Relationship Id="rId4" Type="http://schemas.openxmlformats.org/officeDocument/2006/relationships/hyperlink" Target="https://confluence.atlassian.com/servicedesk/slas-408453923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atlassian.com/servicedeskcloud/getting-started-with-jira-service-desk-732528698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Atlassian Cloud – </a:t>
            </a:r>
            <a:r>
              <a:rPr lang="en-US" dirty="0" err="1" smtClean="0"/>
              <a:t>Jira</a:t>
            </a:r>
            <a:r>
              <a:rPr lang="en-US" dirty="0" smtClean="0"/>
              <a:t>/Service Desk/ Confluence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5003322"/>
            <a:ext cx="7272808" cy="1371600"/>
          </a:xfrm>
        </p:spPr>
        <p:txBody>
          <a:bodyPr/>
          <a:lstStyle/>
          <a:p>
            <a:r>
              <a:rPr lang="en-US" dirty="0" smtClean="0"/>
              <a:t>					</a:t>
            </a:r>
            <a:r>
              <a:rPr lang="en-US" dirty="0" smtClean="0"/>
              <a:t>Siva Kumar </a:t>
            </a:r>
            <a:r>
              <a:rPr lang="en-US" dirty="0" err="1" smtClean="0"/>
              <a:t>Veerla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006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Jira</a:t>
            </a:r>
            <a:r>
              <a:rPr lang="en-US" dirty="0" smtClean="0"/>
              <a:t>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IN" dirty="0"/>
              <a:t>Agile reporting</a:t>
            </a:r>
          </a:p>
          <a:p>
            <a:pPr algn="just" fontAlgn="base"/>
            <a:r>
              <a:rPr lang="en-IN" dirty="0"/>
              <a:t>Teams have access to more than a dozen out-of-the-box reports with real-time, actionable insights into how their team is performing sprint over sprint.</a:t>
            </a:r>
          </a:p>
          <a:p>
            <a:pPr marL="0" indent="0" algn="just" fontAlgn="base">
              <a:buNone/>
            </a:pPr>
            <a:r>
              <a:rPr lang="en-IN" dirty="0" smtClean="0"/>
              <a:t>Roadmaps</a:t>
            </a:r>
            <a:r>
              <a:rPr lang="en-IN" dirty="0"/>
              <a:t>, built right into </a:t>
            </a:r>
            <a:r>
              <a:rPr lang="en-IN" dirty="0" err="1"/>
              <a:t>Jira</a:t>
            </a:r>
            <a:r>
              <a:rPr lang="en-IN" dirty="0"/>
              <a:t> Software</a:t>
            </a:r>
          </a:p>
          <a:p>
            <a:pPr algn="just" fontAlgn="base"/>
            <a:r>
              <a:rPr lang="en-IN" dirty="0"/>
              <a:t>Sketch out the big picture, communicate plans with stakeholders, and ensure </a:t>
            </a:r>
            <a:r>
              <a:rPr lang="en-IN" dirty="0" smtClean="0"/>
              <a:t>roadmap </a:t>
            </a:r>
            <a:r>
              <a:rPr lang="en-IN" dirty="0"/>
              <a:t>connects to </a:t>
            </a:r>
            <a:r>
              <a:rPr lang="en-IN" dirty="0" smtClean="0"/>
              <a:t>team's </a:t>
            </a:r>
            <a:r>
              <a:rPr lang="en-IN" dirty="0"/>
              <a:t>work - all in a few clicks.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891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Jira</a:t>
            </a:r>
            <a:r>
              <a:rPr lang="en-US" dirty="0" smtClean="0"/>
              <a:t>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IN" dirty="0"/>
              <a:t>Way more than a bug and issue tracker</a:t>
            </a:r>
          </a:p>
          <a:p>
            <a:pPr marL="0" indent="0" fontAlgn="base">
              <a:buNone/>
            </a:pPr>
            <a:r>
              <a:rPr lang="en-IN" dirty="0" smtClean="0"/>
              <a:t>Custom </a:t>
            </a:r>
            <a:r>
              <a:rPr lang="en-IN" dirty="0"/>
              <a:t>filters</a:t>
            </a:r>
          </a:p>
          <a:p>
            <a:pPr algn="just" fontAlgn="base"/>
            <a:r>
              <a:rPr lang="en-IN" dirty="0"/>
              <a:t>Create customer filters using </a:t>
            </a:r>
            <a:r>
              <a:rPr lang="en-IN" dirty="0" err="1"/>
              <a:t>Jira</a:t>
            </a:r>
            <a:r>
              <a:rPr lang="en-IN" dirty="0"/>
              <a:t> Query Language (JQL)</a:t>
            </a:r>
          </a:p>
          <a:p>
            <a:pPr marL="0" indent="0" fontAlgn="base">
              <a:buNone/>
            </a:pPr>
            <a:r>
              <a:rPr lang="en-IN" dirty="0"/>
              <a:t>Developer tool integrations</a:t>
            </a:r>
          </a:p>
          <a:p>
            <a:pPr algn="just" fontAlgn="base"/>
            <a:r>
              <a:rPr lang="en-IN" dirty="0"/>
              <a:t>Integrate with developer tools for end-to-end </a:t>
            </a:r>
            <a:r>
              <a:rPr lang="en-IN" dirty="0" smtClean="0"/>
              <a:t>traceability</a:t>
            </a:r>
          </a:p>
          <a:p>
            <a:pPr marL="0" indent="0" fontAlgn="base">
              <a:buNone/>
            </a:pPr>
            <a:r>
              <a:rPr lang="en-IN" dirty="0"/>
              <a:t>3,000+ apps</a:t>
            </a:r>
          </a:p>
          <a:p>
            <a:pPr fontAlgn="base"/>
            <a:r>
              <a:rPr lang="en-IN" dirty="0"/>
              <a:t>Extend the power of </a:t>
            </a:r>
            <a:r>
              <a:rPr lang="en-IN" dirty="0" err="1"/>
              <a:t>Jira</a:t>
            </a:r>
            <a:r>
              <a:rPr lang="en-IN" dirty="0"/>
              <a:t> Software with apps</a:t>
            </a:r>
          </a:p>
          <a:p>
            <a:pPr marL="0" indent="0" fontAlgn="base">
              <a:buNone/>
            </a:pPr>
            <a:r>
              <a:rPr lang="en-IN" dirty="0" smtClean="0"/>
              <a:t>Rich </a:t>
            </a:r>
            <a:r>
              <a:rPr lang="en-IN" dirty="0"/>
              <a:t>APIs</a:t>
            </a:r>
          </a:p>
          <a:p>
            <a:pPr fontAlgn="base"/>
            <a:r>
              <a:rPr lang="en-IN" dirty="0"/>
              <a:t>Automate processes with </a:t>
            </a:r>
            <a:r>
              <a:rPr lang="en-IN" dirty="0" err="1"/>
              <a:t>Jira’s</a:t>
            </a:r>
            <a:r>
              <a:rPr lang="en-IN" dirty="0"/>
              <a:t> robust set of APIs</a:t>
            </a:r>
          </a:p>
          <a:p>
            <a:pPr algn="just" fontAlgn="base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26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Jira</a:t>
            </a:r>
            <a:r>
              <a:rPr lang="en-US" dirty="0" smtClean="0"/>
              <a:t>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IN" dirty="0"/>
              <a:t>Customizable workflows</a:t>
            </a:r>
          </a:p>
          <a:p>
            <a:pPr algn="just" fontAlgn="base"/>
            <a:r>
              <a:rPr lang="en-IN" dirty="0"/>
              <a:t>Create customizable workflows that map to any style of work. </a:t>
            </a:r>
            <a:endParaRPr lang="en-IN" dirty="0" smtClean="0"/>
          </a:p>
          <a:p>
            <a:pPr marL="0" indent="0" fontAlgn="base">
              <a:buNone/>
            </a:pPr>
            <a:r>
              <a:rPr lang="en-IN" dirty="0"/>
              <a:t>Mobile apps</a:t>
            </a:r>
          </a:p>
          <a:p>
            <a:pPr algn="just" fontAlgn="base"/>
            <a:r>
              <a:rPr lang="en-IN" dirty="0"/>
              <a:t>Move work forward from anywhere with </a:t>
            </a:r>
            <a:r>
              <a:rPr lang="en-IN" dirty="0" err="1"/>
              <a:t>Jira</a:t>
            </a:r>
            <a:r>
              <a:rPr lang="en-IN" dirty="0"/>
              <a:t> Mobile</a:t>
            </a:r>
          </a:p>
          <a:p>
            <a:pPr marL="0" indent="0" fontAlgn="base">
              <a:buNone/>
            </a:pPr>
            <a:r>
              <a:rPr lang="en-IN" dirty="0"/>
              <a:t>Project Management</a:t>
            </a:r>
          </a:p>
          <a:p>
            <a:pPr fontAlgn="base"/>
            <a:r>
              <a:rPr lang="en-IN" dirty="0"/>
              <a:t>Asset management workflow</a:t>
            </a:r>
          </a:p>
          <a:p>
            <a:pPr fontAlgn="base"/>
            <a:r>
              <a:rPr lang="en-IN" dirty="0"/>
              <a:t>Change management workflow</a:t>
            </a:r>
          </a:p>
          <a:p>
            <a:pPr fontAlgn="base"/>
            <a:r>
              <a:rPr lang="en-IN" dirty="0"/>
              <a:t>Procurement workflow</a:t>
            </a:r>
          </a:p>
          <a:p>
            <a:pPr fontAlgn="base"/>
            <a:r>
              <a:rPr lang="en-IN" dirty="0"/>
              <a:t>Problem workflow</a:t>
            </a:r>
          </a:p>
          <a:p>
            <a:pPr fontAlgn="base"/>
            <a:r>
              <a:rPr lang="en-IN" dirty="0"/>
              <a:t>Risk </a:t>
            </a:r>
            <a:r>
              <a:rPr lang="en-IN" dirty="0" smtClean="0"/>
              <a:t>management </a:t>
            </a:r>
            <a:r>
              <a:rPr lang="en-IN" dirty="0"/>
              <a:t>workflow</a:t>
            </a:r>
          </a:p>
          <a:p>
            <a:pPr fontAlgn="base"/>
            <a:endParaRPr lang="en-IN" dirty="0"/>
          </a:p>
          <a:p>
            <a:pPr algn="just" fontAlgn="base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637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Jira</a:t>
            </a:r>
            <a:r>
              <a:rPr lang="en-US" dirty="0" smtClean="0"/>
              <a:t>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IN" dirty="0"/>
              <a:t>Issue Tracking</a:t>
            </a:r>
          </a:p>
          <a:p>
            <a:pPr fontAlgn="base"/>
            <a:r>
              <a:rPr lang="en-IN" dirty="0"/>
              <a:t>Helpdesk workflow</a:t>
            </a:r>
          </a:p>
          <a:p>
            <a:pPr fontAlgn="base"/>
            <a:r>
              <a:rPr lang="en-IN" dirty="0"/>
              <a:t>Bug tracking workflow</a:t>
            </a:r>
          </a:p>
          <a:p>
            <a:pPr fontAlgn="base"/>
            <a:r>
              <a:rPr lang="en-IN" dirty="0"/>
              <a:t>Incident workflow</a:t>
            </a:r>
          </a:p>
          <a:p>
            <a:pPr fontAlgn="base"/>
            <a:r>
              <a:rPr lang="en-IN" dirty="0"/>
              <a:t>ITIL workflow</a:t>
            </a:r>
          </a:p>
          <a:p>
            <a:pPr fontAlgn="base"/>
            <a:r>
              <a:rPr lang="en-IN" dirty="0"/>
              <a:t>Ticket workflow</a:t>
            </a:r>
          </a:p>
          <a:p>
            <a:pPr fontAlgn="base"/>
            <a:endParaRPr lang="en-IN" dirty="0"/>
          </a:p>
          <a:p>
            <a:pPr algn="just" fontAlgn="base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683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Jira</a:t>
            </a:r>
            <a:r>
              <a:rPr lang="en-US" dirty="0" smtClean="0"/>
              <a:t>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IN" dirty="0"/>
              <a:t>Software Development</a:t>
            </a:r>
          </a:p>
          <a:p>
            <a:pPr fontAlgn="base"/>
            <a:r>
              <a:rPr lang="en-IN" dirty="0"/>
              <a:t>Code review workflow</a:t>
            </a:r>
          </a:p>
          <a:p>
            <a:pPr fontAlgn="base"/>
            <a:r>
              <a:rPr lang="en-IN" dirty="0"/>
              <a:t>Release management workflow</a:t>
            </a:r>
          </a:p>
          <a:p>
            <a:pPr fontAlgn="base"/>
            <a:r>
              <a:rPr lang="en-IN" dirty="0"/>
              <a:t>Requirements management</a:t>
            </a:r>
          </a:p>
          <a:p>
            <a:pPr fontAlgn="base"/>
            <a:r>
              <a:rPr lang="en-IN" dirty="0"/>
              <a:t>Test Case management</a:t>
            </a:r>
          </a:p>
          <a:p>
            <a:pPr fontAlgn="base"/>
            <a:r>
              <a:rPr lang="en-IN" dirty="0" err="1"/>
              <a:t>DevOps</a:t>
            </a:r>
            <a:r>
              <a:rPr lang="en-IN" dirty="0"/>
              <a:t> workflow</a:t>
            </a:r>
          </a:p>
          <a:p>
            <a:pPr fontAlgn="base"/>
            <a:endParaRPr lang="en-IN" dirty="0"/>
          </a:p>
          <a:p>
            <a:pPr algn="just" fontAlgn="base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605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Confluence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IN" dirty="0"/>
              <a:t>Confluence is a powerful </a:t>
            </a:r>
            <a:r>
              <a:rPr lang="en-IN" dirty="0">
                <a:hlinkClick r:id="rId2"/>
              </a:rPr>
              <a:t>collaborative editor</a:t>
            </a:r>
            <a:r>
              <a:rPr lang="en-IN" dirty="0"/>
              <a:t> as it gives you the power to create meeting notes, project plans, product requirements, at the same time as other users are editing and see all the changes at once</a:t>
            </a:r>
            <a:r>
              <a:rPr lang="en-IN" dirty="0" smtClean="0"/>
              <a:t>.</a:t>
            </a:r>
          </a:p>
          <a:p>
            <a:pPr algn="just" fontAlgn="base"/>
            <a:r>
              <a:rPr lang="en-IN" dirty="0"/>
              <a:t>Accelerated feedback loop with inline comments on pages and files attached.</a:t>
            </a:r>
          </a:p>
          <a:p>
            <a:pPr algn="just" fontAlgn="base"/>
            <a:r>
              <a:rPr lang="en-IN" dirty="0"/>
              <a:t>Ready-made solutions for your daily documentation needs with Blueprints &amp; Templates.</a:t>
            </a:r>
          </a:p>
          <a:p>
            <a:pPr fontAlgn="base"/>
            <a:endParaRPr lang="en-IN" dirty="0"/>
          </a:p>
          <a:p>
            <a:pPr algn="just" fontAlgn="base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711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Confluence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IN" dirty="0">
                <a:hlinkClick r:id="rId2"/>
              </a:rPr>
              <a:t>Edit attached files with the apps on your desktop</a:t>
            </a:r>
            <a:r>
              <a:rPr lang="en-IN" dirty="0"/>
              <a:t> (Cloud only) : </a:t>
            </a:r>
            <a:r>
              <a:rPr lang="en-IN" dirty="0" smtClean="0"/>
              <a:t>Open files </a:t>
            </a:r>
            <a:r>
              <a:rPr lang="en-IN" dirty="0"/>
              <a:t>stored in Confluence with </a:t>
            </a:r>
            <a:r>
              <a:rPr lang="en-IN" dirty="0" smtClean="0"/>
              <a:t>our </a:t>
            </a:r>
            <a:r>
              <a:rPr lang="en-IN" dirty="0"/>
              <a:t>desktop apps and edit them, then automatically re-uploads the updated version to Confluence. Now </a:t>
            </a:r>
            <a:r>
              <a:rPr lang="en-IN" dirty="0" smtClean="0"/>
              <a:t>can </a:t>
            </a:r>
            <a:r>
              <a:rPr lang="en-IN" dirty="0"/>
              <a:t>get feedback on that </a:t>
            </a:r>
            <a:r>
              <a:rPr lang="en-IN" dirty="0" err="1"/>
              <a:t>preso</a:t>
            </a:r>
            <a:r>
              <a:rPr lang="en-IN" dirty="0"/>
              <a:t>, edit it in </a:t>
            </a:r>
            <a:r>
              <a:rPr lang="en-IN" dirty="0" smtClean="0"/>
              <a:t>Power point</a:t>
            </a:r>
            <a:r>
              <a:rPr lang="en-IN" dirty="0"/>
              <a:t>, and have it back on Confluence in no time</a:t>
            </a:r>
            <a:r>
              <a:rPr lang="en-IN" dirty="0" smtClean="0"/>
              <a:t>.</a:t>
            </a:r>
          </a:p>
          <a:p>
            <a:pPr algn="just" fontAlgn="base"/>
            <a:r>
              <a:rPr lang="en-IN" dirty="0"/>
              <a:t>Can provide feedback directly on your files (images, PDFs, </a:t>
            </a:r>
            <a:r>
              <a:rPr lang="en-IN" dirty="0" smtClean="0"/>
              <a:t>spread sheets</a:t>
            </a:r>
            <a:r>
              <a:rPr lang="en-IN" dirty="0"/>
              <a:t>, and presentations) and it keeps tracks of versions automatically, so you're always working on the right one.</a:t>
            </a:r>
          </a:p>
          <a:p>
            <a:pPr algn="just" fontAlgn="base"/>
            <a:endParaRPr lang="en-IN" dirty="0"/>
          </a:p>
          <a:p>
            <a:pPr fontAlgn="base"/>
            <a:endParaRPr lang="en-IN" dirty="0"/>
          </a:p>
          <a:p>
            <a:pPr algn="just" fontAlgn="base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55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Confluence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Collaborate from anywhere: </a:t>
            </a:r>
            <a:r>
              <a:rPr lang="en-IN" dirty="0" smtClean="0"/>
              <a:t>Sync our </a:t>
            </a:r>
            <a:r>
              <a:rPr lang="en-IN" dirty="0"/>
              <a:t>confluence with </a:t>
            </a:r>
            <a:r>
              <a:rPr lang="en-IN" dirty="0" smtClean="0"/>
              <a:t>our </a:t>
            </a:r>
            <a:r>
              <a:rPr lang="en-IN" dirty="0" err="1"/>
              <a:t>iOS</a:t>
            </a:r>
            <a:r>
              <a:rPr lang="en-IN" dirty="0"/>
              <a:t> or Android device and work from anywhere. </a:t>
            </a:r>
            <a:r>
              <a:rPr lang="en-IN" dirty="0" smtClean="0"/>
              <a:t>Track </a:t>
            </a:r>
            <a:r>
              <a:rPr lang="en-IN" dirty="0"/>
              <a:t>team activity, give feedback, and stay in sync between mobile and desktop.</a:t>
            </a:r>
          </a:p>
          <a:p>
            <a:pPr algn="just"/>
            <a:r>
              <a:rPr lang="en-IN" dirty="0"/>
              <a:t>Organized workspaces: In Confluence, </a:t>
            </a:r>
            <a:r>
              <a:rPr lang="en-IN" dirty="0" smtClean="0"/>
              <a:t>can </a:t>
            </a:r>
            <a:r>
              <a:rPr lang="en-IN" dirty="0"/>
              <a:t>create a space for every team, department, or major project to share information and keep work organized.</a:t>
            </a:r>
          </a:p>
          <a:p>
            <a:pPr algn="just"/>
            <a:r>
              <a:rPr lang="en-IN" dirty="0"/>
              <a:t>Page and file versioning: </a:t>
            </a:r>
            <a:r>
              <a:rPr lang="en-IN" dirty="0" smtClean="0"/>
              <a:t>Track </a:t>
            </a:r>
            <a:r>
              <a:rPr lang="en-IN" dirty="0"/>
              <a:t>every version and change that </a:t>
            </a:r>
            <a:r>
              <a:rPr lang="en-IN" dirty="0" smtClean="0"/>
              <a:t>make </a:t>
            </a:r>
            <a:r>
              <a:rPr lang="en-IN" dirty="0"/>
              <a:t>to a page. Files are automatically versioned.</a:t>
            </a:r>
          </a:p>
          <a:p>
            <a:pPr algn="just" fontAlgn="base"/>
            <a:endParaRPr lang="en-IN" dirty="0"/>
          </a:p>
          <a:p>
            <a:pPr fontAlgn="base"/>
            <a:endParaRPr lang="en-IN" dirty="0"/>
          </a:p>
          <a:p>
            <a:pPr algn="just" fontAlgn="base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00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Confluence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Blogs and discussions: </a:t>
            </a:r>
            <a:r>
              <a:rPr lang="en-IN" dirty="0" smtClean="0"/>
              <a:t>Share </a:t>
            </a:r>
            <a:r>
              <a:rPr lang="en-IN" dirty="0"/>
              <a:t>news and announcements across </a:t>
            </a:r>
            <a:r>
              <a:rPr lang="en-IN" dirty="0" smtClean="0"/>
              <a:t>company</a:t>
            </a:r>
            <a:r>
              <a:rPr lang="en-IN" dirty="0"/>
              <a:t>, and have active discussions with comments, @mentions and likes.</a:t>
            </a:r>
          </a:p>
          <a:p>
            <a:pPr algn="just"/>
            <a:r>
              <a:rPr lang="en-IN" dirty="0"/>
              <a:t>Best practice templates: Confluence includes best practice templates to help </a:t>
            </a:r>
            <a:r>
              <a:rPr lang="en-IN" dirty="0" smtClean="0"/>
              <a:t>to get </a:t>
            </a:r>
            <a:r>
              <a:rPr lang="en-IN" dirty="0"/>
              <a:t>started with popular pages, to avoid fuss with formatting.</a:t>
            </a:r>
          </a:p>
          <a:p>
            <a:pPr algn="just"/>
            <a:r>
              <a:rPr lang="en-IN" dirty="0"/>
              <a:t>A variety of methods to </a:t>
            </a:r>
            <a:r>
              <a:rPr lang="en-IN" dirty="0">
                <a:hlinkClick r:id="rId2"/>
              </a:rPr>
              <a:t>share </a:t>
            </a:r>
            <a:r>
              <a:rPr lang="en-IN" dirty="0" smtClean="0">
                <a:hlinkClick r:id="rId2"/>
              </a:rPr>
              <a:t>confluence </a:t>
            </a:r>
            <a:r>
              <a:rPr lang="en-IN" dirty="0">
                <a:hlinkClick r:id="rId2"/>
              </a:rPr>
              <a:t>content</a:t>
            </a:r>
            <a:r>
              <a:rPr lang="en-IN" dirty="0"/>
              <a:t>: </a:t>
            </a:r>
            <a:r>
              <a:rPr lang="en-IN" dirty="0" smtClean="0"/>
              <a:t>can </a:t>
            </a:r>
            <a:r>
              <a:rPr lang="en-IN" dirty="0"/>
              <a:t>‘subscribe’ to content changes via email notifications or RSS, email a page directly to users, and blogs for individuals and teams.</a:t>
            </a:r>
          </a:p>
          <a:p>
            <a:pPr algn="just" fontAlgn="base"/>
            <a:endParaRPr lang="en-IN" dirty="0"/>
          </a:p>
          <a:p>
            <a:pPr fontAlgn="base"/>
            <a:endParaRPr lang="en-IN" dirty="0"/>
          </a:p>
          <a:p>
            <a:pPr algn="just" fontAlgn="base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447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Confluence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Granular permission controls: restricts content access at three levels –</a:t>
            </a:r>
            <a:r>
              <a:rPr lang="en-IN" dirty="0">
                <a:hlinkClick r:id="rId2"/>
              </a:rPr>
              <a:t>Global</a:t>
            </a:r>
            <a:r>
              <a:rPr lang="en-IN" dirty="0"/>
              <a:t>, </a:t>
            </a:r>
            <a:r>
              <a:rPr lang="en-IN" dirty="0">
                <a:hlinkClick r:id="rId3"/>
              </a:rPr>
              <a:t>Space</a:t>
            </a:r>
            <a:r>
              <a:rPr lang="en-IN" dirty="0"/>
              <a:t> and per individual </a:t>
            </a:r>
            <a:r>
              <a:rPr lang="en-IN" dirty="0">
                <a:hlinkClick r:id="rId4"/>
              </a:rPr>
              <a:t>Page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Also includes </a:t>
            </a:r>
            <a:r>
              <a:rPr lang="en-IN" dirty="0">
                <a:hlinkClick r:id="rId5"/>
              </a:rPr>
              <a:t>rich text editor</a:t>
            </a:r>
            <a:r>
              <a:rPr lang="en-IN" dirty="0"/>
              <a:t> with attachment drag and drop, deep Microsoft Office integration, keyboard shortcuts and rich content embedding.</a:t>
            </a:r>
          </a:p>
          <a:p>
            <a:pPr algn="just"/>
            <a:r>
              <a:rPr lang="en-IN" dirty="0"/>
              <a:t>Flexibility: Hundreds of extensions and integrations with third party applications via </a:t>
            </a:r>
            <a:r>
              <a:rPr lang="en-IN" dirty="0">
                <a:hlinkClick r:id="rId6"/>
              </a:rPr>
              <a:t>Atlassian marketplace</a:t>
            </a:r>
            <a:r>
              <a:rPr lang="en-IN" dirty="0"/>
              <a:t>. If a feature isn’t native to Confluence, it may likely already available via plugin, or can be developed via our API</a:t>
            </a:r>
          </a:p>
          <a:p>
            <a:pPr algn="just" fontAlgn="base"/>
            <a:endParaRPr lang="en-IN" dirty="0"/>
          </a:p>
          <a:p>
            <a:pPr fontAlgn="base"/>
            <a:endParaRPr lang="en-IN" dirty="0"/>
          </a:p>
          <a:p>
            <a:pPr algn="just" fontAlgn="base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447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1) About Atlassian Cloud</a:t>
            </a:r>
          </a:p>
          <a:p>
            <a:r>
              <a:rPr lang="en-US" dirty="0" smtClean="0"/>
              <a:t>2) Features of Atlassian Cloud</a:t>
            </a:r>
          </a:p>
          <a:p>
            <a:r>
              <a:rPr lang="en-US" dirty="0" smtClean="0"/>
              <a:t>3) Difference Between </a:t>
            </a:r>
            <a:r>
              <a:rPr lang="en-US" dirty="0" err="1" smtClean="0"/>
              <a:t>Inhouse</a:t>
            </a:r>
            <a:r>
              <a:rPr lang="en-US" dirty="0" smtClean="0"/>
              <a:t> and Cloud</a:t>
            </a:r>
          </a:p>
          <a:p>
            <a:r>
              <a:rPr lang="en-US" dirty="0" smtClean="0"/>
              <a:t>4) Features of Atlassian </a:t>
            </a:r>
            <a:r>
              <a:rPr lang="en-US" dirty="0" err="1" smtClean="0"/>
              <a:t>Jira</a:t>
            </a:r>
            <a:endParaRPr lang="en-US" dirty="0" smtClean="0"/>
          </a:p>
          <a:p>
            <a:r>
              <a:rPr lang="en-US" dirty="0" smtClean="0"/>
              <a:t>5) Features of Atlassian Confluence</a:t>
            </a:r>
          </a:p>
          <a:p>
            <a:r>
              <a:rPr lang="en-US" dirty="0" smtClean="0"/>
              <a:t>6) Features of Atlassian </a:t>
            </a:r>
            <a:r>
              <a:rPr lang="en-US" dirty="0" err="1"/>
              <a:t>Jira</a:t>
            </a:r>
            <a:r>
              <a:rPr lang="en-US" dirty="0"/>
              <a:t> Service Desk</a:t>
            </a:r>
            <a:endParaRPr lang="en-US" dirty="0" smtClean="0"/>
          </a:p>
          <a:p>
            <a:r>
              <a:rPr lang="en-US" dirty="0" smtClean="0"/>
              <a:t>7) Question &amp; Answers</a:t>
            </a:r>
          </a:p>
          <a:p>
            <a:r>
              <a:rPr lang="en-US" dirty="0" smtClean="0"/>
              <a:t>8) 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060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Confluence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Support to work with many file types so that </a:t>
            </a:r>
            <a:r>
              <a:rPr lang="en-IN" dirty="0" smtClean="0"/>
              <a:t>can </a:t>
            </a:r>
            <a:r>
              <a:rPr lang="en-IN" dirty="0"/>
              <a:t>work with any of </a:t>
            </a:r>
            <a:r>
              <a:rPr lang="en-IN" dirty="0" smtClean="0"/>
              <a:t>files </a:t>
            </a:r>
            <a:r>
              <a:rPr lang="en-IN" dirty="0"/>
              <a:t>in Google Drive in Confluence as well. Atlassian offers a number of add-ons to integrate two products. </a:t>
            </a:r>
            <a:endParaRPr lang="en-IN" dirty="0" smtClean="0"/>
          </a:p>
          <a:p>
            <a:pPr algn="just"/>
            <a:r>
              <a:rPr lang="en-IN" dirty="0" smtClean="0">
                <a:hlinkClick r:id="rId2"/>
              </a:rPr>
              <a:t>Quick </a:t>
            </a:r>
            <a:r>
              <a:rPr lang="en-IN" dirty="0">
                <a:hlinkClick r:id="rId2"/>
              </a:rPr>
              <a:t>search tips</a:t>
            </a:r>
            <a:r>
              <a:rPr lang="en-IN" dirty="0"/>
              <a:t> and a couple of ways to search documentation and to find what you are looking for in Confluence.</a:t>
            </a:r>
          </a:p>
          <a:p>
            <a:pPr algn="just"/>
            <a:r>
              <a:rPr lang="en-IN" dirty="0">
                <a:hlinkClick r:id="rId3"/>
              </a:rPr>
              <a:t>Rich JIRA integration</a:t>
            </a:r>
            <a:endParaRPr lang="en-IN" dirty="0"/>
          </a:p>
          <a:p>
            <a:pPr algn="just"/>
            <a:r>
              <a:rPr lang="en-IN" dirty="0"/>
              <a:t>Enterprise level support:  Each Server commercial license includes 12 months support from Atlassian </a:t>
            </a:r>
            <a:r>
              <a:rPr lang="en-IN" dirty="0">
                <a:hlinkClick r:id="rId4"/>
              </a:rPr>
              <a:t>technical support team</a:t>
            </a:r>
            <a:r>
              <a:rPr lang="en-IN" dirty="0"/>
              <a:t>.  Cloud and Data </a:t>
            </a:r>
            <a:r>
              <a:rPr lang="en-IN" dirty="0" err="1"/>
              <a:t>Center</a:t>
            </a:r>
            <a:r>
              <a:rPr lang="en-IN" dirty="0"/>
              <a:t> subscription includes support at all times while </a:t>
            </a:r>
            <a:r>
              <a:rPr lang="en-IN" dirty="0" smtClean="0"/>
              <a:t>subscription </a:t>
            </a:r>
            <a:r>
              <a:rPr lang="en-IN" dirty="0"/>
              <a:t>is active.</a:t>
            </a:r>
          </a:p>
          <a:p>
            <a:pPr algn="just"/>
            <a:r>
              <a:rPr lang="en-IN" dirty="0"/>
              <a:t>Each Server commercial license includes full source code access.</a:t>
            </a:r>
          </a:p>
          <a:p>
            <a:pPr algn="just" fontAlgn="base"/>
            <a:endParaRPr lang="en-IN" dirty="0"/>
          </a:p>
          <a:p>
            <a:pPr fontAlgn="base"/>
            <a:endParaRPr lang="en-IN" dirty="0"/>
          </a:p>
          <a:p>
            <a:pPr algn="just" fontAlgn="base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280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 Desk </a:t>
            </a:r>
            <a:r>
              <a:rPr lang="en-US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>
                <a:hlinkClick r:id="rId2"/>
              </a:rPr>
              <a:t>JIRA Service Desk</a:t>
            </a:r>
            <a:r>
              <a:rPr lang="en-IN" dirty="0"/>
              <a:t> (JSD) is </a:t>
            </a:r>
            <a:r>
              <a:rPr lang="en-IN" dirty="0" smtClean="0"/>
              <a:t>help </a:t>
            </a:r>
            <a:r>
              <a:rPr lang="en-IN" dirty="0"/>
              <a:t>desk tool. It provides </a:t>
            </a:r>
            <a:r>
              <a:rPr lang="en-IN" dirty="0" smtClean="0"/>
              <a:t>with</a:t>
            </a:r>
            <a:r>
              <a:rPr lang="en-IN" dirty="0"/>
              <a:t> </a:t>
            </a:r>
            <a:r>
              <a:rPr lang="en-IN" dirty="0">
                <a:hlinkClick r:id="rId3"/>
              </a:rPr>
              <a:t>customer facing portals</a:t>
            </a:r>
            <a:r>
              <a:rPr lang="en-IN" dirty="0"/>
              <a:t>, </a:t>
            </a:r>
            <a:r>
              <a:rPr lang="en-IN" dirty="0">
                <a:hlinkClick r:id="rId4"/>
              </a:rPr>
              <a:t>enhanced SLAs</a:t>
            </a:r>
            <a:r>
              <a:rPr lang="en-IN" dirty="0"/>
              <a:t>, </a:t>
            </a:r>
            <a:r>
              <a:rPr lang="en-IN" dirty="0">
                <a:hlinkClick r:id="rId5"/>
              </a:rPr>
              <a:t>agent queues</a:t>
            </a:r>
            <a:r>
              <a:rPr lang="en-IN" dirty="0"/>
              <a:t>, and more, including enhanced reporting on service response times</a:t>
            </a:r>
            <a:r>
              <a:rPr lang="en-IN" dirty="0" smtClean="0"/>
              <a:t>.</a:t>
            </a:r>
          </a:p>
          <a:p>
            <a:pPr algn="just"/>
            <a:endParaRPr lang="en-IN" dirty="0"/>
          </a:p>
          <a:p>
            <a:pPr algn="just" fontAlgn="base"/>
            <a:r>
              <a:rPr lang="en-IN" dirty="0"/>
              <a:t>Besides the customer portal, it also accepts issues through </a:t>
            </a:r>
            <a:r>
              <a:rPr lang="en-IN" dirty="0">
                <a:hlinkClick r:id="rId6"/>
              </a:rPr>
              <a:t>email</a:t>
            </a:r>
            <a:r>
              <a:rPr lang="en-IN" dirty="0"/>
              <a:t>. </a:t>
            </a:r>
            <a:r>
              <a:rPr lang="en-IN" dirty="0" smtClean="0"/>
              <a:t>Configure </a:t>
            </a:r>
            <a:r>
              <a:rPr lang="en-IN" dirty="0"/>
              <a:t>an email address to each service desk you </a:t>
            </a:r>
            <a:r>
              <a:rPr lang="en-IN" dirty="0" smtClean="0"/>
              <a:t>make. </a:t>
            </a:r>
            <a:r>
              <a:rPr lang="en-IN" dirty="0"/>
              <a:t>Emails are parsed into issues, and agent replies are kept in a single thread. Customers can run issues either through email, or through the portal, or a combination of both if they like. </a:t>
            </a:r>
          </a:p>
          <a:p>
            <a:pPr algn="just" fontAlgn="base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041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 Desk </a:t>
            </a:r>
            <a:r>
              <a:rPr lang="en-US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JIRA Service Desk is priced per agent, and an agent is anyone who receives and responds to the incoming tickets. Customers are free and unlimited. </a:t>
            </a:r>
            <a:r>
              <a:rPr lang="en-IN" dirty="0" smtClean="0"/>
              <a:t>Make </a:t>
            </a:r>
            <a:r>
              <a:rPr lang="en-IN" dirty="0"/>
              <a:t>an unlimited number of help desk projects. </a:t>
            </a:r>
            <a:r>
              <a:rPr lang="en-IN" dirty="0" smtClean="0"/>
              <a:t>Only </a:t>
            </a:r>
            <a:r>
              <a:rPr lang="en-IN" dirty="0"/>
              <a:t>accountable for the number of agents </a:t>
            </a:r>
            <a:r>
              <a:rPr lang="en-IN" dirty="0" smtClean="0"/>
              <a:t>have </a:t>
            </a:r>
            <a:r>
              <a:rPr lang="en-IN" dirty="0"/>
              <a:t>in </a:t>
            </a:r>
            <a:r>
              <a:rPr lang="en-IN" dirty="0" smtClean="0"/>
              <a:t>configured </a:t>
            </a:r>
            <a:r>
              <a:rPr lang="en-IN" dirty="0"/>
              <a:t>system.</a:t>
            </a:r>
          </a:p>
          <a:p>
            <a:pPr algn="just"/>
            <a:r>
              <a:rPr lang="en-IN" dirty="0"/>
              <a:t>Here are a few resources to help get </a:t>
            </a:r>
            <a:r>
              <a:rPr lang="en-IN" dirty="0" smtClean="0"/>
              <a:t>familiar </a:t>
            </a:r>
            <a:r>
              <a:rPr lang="en-IN" dirty="0"/>
              <a:t>with what JIRA Service Desk can do for </a:t>
            </a:r>
            <a:r>
              <a:rPr lang="en-IN" dirty="0" smtClean="0"/>
              <a:t>team</a:t>
            </a:r>
            <a:r>
              <a:rPr lang="en-IN" dirty="0"/>
              <a:t>.</a:t>
            </a:r>
          </a:p>
          <a:p>
            <a:pPr algn="just"/>
            <a:r>
              <a:rPr lang="en-IN" dirty="0" smtClean="0"/>
              <a:t>Our</a:t>
            </a:r>
            <a:r>
              <a:rPr lang="en-IN" dirty="0"/>
              <a:t> </a:t>
            </a:r>
            <a:r>
              <a:rPr lang="en-IN" dirty="0">
                <a:hlinkClick r:id="rId2"/>
              </a:rPr>
              <a:t>Getting started with JSD</a:t>
            </a:r>
            <a:r>
              <a:rPr lang="en-IN" dirty="0"/>
              <a:t> page has some great general info, as well as links specific for Agents and Admins.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951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&amp; answers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16832"/>
            <a:ext cx="4524375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308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533650"/>
            <a:ext cx="4248472" cy="2407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502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Atlassian Cloud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Atlassian </a:t>
            </a:r>
            <a:r>
              <a:rPr lang="en-IN" dirty="0" err="1"/>
              <a:t>SaaS</a:t>
            </a:r>
            <a:r>
              <a:rPr lang="en-IN" dirty="0"/>
              <a:t> product offerings on </a:t>
            </a:r>
            <a:r>
              <a:rPr lang="en-IN" dirty="0" err="1"/>
              <a:t>Atlassian's</a:t>
            </a:r>
            <a:r>
              <a:rPr lang="en-IN" dirty="0"/>
              <a:t> Cloud service, </a:t>
            </a:r>
            <a:r>
              <a:rPr lang="en-IN" dirty="0" smtClean="0"/>
              <a:t>Atlassian </a:t>
            </a:r>
            <a:r>
              <a:rPr lang="en-IN" dirty="0"/>
              <a:t>products, tools, and apps are hosted in the Atlassian Cloud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pPr marL="0" indent="0" algn="just">
              <a:buNone/>
            </a:pPr>
            <a:r>
              <a:rPr lang="en-IN" b="1" dirty="0"/>
              <a:t>Security &amp; Compliance</a:t>
            </a:r>
            <a:endParaRPr lang="en-IN" dirty="0"/>
          </a:p>
          <a:p>
            <a:pPr algn="just"/>
            <a:r>
              <a:rPr lang="en-IN" dirty="0"/>
              <a:t>Atlassian Cloud sites enforce the following security standards:</a:t>
            </a:r>
          </a:p>
          <a:p>
            <a:pPr algn="just"/>
            <a:r>
              <a:rPr lang="en-IN" dirty="0"/>
              <a:t>SSL by default and are hosted on a secure hosting facility</a:t>
            </a:r>
          </a:p>
          <a:p>
            <a:pPr algn="just"/>
            <a:r>
              <a:rPr lang="en-IN" dirty="0"/>
              <a:t>TSL</a:t>
            </a:r>
          </a:p>
          <a:p>
            <a:pPr algn="just"/>
            <a:r>
              <a:rPr lang="en-IN" dirty="0"/>
              <a:t>PFS</a:t>
            </a:r>
          </a:p>
          <a:p>
            <a:pPr marL="0" indent="0" algn="just">
              <a:buNone/>
            </a:pPr>
            <a:r>
              <a:rPr lang="en-IN" dirty="0"/>
              <a:t>Atlassian Cloud sites adhere to the following standards and regulations:</a:t>
            </a:r>
          </a:p>
          <a:p>
            <a:pPr algn="just"/>
            <a:r>
              <a:rPr lang="en-IN" dirty="0"/>
              <a:t>SOC2</a:t>
            </a:r>
          </a:p>
          <a:p>
            <a:pPr algn="just"/>
            <a:r>
              <a:rPr lang="en-IN" dirty="0"/>
              <a:t>ISO/IEC 27001</a:t>
            </a:r>
          </a:p>
          <a:p>
            <a:pPr algn="just"/>
            <a:r>
              <a:rPr lang="en-IN" dirty="0"/>
              <a:t>ISO/IEC 27018</a:t>
            </a:r>
          </a:p>
          <a:p>
            <a:pPr algn="just"/>
            <a:r>
              <a:rPr lang="en-IN" dirty="0"/>
              <a:t>PCI DSS v3.2, SAQ A</a:t>
            </a:r>
          </a:p>
          <a:p>
            <a:pPr algn="just"/>
            <a:r>
              <a:rPr lang="en-IN" dirty="0"/>
              <a:t>CSA CCM c3.0.1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678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Atlassian Cloud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Administration</a:t>
            </a:r>
            <a:endParaRPr lang="en-IN" dirty="0"/>
          </a:p>
          <a:p>
            <a:pPr algn="just"/>
            <a:r>
              <a:rPr lang="en-IN" dirty="0" smtClean="0"/>
              <a:t>Atlassian </a:t>
            </a:r>
            <a:r>
              <a:rPr lang="en-IN" dirty="0"/>
              <a:t>Cloud products are installed and </a:t>
            </a:r>
            <a:r>
              <a:rPr lang="en-IN" dirty="0" smtClean="0"/>
              <a:t>configured, </a:t>
            </a:r>
            <a:r>
              <a:rPr lang="en-IN" dirty="0"/>
              <a:t>the System Administrator role has a unique set of permissions and management capabilities on the cloud. </a:t>
            </a:r>
          </a:p>
          <a:p>
            <a:pPr algn="just"/>
            <a:r>
              <a:rPr lang="en-IN" dirty="0"/>
              <a:t>Site-admins are the users who manage a site. The following permissions are currently available to site-admins:</a:t>
            </a:r>
          </a:p>
          <a:p>
            <a:pPr lvl="1" algn="just"/>
            <a:r>
              <a:rPr lang="en-IN" dirty="0"/>
              <a:t>All permissions assigned to the 'administrators' group for the product(s) </a:t>
            </a:r>
            <a:r>
              <a:rPr lang="en-IN" dirty="0" smtClean="0"/>
              <a:t>we have</a:t>
            </a:r>
            <a:endParaRPr lang="en-IN" dirty="0"/>
          </a:p>
          <a:p>
            <a:pPr lvl="1" algn="just"/>
            <a:r>
              <a:rPr lang="en-IN" dirty="0"/>
              <a:t>Access to user management (ability to create new users, assign users to groups, grant product access, etc.)</a:t>
            </a:r>
          </a:p>
          <a:p>
            <a:pPr lvl="1" algn="just"/>
            <a:r>
              <a:rPr lang="en-IN" dirty="0"/>
              <a:t>Access to billing information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516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Atlassian Cloud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User Management</a:t>
            </a:r>
            <a:endParaRPr lang="en-IN" dirty="0"/>
          </a:p>
          <a:p>
            <a:pPr algn="just"/>
            <a:r>
              <a:rPr lang="en-IN" dirty="0" smtClean="0"/>
              <a:t>Manage </a:t>
            </a:r>
            <a:r>
              <a:rPr lang="en-IN" dirty="0"/>
              <a:t>users and groups in Atlassian Cloud from a central user management portal. </a:t>
            </a:r>
            <a:endParaRPr lang="en-IN" dirty="0" smtClean="0"/>
          </a:p>
          <a:p>
            <a:pPr algn="just"/>
            <a:r>
              <a:rPr lang="en-IN" dirty="0" smtClean="0"/>
              <a:t>Atlassian Cloud also has the following options to help improve or expand upon user management capabilities in the cloud.</a:t>
            </a:r>
          </a:p>
          <a:p>
            <a:pPr algn="just"/>
            <a:r>
              <a:rPr lang="en-IN" dirty="0"/>
              <a:t>G Suite integration - </a:t>
            </a:r>
            <a:r>
              <a:rPr lang="en-IN" dirty="0" smtClean="0"/>
              <a:t>Integrate Our </a:t>
            </a:r>
            <a:r>
              <a:rPr lang="en-IN" dirty="0"/>
              <a:t>existing G Suite user directory with </a:t>
            </a:r>
            <a:r>
              <a:rPr lang="en-IN" dirty="0" smtClean="0"/>
              <a:t>Atlassian </a:t>
            </a:r>
            <a:r>
              <a:rPr lang="en-IN" dirty="0"/>
              <a:t>Cloud site. </a:t>
            </a:r>
            <a:endParaRPr lang="en-IN" dirty="0" smtClean="0"/>
          </a:p>
          <a:p>
            <a:pPr algn="just"/>
            <a:r>
              <a:rPr lang="en-IN" dirty="0"/>
              <a:t>Atlassian Access is a tool for managing authentication and security policies across </a:t>
            </a:r>
            <a:r>
              <a:rPr lang="en-IN" dirty="0" smtClean="0"/>
              <a:t>Atlassian </a:t>
            </a:r>
            <a:r>
              <a:rPr lang="en-IN" dirty="0"/>
              <a:t>Cloud users</a:t>
            </a:r>
          </a:p>
        </p:txBody>
      </p:sp>
    </p:spTree>
    <p:extLst>
      <p:ext uri="{BB962C8B-B14F-4D97-AF65-F5344CB8AC3E}">
        <p14:creationId xmlns:p14="http://schemas.microsoft.com/office/powerpoint/2010/main" val="185937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Atlassian Cloud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N" b="1" dirty="0"/>
              <a:t>A</a:t>
            </a:r>
            <a:r>
              <a:rPr lang="en-IN" b="1" dirty="0" smtClean="0"/>
              <a:t>pplications</a:t>
            </a:r>
            <a:endParaRPr lang="en-IN" dirty="0"/>
          </a:p>
          <a:p>
            <a:pPr algn="just"/>
            <a:r>
              <a:rPr lang="en-IN" dirty="0"/>
              <a:t>Atlassian Cloud provides 1,000+ apps</a:t>
            </a:r>
          </a:p>
          <a:p>
            <a:pPr algn="just"/>
            <a:r>
              <a:rPr lang="en-IN" dirty="0"/>
              <a:t>Toggle apps </a:t>
            </a:r>
            <a:r>
              <a:rPr lang="en-IN" dirty="0" smtClean="0"/>
              <a:t>on </a:t>
            </a:r>
            <a:r>
              <a:rPr lang="en-IN" dirty="0"/>
              <a:t>or off </a:t>
            </a:r>
            <a:endParaRPr lang="en-IN" dirty="0" smtClean="0"/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IN" b="1" dirty="0"/>
              <a:t>Upgrades</a:t>
            </a:r>
            <a:endParaRPr lang="en-IN" dirty="0"/>
          </a:p>
          <a:p>
            <a:pPr algn="just"/>
            <a:r>
              <a:rPr lang="en-IN" dirty="0"/>
              <a:t>Software, security, and maintenance upgrades and updates are done automatically and are managed by Atlassian.</a:t>
            </a:r>
          </a:p>
          <a:p>
            <a:pPr marL="0" indent="0" algn="just">
              <a:buNone/>
            </a:pPr>
            <a:r>
              <a:rPr lang="en-IN" b="1" dirty="0"/>
              <a:t>Licensing</a:t>
            </a:r>
            <a:endParaRPr lang="en-IN" dirty="0"/>
          </a:p>
          <a:p>
            <a:pPr algn="just"/>
            <a:r>
              <a:rPr lang="en-IN" dirty="0"/>
              <a:t>Subscription-based licensing.</a:t>
            </a:r>
          </a:p>
          <a:p>
            <a:pPr algn="just"/>
            <a:r>
              <a:rPr lang="en-IN" dirty="0"/>
              <a:t>Monthly or annual payment plan.</a:t>
            </a:r>
          </a:p>
          <a:p>
            <a:pPr lvl="1" algn="just"/>
            <a:r>
              <a:rPr lang="en-IN" dirty="0"/>
              <a:t>Monthly subscribers can pay by credit/debit card or PayPal.</a:t>
            </a:r>
          </a:p>
          <a:p>
            <a:pPr lvl="1" algn="just"/>
            <a:r>
              <a:rPr lang="en-IN" dirty="0"/>
              <a:t>Annual subscribers can pay by check, bank transfer/ACH, or credit/debit card.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87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Atlassian Cloud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Inhouse</a:t>
            </a:r>
            <a:r>
              <a:rPr lang="en-US" dirty="0" smtClean="0"/>
              <a:t> 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Connect </a:t>
            </a:r>
            <a:r>
              <a:rPr lang="en-IN" dirty="0" err="1" smtClean="0"/>
              <a:t>vs</a:t>
            </a:r>
            <a:r>
              <a:rPr lang="en-IN" dirty="0" smtClean="0"/>
              <a:t> Type-2 add-on’s.  Cloud has a short, fixed list of type-2 add-on’s can use, Server lets install any of them.  Connect add-on’s are only available on Cloud.  Type-2 add-on’s are vastly more powerful and flexible than Connect ones</a:t>
            </a:r>
          </a:p>
          <a:p>
            <a:pPr algn="just"/>
            <a:r>
              <a:rPr lang="en-IN" dirty="0" smtClean="0"/>
              <a:t>Scale - as Oliver mentions, there's a storage limit to Cloud.  There's also a user limit, and people wanting thousands of users must use Server (and even its big brother Data Centre for really big installs)</a:t>
            </a:r>
          </a:p>
          <a:p>
            <a:pPr algn="just"/>
            <a:r>
              <a:rPr lang="en-IN" dirty="0" smtClean="0"/>
              <a:t>Speed - for some people Cloud is too slow.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34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Atlassian Cloud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Inhouse</a:t>
            </a:r>
            <a:r>
              <a:rPr lang="en-US" dirty="0" smtClean="0"/>
              <a:t> 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Account management - Cloud only supports Cloud accounts and Google accounts.  No Active Directory or other user </a:t>
            </a:r>
            <a:r>
              <a:rPr lang="en-IN" dirty="0" err="1"/>
              <a:t>manangement</a:t>
            </a:r>
            <a:r>
              <a:rPr lang="en-IN" dirty="0"/>
              <a:t> systems can be used.</a:t>
            </a:r>
          </a:p>
          <a:p>
            <a:pPr algn="just"/>
            <a:r>
              <a:rPr lang="en-IN" dirty="0"/>
              <a:t>Data protection </a:t>
            </a:r>
            <a:r>
              <a:rPr lang="en-IN" dirty="0" smtClean="0"/>
              <a:t>– As per </a:t>
            </a:r>
            <a:r>
              <a:rPr lang="en-IN" dirty="0"/>
              <a:t>UK and European data protection laws make it totally illegal to use Cloud for certain purposes (mostly related to the storage of personal data)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07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Jira</a:t>
            </a:r>
            <a:r>
              <a:rPr lang="en-US" dirty="0" smtClean="0"/>
              <a:t>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err="1"/>
              <a:t>Jira</a:t>
            </a:r>
            <a:r>
              <a:rPr lang="en-IN" dirty="0"/>
              <a:t> Software is the project management tool for agile </a:t>
            </a:r>
            <a:r>
              <a:rPr lang="en-IN" dirty="0" smtClean="0"/>
              <a:t>teams</a:t>
            </a:r>
          </a:p>
          <a:p>
            <a:pPr marL="0" indent="0" algn="just" fontAlgn="base">
              <a:buNone/>
            </a:pPr>
            <a:r>
              <a:rPr lang="en-IN" dirty="0"/>
              <a:t>Scrum boards</a:t>
            </a:r>
          </a:p>
          <a:p>
            <a:pPr algn="just" fontAlgn="base"/>
            <a:r>
              <a:rPr lang="en-IN" dirty="0"/>
              <a:t>Agile teams can stay focused on delivering iterative and incremental value, as fast as possible, with customizable scrum boards.</a:t>
            </a:r>
          </a:p>
          <a:p>
            <a:pPr marL="0" indent="0" algn="just" fontAlgn="base">
              <a:buNone/>
            </a:pPr>
            <a:r>
              <a:rPr lang="en-IN" dirty="0" err="1"/>
              <a:t>Kanban</a:t>
            </a:r>
            <a:r>
              <a:rPr lang="en-IN" dirty="0"/>
              <a:t> boards</a:t>
            </a:r>
          </a:p>
          <a:p>
            <a:pPr algn="just" fontAlgn="base"/>
            <a:r>
              <a:rPr lang="en-IN" dirty="0"/>
              <a:t>Flexible </a:t>
            </a:r>
            <a:r>
              <a:rPr lang="en-IN" dirty="0" err="1"/>
              <a:t>kanban</a:t>
            </a:r>
            <a:r>
              <a:rPr lang="en-IN" dirty="0"/>
              <a:t> boards give </a:t>
            </a:r>
            <a:r>
              <a:rPr lang="en-IN" dirty="0" smtClean="0"/>
              <a:t>team </a:t>
            </a:r>
            <a:r>
              <a:rPr lang="en-IN" dirty="0"/>
              <a:t>full visibility into what’s next so </a:t>
            </a:r>
            <a:r>
              <a:rPr lang="en-IN" dirty="0" smtClean="0"/>
              <a:t>can </a:t>
            </a:r>
            <a:r>
              <a:rPr lang="en-IN" dirty="0"/>
              <a:t>continuously deliver maximum output in minimal cycle time.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35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47</TotalTime>
  <Words>687</Words>
  <Application>Microsoft Office PowerPoint</Application>
  <PresentationFormat>On-screen Show (4:3)</PresentationFormat>
  <Paragraphs>152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Century Schoolbook</vt:lpstr>
      <vt:lpstr>Wingdings</vt:lpstr>
      <vt:lpstr>Wingdings 2</vt:lpstr>
      <vt:lpstr>Oriel</vt:lpstr>
      <vt:lpstr>Atlassian Cloud – Jira/Service Desk/ Confluence</vt:lpstr>
      <vt:lpstr>Agenda</vt:lpstr>
      <vt:lpstr>Atlassian Cloud</vt:lpstr>
      <vt:lpstr>Atlassian Cloud</vt:lpstr>
      <vt:lpstr>Atlassian Cloud</vt:lpstr>
      <vt:lpstr>Atlassian Cloud</vt:lpstr>
      <vt:lpstr>Atlassian Cloud Vs Inhouse Server</vt:lpstr>
      <vt:lpstr>Atlassian Cloud Vs Inhouse Server</vt:lpstr>
      <vt:lpstr>Jira Features</vt:lpstr>
      <vt:lpstr>Jira Features</vt:lpstr>
      <vt:lpstr>Jira Features</vt:lpstr>
      <vt:lpstr>Jira Features</vt:lpstr>
      <vt:lpstr>Jira Features</vt:lpstr>
      <vt:lpstr>Jira Features</vt:lpstr>
      <vt:lpstr>Confluence Features</vt:lpstr>
      <vt:lpstr>Confluence Features</vt:lpstr>
      <vt:lpstr>Confluence Features</vt:lpstr>
      <vt:lpstr>Confluence Features</vt:lpstr>
      <vt:lpstr>Confluence Features</vt:lpstr>
      <vt:lpstr>Confluence Features</vt:lpstr>
      <vt:lpstr>Service Desk Features</vt:lpstr>
      <vt:lpstr>Service Desk Features</vt:lpstr>
      <vt:lpstr>Question &amp; answers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Atlassian Cloud – Jira/Service Desk/ Confluence</dc:title>
  <dc:creator>USER</dc:creator>
  <cp:lastModifiedBy>Windows User</cp:lastModifiedBy>
  <cp:revision>62</cp:revision>
  <dcterms:created xsi:type="dcterms:W3CDTF">2018-11-28T07:29:35Z</dcterms:created>
  <dcterms:modified xsi:type="dcterms:W3CDTF">2021-07-25T06:50:57Z</dcterms:modified>
</cp:coreProperties>
</file>