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521" r:id="rId2"/>
    <p:sldId id="535" r:id="rId3"/>
    <p:sldId id="526" r:id="rId4"/>
    <p:sldId id="528" r:id="rId5"/>
    <p:sldId id="477" r:id="rId6"/>
    <p:sldId id="501" r:id="rId7"/>
    <p:sldId id="479" r:id="rId8"/>
    <p:sldId id="502" r:id="rId9"/>
    <p:sldId id="529" r:id="rId10"/>
    <p:sldId id="503" r:id="rId11"/>
    <p:sldId id="504" r:id="rId12"/>
    <p:sldId id="505" r:id="rId13"/>
    <p:sldId id="506" r:id="rId14"/>
    <p:sldId id="507" r:id="rId15"/>
    <p:sldId id="523" r:id="rId16"/>
    <p:sldId id="531" r:id="rId17"/>
    <p:sldId id="532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910" autoAdjust="0"/>
  </p:normalViewPr>
  <p:slideViewPr>
    <p:cSldViewPr>
      <p:cViewPr varScale="1">
        <p:scale>
          <a:sx n="69" d="100"/>
          <a:sy n="69" d="100"/>
        </p:scale>
        <p:origin x="120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228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03A13378-8B3F-5F44-F665-2B538380D5C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AC8B500-96A4-57FE-4FDE-D37D733C04F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81B6534-F9C0-7CD4-1990-E082E9C5D3DF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8239B8F4-53C0-5465-0224-375ED0A1C38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3EA3F852-0511-68A2-B138-D4D945FFCB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>
            <a:extLst>
              <a:ext uri="{FF2B5EF4-FFF2-40B4-BE49-F238E27FC236}">
                <a16:creationId xmlns:a16="http://schemas.microsoft.com/office/drawing/2014/main" id="{299DB911-D21E-D9E6-0440-346E58BBB0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FE673DF-0C26-4F09-8B40-EB999B69849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89CAF13B-A3B8-8B2E-73BE-BE470807FD4F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Each record in the array contains two parts. The first part is a number that we'll use for the key of the item. We could use something else for the keys, such as a string. But for a hash table, numbers make the most convenient keys.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C4D7A08-ED0F-EA61-169A-84FD9B3F20E2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25788710-7FB8-6FBB-002A-373413C0D0FF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83684D64-ECAB-39B3-02E0-744CAFC6DA38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9DE2D45C-FE1E-C536-9C68-3C4F87BE37ED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3E4A83-C927-A0E4-03E4-93E83193A2CA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62307941-5445-AAC1-D129-42CF8E5E28D5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C907C4E8-C6B8-FC7F-25F7-4608A63C5410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10D83863-6EE5-B3FF-647D-B6A08D374B5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26876F0-FC16-46C0-F1EC-5F85296AF833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07E9D197-E3C5-2F62-C637-A5D5F899F8B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499FED9-0CF4-9144-D951-D2020DA78C89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1A284C79-D931-B700-201D-7331F718FE81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AC183D9-4420-95A4-E53D-6661471442C9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">
            <a:extLst>
              <a:ext uri="{FF2B5EF4-FFF2-40B4-BE49-F238E27FC236}">
                <a16:creationId xmlns:a16="http://schemas.microsoft.com/office/drawing/2014/main" id="{157C5B22-6C42-C7F9-177D-6C9FF542781C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18FE7F44-AB61-2A72-9900-DBC118FE77BE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1">
            <a:extLst>
              <a:ext uri="{FF2B5EF4-FFF2-40B4-BE49-F238E27FC236}">
                <a16:creationId xmlns:a16="http://schemas.microsoft.com/office/drawing/2014/main" id="{D207633C-70BA-4EAF-DA58-E53E6272395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D9242B1-D65E-9495-5938-E04623BF000C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5F822B-259E-995B-A4F3-261E3D58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DE9BDC5E-6EF0-6B34-EC65-31FC4A5F8920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Each record in the array contains two parts. The first part is a number that we'll use for the key of the item. We could use something else for the keys, such as a string. But for a hash table, numbers make the most convenient keys.</a:t>
            </a: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92AAE20-461D-EEFB-11D2-0C8500422EE5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  <p:extLst>
      <p:ext uri="{BB962C8B-B14F-4D97-AF65-F5344CB8AC3E}">
        <p14:creationId xmlns:p14="http://schemas.microsoft.com/office/powerpoint/2010/main" val="1632418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63A965F3-53F7-C559-254D-7C2FAE928E0B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EC8546-2A50-F513-059A-0F542873B180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88A765B3-E284-5B65-EDD1-5511A840DF9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E80C796-D717-D6E6-1F92-2ADCBDD033C3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EE6667B0-D3A0-A3A7-9C66-F899A9820D12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Each record in the array contains two parts. The first part is a number that we'll use for the key of the item. We could use something else for the keys, such as a string. But for a hash table, numbers make the most convenient keys.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7BDA9F3-C55C-9229-11BE-D917239F11CA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4BE6726A-E519-3EED-6B98-5910EBCDDAD2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Each record in the array contains two parts. The first part is a number that we'll use for the key of the item. We could use something else for the keys, such as a string. But for a hash table, numbers make the most convenient keys.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340D1D25-7A8B-BAFF-09F6-B546D2AAFC02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D67B980F-68CB-EC3D-2DEF-FC58D754FCC8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C5A03E-016D-6F92-968C-23F525D52DB1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8364249C-085E-3D1F-5F71-93A6CB694199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F1B687F-2832-CACE-7A5F-41946D60BB1B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30C34030-B1FA-F34A-7460-C4056ADFC40A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93000"/>
              </a:lnSpc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When a hash table is being used as a dictionary, some of the array locations are in use, and other spots are "empty", waiting for a new entry to come along.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Oftentimes, the empty spots are identified by a special key. For example, if all our identification numbers are positive, then we could use 0 as the Number that indicates an empty spot.</a:t>
            </a: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altLang="en-US">
              <a:latin typeface="Arial" panose="020B0604020202020204" pitchFamily="34" charset="0"/>
              <a:ea typeface="Arial Unicode MS" pitchFamily="34" charset="-128"/>
            </a:endParaRPr>
          </a:p>
          <a:p>
            <a:pPr>
              <a:spcBef>
                <a:spcPts val="4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ea typeface="Arial Unicode MS" pitchFamily="34" charset="-128"/>
              </a:rPr>
              <a:t>With this drawing, locations [0], [4], [6], and maybe some others would all have Number=0.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252460C-FBD8-42AC-1440-50B23FAE2FF0}"/>
              </a:ext>
            </a:extLst>
          </p:cNvPr>
          <p:cNvSpPr>
            <a:spLocks noChangeArrowheads="1" noTextEdit="1"/>
          </p:cNvSpPr>
          <p:nvPr>
            <p:ph type="sldImg" idx="1"/>
          </p:nvPr>
        </p:nvSpPr>
        <p:spPr>
          <a:xfrm>
            <a:off x="1150938" y="692150"/>
            <a:ext cx="4556125" cy="3416300"/>
          </a:xfrm>
          <a:ln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8793CC-6F7E-9B08-44A1-DB269326F4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34286F-08E0-4CF9-A8A4-5A83997F9F4F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99BB44E-E43F-E7C4-86F8-504C8BF6A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B1FD29-D60A-AAB3-E250-30C665AE1D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20D29-D2B1-4C47-AC14-3E4109D154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822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5FD1E9-6AF5-24C8-7DE0-DE4A453E9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494D24-3E7B-4A65-AED3-FDF137284BB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D43DE2-29A3-9C42-3F40-1C31DF626D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D60DB7-7F0A-4879-28B1-78AD5375F5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CA4E0-B55E-43AE-83FF-56C4D4705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93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30F53A-8A8A-44FA-CA2F-A5E2DBF5AB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282EB-462E-45DF-8AD0-D9F181301B2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B8F707-6E29-3175-645A-A1A0D9875C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D6FD98B-F6C2-A603-64C7-2F56745594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91996-D71E-471E-B338-131FBFB20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480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F9FE18-04D7-11CE-A8B0-1A1A9DFE35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0BC903-9EA9-40B2-9FEE-C33BF5F02CEF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7A39C6-86A9-B1CF-FA7B-167E4C2CA0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2EA94FF-E77A-3285-3B6D-25934DD756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ADA98F-9581-4DE9-A287-75EFD88BCB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CBBD253-B96E-3EAC-2C0E-E4ADC608AB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4B9E8-3D7E-4D2A-9C99-B83F25196F0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7777DC-1364-C9A0-7299-6651674894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D2FC0F-CB91-294D-6C17-8150394E6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6EF421-D36B-494A-8ADF-7658DC6E2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13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818AD9-CCF8-AD59-C97E-ED6171042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0A356E-4D5C-4A0A-9FC3-3CFBDCEF3574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DE9936-E975-1CAA-20F1-1C9F1438D3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56160-405F-DE82-B12A-2F2487E92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86CA84-67F1-448F-9D83-1285DE6622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79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5AAAE0-D60C-998F-96F9-F8413DE2FC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D3828-C198-4B42-BD12-E220CEE8D24F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D58192-A3D5-B9DA-9854-E385E8B44C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A1B10C-DC9B-E69E-70BA-788E05D95A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69C46D-A171-44FC-ABBF-6679980501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7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53E650-1206-256A-986D-7CFE82E5E4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F4036-A9F0-4A1A-B626-75B4B69BF2E8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EB46CBC-3C90-6308-D608-D22A598132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19C8EDE-38F3-3BDA-5014-66FBC3530A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74256-24E9-4175-A408-DE00FDC39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034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F972610-5D10-53CD-2775-6ED3C8A2A1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BAE2CA-7E2A-444C-8395-5714840CCACE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A49400E-5445-2A68-37DB-61AA1D67DB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77422E9-8581-6ACA-CEFF-DAECCE7DC3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90F2EA-14C9-4AB4-BCC4-96FD230F1B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6868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B74BF0-B65B-594D-B989-758380EDDD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06D51-33CF-4096-A335-026FA9E5A12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0C204B-8BD7-D50C-4D9F-D43859CA6F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3F324D-01CC-68CD-06B4-DBFD95B7B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AA36BB-BC10-4210-893A-3DFAC620D8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5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C1DC3-F270-BEEC-816F-270C18F76E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B90B5-1AB3-428E-B6FA-384A5CC9712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DD448C-A878-FAAD-C85C-6EC597E6B0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6183D8-899C-2C34-9148-9A37A91B86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B62B0D-0612-454A-B388-7952034DF4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6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6CFF738-A1A6-73FE-FC6E-FCF10FA34C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1B99330-637C-9F6C-CB5A-BB95DD24BC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2EC8DB0-8930-EC53-3E29-0B4E6082B0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fld id="{071722B6-C9DA-42B5-8B00-B4384824130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E6E5C93-4A80-F613-0BD9-3147B0CD6D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n-US"/>
              <a:t>CS 201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6636D7-041F-5BDD-5A95-DFE9C562B1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47B318EE-E6F9-4848-8877-E1569A6F68F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E6549DD5-5658-BF22-C8DE-BFB942B1D2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What is a Hash Table ?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219F0233-F564-98E0-579A-3892DE6F32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0212"/>
            <a:ext cx="7772400" cy="414105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A data structure to store key-value pairs. </a:t>
            </a:r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Hash table uses hashing function that takes the key as input and generates hashing code which indicates the position in the table.</a:t>
            </a:r>
          </a:p>
        </p:txBody>
      </p:sp>
      <p:sp>
        <p:nvSpPr>
          <p:cNvPr id="10258" name="Freeform 17">
            <a:extLst>
              <a:ext uri="{FF2B5EF4-FFF2-40B4-BE49-F238E27FC236}">
                <a16:creationId xmlns:a16="http://schemas.microsoft.com/office/drawing/2014/main" id="{11AEF56F-186E-A379-52B4-4A1D814B3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3897313"/>
            <a:ext cx="1309687" cy="2830512"/>
          </a:xfrm>
          <a:custGeom>
            <a:avLst/>
            <a:gdLst>
              <a:gd name="T0" fmla="*/ 2147483646 w 3639"/>
              <a:gd name="T1" fmla="*/ 0 h 7864"/>
              <a:gd name="T2" fmla="*/ 0 w 3639"/>
              <a:gd name="T3" fmla="*/ 2147483646 h 7864"/>
              <a:gd name="T4" fmla="*/ 2147483646 w 3639"/>
              <a:gd name="T5" fmla="*/ 2147483646 h 7864"/>
              <a:gd name="T6" fmla="*/ 2147483646 w 3639"/>
              <a:gd name="T7" fmla="*/ 2147483646 h 7864"/>
              <a:gd name="T8" fmla="*/ 2147483646 w 3639"/>
              <a:gd name="T9" fmla="*/ 2147483646 h 7864"/>
              <a:gd name="T10" fmla="*/ 2147483646 w 3639"/>
              <a:gd name="T11" fmla="*/ 2147483646 h 7864"/>
              <a:gd name="T12" fmla="*/ 2147483646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AutoShape 23">
            <a:extLst>
              <a:ext uri="{FF2B5EF4-FFF2-40B4-BE49-F238E27FC236}">
                <a16:creationId xmlns:a16="http://schemas.microsoft.com/office/drawing/2014/main" id="{519FFE43-F9BF-B676-4EBC-F0AF94829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460375"/>
            <a:ext cx="69691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</p:spTree>
  </p:cSld>
  <p:clrMapOvr>
    <a:masterClrMapping/>
  </p:clrMapOvr>
  <p:transition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87DA1157-210E-0641-139B-81228DC4E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Inserting a New Record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2965C6E-33D4-5A0B-B11D-34344E078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5160963" cy="38877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/>
              <a:t>Let us find the </a:t>
            </a:r>
            <a:r>
              <a:rPr lang="en-GB" altLang="en-US" dirty="0">
                <a:solidFill>
                  <a:srgbClr val="FF6600"/>
                </a:solidFill>
              </a:rPr>
              <a:t>hash value </a:t>
            </a:r>
            <a:r>
              <a:rPr lang="en-GB" altLang="en-US" dirty="0"/>
              <a:t>for </a:t>
            </a:r>
            <a:r>
              <a:rPr lang="en-GB" altLang="en-US" dirty="0">
                <a:latin typeface="Arial Narrow" panose="020B0606020202030204" pitchFamily="34" charset="0"/>
              </a:rPr>
              <a:t>580625685</a:t>
            </a:r>
            <a:endParaRPr lang="en-GB" altLang="en-US" dirty="0"/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latin typeface="Arial Narrow" panose="020B0606020202030204" pitchFamily="34" charset="0"/>
              </a:rPr>
              <a:t>What is (580625685 mod 701) ?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  <p:sp>
        <p:nvSpPr>
          <p:cNvPr id="26628" name="AutoShape 3">
            <a:extLst>
              <a:ext uri="{FF2B5EF4-FFF2-40B4-BE49-F238E27FC236}">
                <a16:creationId xmlns:a16="http://schemas.microsoft.com/office/drawing/2014/main" id="{5A9F105F-FB50-5334-8BC1-E4A55783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943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6629" name="Line 4">
            <a:extLst>
              <a:ext uri="{FF2B5EF4-FFF2-40B4-BE49-F238E27FC236}">
                <a16:creationId xmlns:a16="http://schemas.microsoft.com/office/drawing/2014/main" id="{51E156F9-AFB2-5E86-2C59-0E38F4D050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0" name="Line 5">
            <a:extLst>
              <a:ext uri="{FF2B5EF4-FFF2-40B4-BE49-F238E27FC236}">
                <a16:creationId xmlns:a16="http://schemas.microsoft.com/office/drawing/2014/main" id="{22E2E880-66CF-11A9-9E39-9C10DFB13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1" name="Line 6">
            <a:extLst>
              <a:ext uri="{FF2B5EF4-FFF2-40B4-BE49-F238E27FC236}">
                <a16:creationId xmlns:a16="http://schemas.microsoft.com/office/drawing/2014/main" id="{9ABAA12F-C433-F273-BEDF-34824B4E72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911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2" name="Line 7">
            <a:extLst>
              <a:ext uri="{FF2B5EF4-FFF2-40B4-BE49-F238E27FC236}">
                <a16:creationId xmlns:a16="http://schemas.microsoft.com/office/drawing/2014/main" id="{A049BF1C-34D4-8D32-3FD3-F4F18C6BEF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8">
            <a:extLst>
              <a:ext uri="{FF2B5EF4-FFF2-40B4-BE49-F238E27FC236}">
                <a16:creationId xmlns:a16="http://schemas.microsoft.com/office/drawing/2014/main" id="{728BE68F-1D23-7AA7-81F5-CB8DF238E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9">
            <a:extLst>
              <a:ext uri="{FF2B5EF4-FFF2-40B4-BE49-F238E27FC236}">
                <a16:creationId xmlns:a16="http://schemas.microsoft.com/office/drawing/2014/main" id="{2811092D-EE7F-85D2-3362-7F2C9F2D14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896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AutoShape 10">
            <a:extLst>
              <a:ext uri="{FF2B5EF4-FFF2-40B4-BE49-F238E27FC236}">
                <a16:creationId xmlns:a16="http://schemas.microsoft.com/office/drawing/2014/main" id="{D522FB08-5176-DFAA-87E4-75329DBC2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26636" name="AutoShape 11">
            <a:extLst>
              <a:ext uri="{FF2B5EF4-FFF2-40B4-BE49-F238E27FC236}">
                <a16:creationId xmlns:a16="http://schemas.microsoft.com/office/drawing/2014/main" id="{095D523F-2F9E-158C-D72C-D96A7830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26637" name="AutoShape 12">
            <a:extLst>
              <a:ext uri="{FF2B5EF4-FFF2-40B4-BE49-F238E27FC236}">
                <a16:creationId xmlns:a16="http://schemas.microsoft.com/office/drawing/2014/main" id="{6FFC8813-297C-D6F4-EE3E-40F5EF732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26638" name="AutoShape 13">
            <a:extLst>
              <a:ext uri="{FF2B5EF4-FFF2-40B4-BE49-F238E27FC236}">
                <a16:creationId xmlns:a16="http://schemas.microsoft.com/office/drawing/2014/main" id="{0AF3F704-190F-0A60-B22C-6881D95D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26639" name="AutoShape 14">
            <a:extLst>
              <a:ext uri="{FF2B5EF4-FFF2-40B4-BE49-F238E27FC236}">
                <a16:creationId xmlns:a16="http://schemas.microsoft.com/office/drawing/2014/main" id="{46A20C0C-C4FB-7805-8423-C91CDA94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26640" name="AutoShape 15">
            <a:extLst>
              <a:ext uri="{FF2B5EF4-FFF2-40B4-BE49-F238E27FC236}">
                <a16:creationId xmlns:a16="http://schemas.microsoft.com/office/drawing/2014/main" id="{317E7533-02B0-CC36-B5D1-263F6788A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26641" name="AutoShape 16">
            <a:extLst>
              <a:ext uri="{FF2B5EF4-FFF2-40B4-BE49-F238E27FC236}">
                <a16:creationId xmlns:a16="http://schemas.microsoft.com/office/drawing/2014/main" id="{1139EC8A-7DFD-DDCC-A3E3-18F1BDBA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943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6642" name="AutoShape 17">
            <a:extLst>
              <a:ext uri="{FF2B5EF4-FFF2-40B4-BE49-F238E27FC236}">
                <a16:creationId xmlns:a16="http://schemas.microsoft.com/office/drawing/2014/main" id="{7A101EB2-C9DC-7F83-9AB3-392E40B16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324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26643" name="AutoShape 22">
            <a:extLst>
              <a:ext uri="{FF2B5EF4-FFF2-40B4-BE49-F238E27FC236}">
                <a16:creationId xmlns:a16="http://schemas.microsoft.com/office/drawing/2014/main" id="{C12E1437-54C7-AC74-7466-A4A55260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103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26644" name="AutoShape 25">
            <a:extLst>
              <a:ext uri="{FF2B5EF4-FFF2-40B4-BE49-F238E27FC236}">
                <a16:creationId xmlns:a16="http://schemas.microsoft.com/office/drawing/2014/main" id="{8516AFF6-6A72-8E1D-3065-ABBCB2D1D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9755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26645" name="AutoShape 28">
            <a:extLst>
              <a:ext uri="{FF2B5EF4-FFF2-40B4-BE49-F238E27FC236}">
                <a16:creationId xmlns:a16="http://schemas.microsoft.com/office/drawing/2014/main" id="{BDB9A58F-2897-0A8E-0564-0A63DA8F2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5310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26646" name="Group 30">
            <a:extLst>
              <a:ext uri="{FF2B5EF4-FFF2-40B4-BE49-F238E27FC236}">
                <a16:creationId xmlns:a16="http://schemas.microsoft.com/office/drawing/2014/main" id="{03472B65-1C1D-172B-65B7-8E241C7C10E9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11275" cy="2832100"/>
            <a:chOff x="4155" y="2529"/>
            <a:chExt cx="826" cy="1784"/>
          </a:xfrm>
        </p:grpSpPr>
        <p:sp>
          <p:nvSpPr>
            <p:cNvPr id="26653" name="Freeform 31">
              <a:extLst>
                <a:ext uri="{FF2B5EF4-FFF2-40B4-BE49-F238E27FC236}">
                  <a16:creationId xmlns:a16="http://schemas.microsoft.com/office/drawing/2014/main" id="{A49E907F-4F09-0BED-E00A-BFEAE9117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AutoShape 32">
              <a:extLst>
                <a:ext uri="{FF2B5EF4-FFF2-40B4-BE49-F238E27FC236}">
                  <a16:creationId xmlns:a16="http://schemas.microsoft.com/office/drawing/2014/main" id="{D0AD8602-CB3D-BA5F-5F00-A210FA22A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16FFF69-BB5B-DFCC-1927-A65D483B2714}"/>
              </a:ext>
            </a:extLst>
          </p:cNvPr>
          <p:cNvSpPr/>
          <p:nvPr/>
        </p:nvSpPr>
        <p:spPr>
          <a:xfrm>
            <a:off x="4691063" y="5932488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5213BC-8664-4F21-3A80-E672405CEDAE}"/>
              </a:ext>
            </a:extLst>
          </p:cNvPr>
          <p:cNvSpPr/>
          <p:nvPr/>
        </p:nvSpPr>
        <p:spPr>
          <a:xfrm>
            <a:off x="2892425" y="5983288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8FC84A-42A3-985B-14D6-E1AF4F32D327}"/>
              </a:ext>
            </a:extLst>
          </p:cNvPr>
          <p:cNvSpPr/>
          <p:nvPr/>
        </p:nvSpPr>
        <p:spPr>
          <a:xfrm>
            <a:off x="7907338" y="5976938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BB480EB-5C88-AF23-9A55-B2DDBD9137FE}"/>
              </a:ext>
            </a:extLst>
          </p:cNvPr>
          <p:cNvSpPr/>
          <p:nvPr/>
        </p:nvSpPr>
        <p:spPr>
          <a:xfrm>
            <a:off x="6405563" y="2181225"/>
            <a:ext cx="1262062" cy="1138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CEF73FBB-4877-4D96-C5AF-AD0A529D6326}"/>
              </a:ext>
            </a:extLst>
          </p:cNvPr>
          <p:cNvSpPr/>
          <p:nvPr/>
        </p:nvSpPr>
        <p:spPr>
          <a:xfrm>
            <a:off x="6769100" y="2652713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52" name="AutoShape 36">
            <a:extLst>
              <a:ext uri="{FF2B5EF4-FFF2-40B4-BE49-F238E27FC236}">
                <a16:creationId xmlns:a16="http://schemas.microsoft.com/office/drawing/2014/main" id="{FAD4679A-3784-C9ED-E88A-F11D1EAA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8" y="2335213"/>
            <a:ext cx="1106487" cy="319087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</p:spTree>
  </p:cSld>
  <p:clrMapOvr>
    <a:masterClrMapping/>
  </p:clrMapOvr>
  <p:transition>
    <p:strips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C1239AA2-605E-B02F-1BFA-70EFA9CCCA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Inserting a New Record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728EF8C-EDEF-566F-F43D-D4A03EBD7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5160963" cy="38877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/>
              <a:t>Let us find the </a:t>
            </a:r>
            <a:r>
              <a:rPr lang="en-GB" altLang="en-US" dirty="0">
                <a:solidFill>
                  <a:srgbClr val="FF6600"/>
                </a:solidFill>
              </a:rPr>
              <a:t>hash value </a:t>
            </a:r>
            <a:r>
              <a:rPr lang="en-GB" altLang="en-US" dirty="0"/>
              <a:t>for </a:t>
            </a:r>
            <a:r>
              <a:rPr lang="en-GB" altLang="en-US" dirty="0">
                <a:latin typeface="Arial Narrow" panose="020B0606020202030204" pitchFamily="34" charset="0"/>
              </a:rPr>
              <a:t>580625685</a:t>
            </a:r>
            <a:endParaRPr lang="en-GB" altLang="en-US" dirty="0"/>
          </a:p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>
                <a:latin typeface="Arial Narrow" panose="020B0606020202030204" pitchFamily="34" charset="0"/>
              </a:rPr>
              <a:t>580625685 mod 701 = 3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  <p:sp>
        <p:nvSpPr>
          <p:cNvPr id="28676" name="AutoShape 3">
            <a:extLst>
              <a:ext uri="{FF2B5EF4-FFF2-40B4-BE49-F238E27FC236}">
                <a16:creationId xmlns:a16="http://schemas.microsoft.com/office/drawing/2014/main" id="{828E36B7-5D85-4AE9-44B1-AD906FD4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943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8677" name="Line 4">
            <a:extLst>
              <a:ext uri="{FF2B5EF4-FFF2-40B4-BE49-F238E27FC236}">
                <a16:creationId xmlns:a16="http://schemas.microsoft.com/office/drawing/2014/main" id="{002D6961-3A2F-8D6B-7CEE-6E35880A4D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5">
            <a:extLst>
              <a:ext uri="{FF2B5EF4-FFF2-40B4-BE49-F238E27FC236}">
                <a16:creationId xmlns:a16="http://schemas.microsoft.com/office/drawing/2014/main" id="{D31294C1-3F2C-A422-1718-4584B7552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6">
            <a:extLst>
              <a:ext uri="{FF2B5EF4-FFF2-40B4-BE49-F238E27FC236}">
                <a16:creationId xmlns:a16="http://schemas.microsoft.com/office/drawing/2014/main" id="{05E74DD8-FB21-AF58-D53F-5681276F3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911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7">
            <a:extLst>
              <a:ext uri="{FF2B5EF4-FFF2-40B4-BE49-F238E27FC236}">
                <a16:creationId xmlns:a16="http://schemas.microsoft.com/office/drawing/2014/main" id="{56866B33-4134-600C-F9FB-4BB56633E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8">
            <a:extLst>
              <a:ext uri="{FF2B5EF4-FFF2-40B4-BE49-F238E27FC236}">
                <a16:creationId xmlns:a16="http://schemas.microsoft.com/office/drawing/2014/main" id="{170F46A7-5AE2-BBCE-62B1-803B001F7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9">
            <a:extLst>
              <a:ext uri="{FF2B5EF4-FFF2-40B4-BE49-F238E27FC236}">
                <a16:creationId xmlns:a16="http://schemas.microsoft.com/office/drawing/2014/main" id="{6CE882AC-D63E-6A24-5851-32B5C6B0C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896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AutoShape 10">
            <a:extLst>
              <a:ext uri="{FF2B5EF4-FFF2-40B4-BE49-F238E27FC236}">
                <a16:creationId xmlns:a16="http://schemas.microsoft.com/office/drawing/2014/main" id="{AE5DBA44-F967-350C-1866-CB0FF1AF7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28684" name="AutoShape 11">
            <a:extLst>
              <a:ext uri="{FF2B5EF4-FFF2-40B4-BE49-F238E27FC236}">
                <a16:creationId xmlns:a16="http://schemas.microsoft.com/office/drawing/2014/main" id="{535B756A-D7B2-6E08-CAEC-6D498F302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28685" name="AutoShape 12">
            <a:extLst>
              <a:ext uri="{FF2B5EF4-FFF2-40B4-BE49-F238E27FC236}">
                <a16:creationId xmlns:a16="http://schemas.microsoft.com/office/drawing/2014/main" id="{C4E59567-376D-0A14-5298-6229210AE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28686" name="AutoShape 13">
            <a:extLst>
              <a:ext uri="{FF2B5EF4-FFF2-40B4-BE49-F238E27FC236}">
                <a16:creationId xmlns:a16="http://schemas.microsoft.com/office/drawing/2014/main" id="{222CB4D2-10E3-0B4E-41F0-02DD407FB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28687" name="AutoShape 14">
            <a:extLst>
              <a:ext uri="{FF2B5EF4-FFF2-40B4-BE49-F238E27FC236}">
                <a16:creationId xmlns:a16="http://schemas.microsoft.com/office/drawing/2014/main" id="{60C05412-5DB0-9381-595D-B8949B1BB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28688" name="AutoShape 15">
            <a:extLst>
              <a:ext uri="{FF2B5EF4-FFF2-40B4-BE49-F238E27FC236}">
                <a16:creationId xmlns:a16="http://schemas.microsoft.com/office/drawing/2014/main" id="{D8751C98-1CD1-A78A-32D1-0F3C8C860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28689" name="AutoShape 16">
            <a:extLst>
              <a:ext uri="{FF2B5EF4-FFF2-40B4-BE49-F238E27FC236}">
                <a16:creationId xmlns:a16="http://schemas.microsoft.com/office/drawing/2014/main" id="{4235B4FE-0AF3-02D0-11C5-CB6B15394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943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8690" name="AutoShape 17">
            <a:extLst>
              <a:ext uri="{FF2B5EF4-FFF2-40B4-BE49-F238E27FC236}">
                <a16:creationId xmlns:a16="http://schemas.microsoft.com/office/drawing/2014/main" id="{F62FCF93-E611-2103-09C5-60A81D270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324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28691" name="AutoShape 22">
            <a:extLst>
              <a:ext uri="{FF2B5EF4-FFF2-40B4-BE49-F238E27FC236}">
                <a16:creationId xmlns:a16="http://schemas.microsoft.com/office/drawing/2014/main" id="{5AB635FD-478C-0131-6466-4952B9263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103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28692" name="AutoShape 25">
            <a:extLst>
              <a:ext uri="{FF2B5EF4-FFF2-40B4-BE49-F238E27FC236}">
                <a16:creationId xmlns:a16="http://schemas.microsoft.com/office/drawing/2014/main" id="{AA5750D7-7CDC-8BC7-91EC-B17AE7781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9755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28693" name="AutoShape 28">
            <a:extLst>
              <a:ext uri="{FF2B5EF4-FFF2-40B4-BE49-F238E27FC236}">
                <a16:creationId xmlns:a16="http://schemas.microsoft.com/office/drawing/2014/main" id="{768D0B58-F68E-8E75-F21C-4CB8ED553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5310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28694" name="Group 30">
            <a:extLst>
              <a:ext uri="{FF2B5EF4-FFF2-40B4-BE49-F238E27FC236}">
                <a16:creationId xmlns:a16="http://schemas.microsoft.com/office/drawing/2014/main" id="{6DC95F14-AE2F-3F15-047B-83CBA494AF53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11275" cy="2832100"/>
            <a:chOff x="4155" y="2529"/>
            <a:chExt cx="826" cy="1784"/>
          </a:xfrm>
        </p:grpSpPr>
        <p:sp>
          <p:nvSpPr>
            <p:cNvPr id="28703" name="Freeform 31">
              <a:extLst>
                <a:ext uri="{FF2B5EF4-FFF2-40B4-BE49-F238E27FC236}">
                  <a16:creationId xmlns:a16="http://schemas.microsoft.com/office/drawing/2014/main" id="{010ECD85-3FA2-487D-201B-7EBBB0B320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AutoShape 32">
              <a:extLst>
                <a:ext uri="{FF2B5EF4-FFF2-40B4-BE49-F238E27FC236}">
                  <a16:creationId xmlns:a16="http://schemas.microsoft.com/office/drawing/2014/main" id="{20E6DA37-358E-9D4C-BCA8-BF43611D8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EBFC1FE-F096-317B-82AF-B173AD970C5E}"/>
              </a:ext>
            </a:extLst>
          </p:cNvPr>
          <p:cNvSpPr/>
          <p:nvPr/>
        </p:nvSpPr>
        <p:spPr>
          <a:xfrm>
            <a:off x="4691063" y="5932488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0AB61AB-A80C-E47B-9813-AA0301778A18}"/>
              </a:ext>
            </a:extLst>
          </p:cNvPr>
          <p:cNvSpPr/>
          <p:nvPr/>
        </p:nvSpPr>
        <p:spPr>
          <a:xfrm>
            <a:off x="2892425" y="5983288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199D5B9-04A2-0F32-154B-D53AAF947D8E}"/>
              </a:ext>
            </a:extLst>
          </p:cNvPr>
          <p:cNvSpPr/>
          <p:nvPr/>
        </p:nvSpPr>
        <p:spPr>
          <a:xfrm>
            <a:off x="7907338" y="5976938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0D81B77-676E-EDB1-C85F-E386759E5D04}"/>
              </a:ext>
            </a:extLst>
          </p:cNvPr>
          <p:cNvSpPr/>
          <p:nvPr/>
        </p:nvSpPr>
        <p:spPr>
          <a:xfrm>
            <a:off x="6405563" y="2181225"/>
            <a:ext cx="1262062" cy="1138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93943EF4-B90E-1762-6612-741C814EC47E}"/>
              </a:ext>
            </a:extLst>
          </p:cNvPr>
          <p:cNvSpPr/>
          <p:nvPr/>
        </p:nvSpPr>
        <p:spPr>
          <a:xfrm>
            <a:off x="6769100" y="2652713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700" name="AutoShape 36">
            <a:extLst>
              <a:ext uri="{FF2B5EF4-FFF2-40B4-BE49-F238E27FC236}">
                <a16:creationId xmlns:a16="http://schemas.microsoft.com/office/drawing/2014/main" id="{220414E0-ED4D-6B74-F887-37F774798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8" y="2335213"/>
            <a:ext cx="1106487" cy="319087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  <p:sp>
        <p:nvSpPr>
          <p:cNvPr id="28701" name="Freeform 39">
            <a:extLst>
              <a:ext uri="{FF2B5EF4-FFF2-40B4-BE49-F238E27FC236}">
                <a16:creationId xmlns:a16="http://schemas.microsoft.com/office/drawing/2014/main" id="{05F3A494-0F1F-0A0A-6AB3-B5A22C7FD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2863" y="3319463"/>
            <a:ext cx="993775" cy="774700"/>
          </a:xfrm>
          <a:custGeom>
            <a:avLst/>
            <a:gdLst>
              <a:gd name="T0" fmla="*/ 0 w 3493"/>
              <a:gd name="T1" fmla="*/ 2147483646 h 2793"/>
              <a:gd name="T2" fmla="*/ 2147483646 w 3493"/>
              <a:gd name="T3" fmla="*/ 2147483646 h 2793"/>
              <a:gd name="T4" fmla="*/ 2147483646 w 3493"/>
              <a:gd name="T5" fmla="*/ 2147483646 h 2793"/>
              <a:gd name="T6" fmla="*/ 2147483646 w 3493"/>
              <a:gd name="T7" fmla="*/ 2147483646 h 2793"/>
              <a:gd name="T8" fmla="*/ 2147483646 w 3493"/>
              <a:gd name="T9" fmla="*/ 2147483646 h 2793"/>
              <a:gd name="T10" fmla="*/ 2147483646 w 3493"/>
              <a:gd name="T11" fmla="*/ 2147483646 h 2793"/>
              <a:gd name="T12" fmla="*/ 2147483646 w 3493"/>
              <a:gd name="T13" fmla="*/ 2147483646 h 2793"/>
              <a:gd name="T14" fmla="*/ 2147483646 w 3493"/>
              <a:gd name="T15" fmla="*/ 0 h 2793"/>
              <a:gd name="T16" fmla="*/ 2147483646 w 3493"/>
              <a:gd name="T17" fmla="*/ 2147483646 h 2793"/>
              <a:gd name="T18" fmla="*/ 2147483646 w 3493"/>
              <a:gd name="T19" fmla="*/ 2147483646 h 2793"/>
              <a:gd name="T20" fmla="*/ 0 w 3493"/>
              <a:gd name="T21" fmla="*/ 2147483646 h 2793"/>
              <a:gd name="T22" fmla="*/ 0 w 3493"/>
              <a:gd name="T23" fmla="*/ 2147483646 h 279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3493"/>
              <a:gd name="T37" fmla="*/ 0 h 2793"/>
              <a:gd name="T38" fmla="*/ 3493 w 3493"/>
              <a:gd name="T39" fmla="*/ 2793 h 2793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3493" h="2793">
                <a:moveTo>
                  <a:pt x="0" y="2453"/>
                </a:moveTo>
                <a:cubicBezTo>
                  <a:pt x="0" y="2792"/>
                  <a:pt x="0" y="2792"/>
                  <a:pt x="488" y="2792"/>
                </a:cubicBezTo>
                <a:lnTo>
                  <a:pt x="3004" y="2792"/>
                </a:lnTo>
                <a:cubicBezTo>
                  <a:pt x="3492" y="2792"/>
                  <a:pt x="3492" y="2792"/>
                  <a:pt x="3492" y="2453"/>
                </a:cubicBezTo>
                <a:lnTo>
                  <a:pt x="3492" y="704"/>
                </a:lnTo>
                <a:cubicBezTo>
                  <a:pt x="3492" y="364"/>
                  <a:pt x="3492" y="364"/>
                  <a:pt x="3004" y="364"/>
                </a:cubicBezTo>
                <a:lnTo>
                  <a:pt x="1396" y="364"/>
                </a:lnTo>
                <a:lnTo>
                  <a:pt x="239" y="0"/>
                </a:lnTo>
                <a:lnTo>
                  <a:pt x="552" y="364"/>
                </a:lnTo>
                <a:lnTo>
                  <a:pt x="488" y="364"/>
                </a:lnTo>
                <a:cubicBezTo>
                  <a:pt x="0" y="364"/>
                  <a:pt x="0" y="364"/>
                  <a:pt x="0" y="704"/>
                </a:cubicBezTo>
                <a:lnTo>
                  <a:pt x="0" y="2453"/>
                </a:lnTo>
              </a:path>
            </a:pathLst>
          </a:custGeom>
          <a:solidFill>
            <a:srgbClr val="000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AutoShape 40">
            <a:extLst>
              <a:ext uri="{FF2B5EF4-FFF2-40B4-BE49-F238E27FC236}">
                <a16:creationId xmlns:a16="http://schemas.microsoft.com/office/drawing/2014/main" id="{AC36573B-7373-79DE-F49B-79C75FE22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3462338"/>
            <a:ext cx="409575" cy="579437"/>
          </a:xfrm>
          <a:prstGeom prst="roundRect">
            <a:avLst>
              <a:gd name="adj" fmla="val 384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b="1">
                <a:latin typeface="Times New Roman" panose="02020603050405020304" pitchFamily="18" charset="0"/>
                <a:ea typeface="Arial Unicode MS" pitchFamily="34" charset="-128"/>
              </a:rPr>
              <a:t>3</a:t>
            </a:r>
          </a:p>
        </p:txBody>
      </p:sp>
    </p:spTree>
  </p:cSld>
  <p:clrMapOvr>
    <a:masterClrMapping/>
  </p:clrMapOvr>
  <p:transition>
    <p:strips dir="l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>
            <a:extLst>
              <a:ext uri="{FF2B5EF4-FFF2-40B4-BE49-F238E27FC236}">
                <a16:creationId xmlns:a16="http://schemas.microsoft.com/office/drawing/2014/main" id="{15E26C17-02CD-1939-38A9-C83C6F72A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Inserting a New Record</a:t>
            </a: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CEF7B8D-63F3-7D34-A6ED-F5DD0B815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5160963" cy="3887788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hash value is used to find the location of the new record.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/>
          </a:p>
        </p:txBody>
      </p:sp>
      <p:sp>
        <p:nvSpPr>
          <p:cNvPr id="30724" name="AutoShape 3">
            <a:extLst>
              <a:ext uri="{FF2B5EF4-FFF2-40B4-BE49-F238E27FC236}">
                <a16:creationId xmlns:a16="http://schemas.microsoft.com/office/drawing/2014/main" id="{E14EF527-F08E-1D92-FAD7-51B5A9DF1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943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0725" name="Line 4">
            <a:extLst>
              <a:ext uri="{FF2B5EF4-FFF2-40B4-BE49-F238E27FC236}">
                <a16:creationId xmlns:a16="http://schemas.microsoft.com/office/drawing/2014/main" id="{10C7AE54-BA08-0AA7-DB2F-0DBDE9E3B5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E0633929-9B12-0F4F-9FC2-ACF69D72C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6">
            <a:extLst>
              <a:ext uri="{FF2B5EF4-FFF2-40B4-BE49-F238E27FC236}">
                <a16:creationId xmlns:a16="http://schemas.microsoft.com/office/drawing/2014/main" id="{53517C43-EE1D-7BA4-24CF-B4AEE2F63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911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8BC21A7C-ABF3-FA40-5420-15DFF68B9C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9" name="Line 8">
            <a:extLst>
              <a:ext uri="{FF2B5EF4-FFF2-40B4-BE49-F238E27FC236}">
                <a16:creationId xmlns:a16="http://schemas.microsoft.com/office/drawing/2014/main" id="{8F18DD41-A048-1BBF-1056-62E8C54599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0" name="Line 9">
            <a:extLst>
              <a:ext uri="{FF2B5EF4-FFF2-40B4-BE49-F238E27FC236}">
                <a16:creationId xmlns:a16="http://schemas.microsoft.com/office/drawing/2014/main" id="{33CDDB53-A3C6-38D8-B8AB-7258D5890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896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1" name="AutoShape 10">
            <a:extLst>
              <a:ext uri="{FF2B5EF4-FFF2-40B4-BE49-F238E27FC236}">
                <a16:creationId xmlns:a16="http://schemas.microsoft.com/office/drawing/2014/main" id="{B563D851-9E17-E6FC-EBFA-4392335C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30732" name="AutoShape 11">
            <a:extLst>
              <a:ext uri="{FF2B5EF4-FFF2-40B4-BE49-F238E27FC236}">
                <a16:creationId xmlns:a16="http://schemas.microsoft.com/office/drawing/2014/main" id="{663E3551-FF6A-8DF8-06A0-10B564F40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30733" name="AutoShape 12">
            <a:extLst>
              <a:ext uri="{FF2B5EF4-FFF2-40B4-BE49-F238E27FC236}">
                <a16:creationId xmlns:a16="http://schemas.microsoft.com/office/drawing/2014/main" id="{81F6231F-22BC-ED7A-840C-E95D0395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30734" name="AutoShape 13">
            <a:extLst>
              <a:ext uri="{FF2B5EF4-FFF2-40B4-BE49-F238E27FC236}">
                <a16:creationId xmlns:a16="http://schemas.microsoft.com/office/drawing/2014/main" id="{8600F38A-BCEB-8D90-1561-EB0970A4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30735" name="AutoShape 14">
            <a:extLst>
              <a:ext uri="{FF2B5EF4-FFF2-40B4-BE49-F238E27FC236}">
                <a16:creationId xmlns:a16="http://schemas.microsoft.com/office/drawing/2014/main" id="{12C807F8-9766-542E-CBEC-7F210FDEB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30736" name="AutoShape 15">
            <a:extLst>
              <a:ext uri="{FF2B5EF4-FFF2-40B4-BE49-F238E27FC236}">
                <a16:creationId xmlns:a16="http://schemas.microsoft.com/office/drawing/2014/main" id="{735619E7-FE26-6A66-8F04-00420360B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30737" name="AutoShape 16">
            <a:extLst>
              <a:ext uri="{FF2B5EF4-FFF2-40B4-BE49-F238E27FC236}">
                <a16:creationId xmlns:a16="http://schemas.microsoft.com/office/drawing/2014/main" id="{AAA95D0F-4704-2C4C-7792-E11EA51BE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943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0738" name="AutoShape 17">
            <a:extLst>
              <a:ext uri="{FF2B5EF4-FFF2-40B4-BE49-F238E27FC236}">
                <a16:creationId xmlns:a16="http://schemas.microsoft.com/office/drawing/2014/main" id="{37FD409A-BB60-92F3-9505-46840C03F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324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30739" name="AutoShape 22">
            <a:extLst>
              <a:ext uri="{FF2B5EF4-FFF2-40B4-BE49-F238E27FC236}">
                <a16:creationId xmlns:a16="http://schemas.microsoft.com/office/drawing/2014/main" id="{747B53F0-7ABE-8149-AEEC-A53742818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103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30740" name="AutoShape 25">
            <a:extLst>
              <a:ext uri="{FF2B5EF4-FFF2-40B4-BE49-F238E27FC236}">
                <a16:creationId xmlns:a16="http://schemas.microsoft.com/office/drawing/2014/main" id="{80FB4C79-F495-5D9F-BE98-B397E5346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9755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30741" name="AutoShape 28">
            <a:extLst>
              <a:ext uri="{FF2B5EF4-FFF2-40B4-BE49-F238E27FC236}">
                <a16:creationId xmlns:a16="http://schemas.microsoft.com/office/drawing/2014/main" id="{21234F1D-D048-2FCA-E380-19B60EC74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5310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30742" name="Group 30">
            <a:extLst>
              <a:ext uri="{FF2B5EF4-FFF2-40B4-BE49-F238E27FC236}">
                <a16:creationId xmlns:a16="http://schemas.microsoft.com/office/drawing/2014/main" id="{1C9CFD0F-5204-79B3-3BAE-FD2954EA4C23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11275" cy="2832100"/>
            <a:chOff x="4155" y="2529"/>
            <a:chExt cx="826" cy="1784"/>
          </a:xfrm>
        </p:grpSpPr>
        <p:sp>
          <p:nvSpPr>
            <p:cNvPr id="30748" name="Freeform 31">
              <a:extLst>
                <a:ext uri="{FF2B5EF4-FFF2-40B4-BE49-F238E27FC236}">
                  <a16:creationId xmlns:a16="http://schemas.microsoft.com/office/drawing/2014/main" id="{BF954DC7-32CC-A7C6-2DE4-C7092BC83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49" name="AutoShape 32">
              <a:extLst>
                <a:ext uri="{FF2B5EF4-FFF2-40B4-BE49-F238E27FC236}">
                  <a16:creationId xmlns:a16="http://schemas.microsoft.com/office/drawing/2014/main" id="{220D089C-896C-8EE4-65A8-D8E9ACE69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8E025F-FCEF-804B-C468-B89D78D72118}"/>
              </a:ext>
            </a:extLst>
          </p:cNvPr>
          <p:cNvSpPr/>
          <p:nvPr/>
        </p:nvSpPr>
        <p:spPr>
          <a:xfrm>
            <a:off x="4691063" y="5932488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EF8E81B-FD51-4841-8D9C-0CFCDE1B807B}"/>
              </a:ext>
            </a:extLst>
          </p:cNvPr>
          <p:cNvSpPr/>
          <p:nvPr/>
        </p:nvSpPr>
        <p:spPr>
          <a:xfrm>
            <a:off x="2892425" y="5983288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FBE77B-7CF9-4132-BC28-7AB077C265DB}"/>
              </a:ext>
            </a:extLst>
          </p:cNvPr>
          <p:cNvSpPr/>
          <p:nvPr/>
        </p:nvSpPr>
        <p:spPr>
          <a:xfrm>
            <a:off x="7907338" y="5976938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23147C2E-089C-924A-F9C3-D7C80538516B}"/>
              </a:ext>
            </a:extLst>
          </p:cNvPr>
          <p:cNvSpPr/>
          <p:nvPr/>
        </p:nvSpPr>
        <p:spPr>
          <a:xfrm>
            <a:off x="3770313" y="5905500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747" name="AutoShape 36">
            <a:extLst>
              <a:ext uri="{FF2B5EF4-FFF2-40B4-BE49-F238E27FC236}">
                <a16:creationId xmlns:a16="http://schemas.microsoft.com/office/drawing/2014/main" id="{6DD38192-F678-0AFC-7250-A9167F179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732463"/>
            <a:ext cx="817563" cy="247650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</p:spTree>
  </p:cSld>
  <p:clrMapOvr>
    <a:masterClrMapping/>
  </p:clrMapOvr>
  <p:transition>
    <p:strips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31859B00-4FC9-A013-3EC6-ADCD3D3636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Collisions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AA96DCAE-DEBE-F425-17FE-17CAD50F8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44675"/>
            <a:ext cx="5160963" cy="3887788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/>
              <a:t>Here is another new record to insert, with a hash value of 2.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  <p:sp>
        <p:nvSpPr>
          <p:cNvPr id="32772" name="AutoShape 3">
            <a:extLst>
              <a:ext uri="{FF2B5EF4-FFF2-40B4-BE49-F238E27FC236}">
                <a16:creationId xmlns:a16="http://schemas.microsoft.com/office/drawing/2014/main" id="{7600B0B9-FFFF-DC57-E392-4A7F38D9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943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2773" name="Line 4">
            <a:extLst>
              <a:ext uri="{FF2B5EF4-FFF2-40B4-BE49-F238E27FC236}">
                <a16:creationId xmlns:a16="http://schemas.microsoft.com/office/drawing/2014/main" id="{8F0E201C-CE66-FFF9-2412-DFEA1A8032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4" name="Line 5">
            <a:extLst>
              <a:ext uri="{FF2B5EF4-FFF2-40B4-BE49-F238E27FC236}">
                <a16:creationId xmlns:a16="http://schemas.microsoft.com/office/drawing/2014/main" id="{1889B3AF-9419-8D37-1FF9-B84F5C9961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5" name="Line 6">
            <a:extLst>
              <a:ext uri="{FF2B5EF4-FFF2-40B4-BE49-F238E27FC236}">
                <a16:creationId xmlns:a16="http://schemas.microsoft.com/office/drawing/2014/main" id="{93F8F9B9-4E11-FD98-AE1B-3936B06642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911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6" name="Line 7">
            <a:extLst>
              <a:ext uri="{FF2B5EF4-FFF2-40B4-BE49-F238E27FC236}">
                <a16:creationId xmlns:a16="http://schemas.microsoft.com/office/drawing/2014/main" id="{A8B4DEA6-FA0F-A5D7-A35F-C25046CB0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7" name="Line 8">
            <a:extLst>
              <a:ext uri="{FF2B5EF4-FFF2-40B4-BE49-F238E27FC236}">
                <a16:creationId xmlns:a16="http://schemas.microsoft.com/office/drawing/2014/main" id="{AE7C6BA7-0B91-B349-227F-419F59186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9">
            <a:extLst>
              <a:ext uri="{FF2B5EF4-FFF2-40B4-BE49-F238E27FC236}">
                <a16:creationId xmlns:a16="http://schemas.microsoft.com/office/drawing/2014/main" id="{EF4138A9-FD36-DDFA-5D09-842664614A0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896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AutoShape 10">
            <a:extLst>
              <a:ext uri="{FF2B5EF4-FFF2-40B4-BE49-F238E27FC236}">
                <a16:creationId xmlns:a16="http://schemas.microsoft.com/office/drawing/2014/main" id="{7F71603E-4E36-C73E-D1B8-70D359BE0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32780" name="AutoShape 11">
            <a:extLst>
              <a:ext uri="{FF2B5EF4-FFF2-40B4-BE49-F238E27FC236}">
                <a16:creationId xmlns:a16="http://schemas.microsoft.com/office/drawing/2014/main" id="{9D8F2065-54DF-DB12-768A-106FC96C4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32781" name="AutoShape 12">
            <a:extLst>
              <a:ext uri="{FF2B5EF4-FFF2-40B4-BE49-F238E27FC236}">
                <a16:creationId xmlns:a16="http://schemas.microsoft.com/office/drawing/2014/main" id="{B98B6C1A-A1C0-CD32-9139-33DB22FE0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32782" name="AutoShape 13">
            <a:extLst>
              <a:ext uri="{FF2B5EF4-FFF2-40B4-BE49-F238E27FC236}">
                <a16:creationId xmlns:a16="http://schemas.microsoft.com/office/drawing/2014/main" id="{CAF4A633-EF67-D423-436B-AB6545B49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32783" name="AutoShape 14">
            <a:extLst>
              <a:ext uri="{FF2B5EF4-FFF2-40B4-BE49-F238E27FC236}">
                <a16:creationId xmlns:a16="http://schemas.microsoft.com/office/drawing/2014/main" id="{B4B46895-8438-DD68-C690-83EE6609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32784" name="AutoShape 15">
            <a:extLst>
              <a:ext uri="{FF2B5EF4-FFF2-40B4-BE49-F238E27FC236}">
                <a16:creationId xmlns:a16="http://schemas.microsoft.com/office/drawing/2014/main" id="{392B931C-A973-CF81-CAF2-15A918439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32785" name="AutoShape 16">
            <a:extLst>
              <a:ext uri="{FF2B5EF4-FFF2-40B4-BE49-F238E27FC236}">
                <a16:creationId xmlns:a16="http://schemas.microsoft.com/office/drawing/2014/main" id="{DF1BC683-CF49-B1E4-FB87-D3F9DB9CA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943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2786" name="AutoShape 17">
            <a:extLst>
              <a:ext uri="{FF2B5EF4-FFF2-40B4-BE49-F238E27FC236}">
                <a16:creationId xmlns:a16="http://schemas.microsoft.com/office/drawing/2014/main" id="{2AE80605-6E0A-8AE4-C5AF-9D570E8D8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324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32787" name="AutoShape 22">
            <a:extLst>
              <a:ext uri="{FF2B5EF4-FFF2-40B4-BE49-F238E27FC236}">
                <a16:creationId xmlns:a16="http://schemas.microsoft.com/office/drawing/2014/main" id="{81BFB289-4496-D76B-CFC2-3F7909B4F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103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32788" name="AutoShape 25">
            <a:extLst>
              <a:ext uri="{FF2B5EF4-FFF2-40B4-BE49-F238E27FC236}">
                <a16:creationId xmlns:a16="http://schemas.microsoft.com/office/drawing/2014/main" id="{F47205A0-8A71-C4DB-D980-45DAFD837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9755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32789" name="AutoShape 28">
            <a:extLst>
              <a:ext uri="{FF2B5EF4-FFF2-40B4-BE49-F238E27FC236}">
                <a16:creationId xmlns:a16="http://schemas.microsoft.com/office/drawing/2014/main" id="{E57280C6-768E-F60E-3E05-1CF781AFE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5310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32790" name="Group 30">
            <a:extLst>
              <a:ext uri="{FF2B5EF4-FFF2-40B4-BE49-F238E27FC236}">
                <a16:creationId xmlns:a16="http://schemas.microsoft.com/office/drawing/2014/main" id="{F25D06C4-6E59-AA54-07AF-E5F0A412B5C7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11275" cy="2832100"/>
            <a:chOff x="4155" y="2529"/>
            <a:chExt cx="826" cy="1784"/>
          </a:xfrm>
        </p:grpSpPr>
        <p:sp>
          <p:nvSpPr>
            <p:cNvPr id="32799" name="Freeform 31">
              <a:extLst>
                <a:ext uri="{FF2B5EF4-FFF2-40B4-BE49-F238E27FC236}">
                  <a16:creationId xmlns:a16="http://schemas.microsoft.com/office/drawing/2014/main" id="{62437AC3-1688-8187-48EC-6EF0A2AA7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00" name="AutoShape 32">
              <a:extLst>
                <a:ext uri="{FF2B5EF4-FFF2-40B4-BE49-F238E27FC236}">
                  <a16:creationId xmlns:a16="http://schemas.microsoft.com/office/drawing/2014/main" id="{073B7031-249E-A35D-6853-EC03BB509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54D92D6-4BC3-E6B1-4BF5-214A7D6FDF3B}"/>
              </a:ext>
            </a:extLst>
          </p:cNvPr>
          <p:cNvSpPr/>
          <p:nvPr/>
        </p:nvSpPr>
        <p:spPr>
          <a:xfrm>
            <a:off x="4691063" y="5932488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67DABA-009A-1C99-268E-5ED3BE897A32}"/>
              </a:ext>
            </a:extLst>
          </p:cNvPr>
          <p:cNvSpPr/>
          <p:nvPr/>
        </p:nvSpPr>
        <p:spPr>
          <a:xfrm>
            <a:off x="2892425" y="5983288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CB6F69-EFB3-333D-5134-322F0F8A2074}"/>
              </a:ext>
            </a:extLst>
          </p:cNvPr>
          <p:cNvSpPr/>
          <p:nvPr/>
        </p:nvSpPr>
        <p:spPr>
          <a:xfrm>
            <a:off x="7907338" y="5976938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8094D671-8BEF-0C78-C1C1-297D767ABF38}"/>
              </a:ext>
            </a:extLst>
          </p:cNvPr>
          <p:cNvSpPr/>
          <p:nvPr/>
        </p:nvSpPr>
        <p:spPr>
          <a:xfrm>
            <a:off x="3770313" y="5905500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95" name="AutoShape 36">
            <a:extLst>
              <a:ext uri="{FF2B5EF4-FFF2-40B4-BE49-F238E27FC236}">
                <a16:creationId xmlns:a16="http://schemas.microsoft.com/office/drawing/2014/main" id="{7B6F0C82-3E04-C9DC-1196-645D62BD67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732463"/>
            <a:ext cx="817563" cy="247650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95E3488-D1D6-131B-506D-D372BED8AFD8}"/>
              </a:ext>
            </a:extLst>
          </p:cNvPr>
          <p:cNvSpPr/>
          <p:nvPr/>
        </p:nvSpPr>
        <p:spPr>
          <a:xfrm>
            <a:off x="6192838" y="2181225"/>
            <a:ext cx="1262062" cy="1138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797" name="AutoShape 36">
            <a:extLst>
              <a:ext uri="{FF2B5EF4-FFF2-40B4-BE49-F238E27FC236}">
                <a16:creationId xmlns:a16="http://schemas.microsoft.com/office/drawing/2014/main" id="{91B79086-3865-7651-3531-BB60E513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2335213"/>
            <a:ext cx="1104900" cy="319087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701466868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A491D28-3AEB-82DA-C57D-935B3BD4B816}"/>
              </a:ext>
            </a:extLst>
          </p:cNvPr>
          <p:cNvSpPr/>
          <p:nvPr/>
        </p:nvSpPr>
        <p:spPr>
          <a:xfrm>
            <a:off x="6645275" y="2732088"/>
            <a:ext cx="357188" cy="35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strips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3DFE3E5F-888C-4C7B-5D37-D836AA33C9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Collisions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145D052-2D5B-DDCB-63DB-6BF41E735B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58938"/>
            <a:ext cx="5353050" cy="3887787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GB" altLang="en-US" dirty="0"/>
              <a:t>This is called a </a:t>
            </a:r>
            <a:r>
              <a:rPr lang="en-GB" altLang="en-US" b="1" u="sng" dirty="0">
                <a:solidFill>
                  <a:srgbClr val="FF8000"/>
                </a:solidFill>
              </a:rPr>
              <a:t>collision</a:t>
            </a:r>
            <a:r>
              <a:rPr lang="en-GB" altLang="en-US" dirty="0"/>
              <a:t>, because there is already another valid record at [2].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>
              <a:latin typeface="Arial Narrow" panose="020B0606020202030204" pitchFamily="34" charset="0"/>
            </a:endParaRP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  <p:sp>
        <p:nvSpPr>
          <p:cNvPr id="34820" name="AutoShape 3">
            <a:extLst>
              <a:ext uri="{FF2B5EF4-FFF2-40B4-BE49-F238E27FC236}">
                <a16:creationId xmlns:a16="http://schemas.microsoft.com/office/drawing/2014/main" id="{70DE1085-544B-775E-660D-9E331E415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943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4821" name="Line 4">
            <a:extLst>
              <a:ext uri="{FF2B5EF4-FFF2-40B4-BE49-F238E27FC236}">
                <a16:creationId xmlns:a16="http://schemas.microsoft.com/office/drawing/2014/main" id="{8212D29A-DB23-7627-AABD-196B5A311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5">
            <a:extLst>
              <a:ext uri="{FF2B5EF4-FFF2-40B4-BE49-F238E27FC236}">
                <a16:creationId xmlns:a16="http://schemas.microsoft.com/office/drawing/2014/main" id="{496B478F-70E7-1A98-2E65-9F5E067BD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6">
            <a:extLst>
              <a:ext uri="{FF2B5EF4-FFF2-40B4-BE49-F238E27FC236}">
                <a16:creationId xmlns:a16="http://schemas.microsoft.com/office/drawing/2014/main" id="{ABBB7CB4-31D8-94A8-06EB-E89084F4548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911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7">
            <a:extLst>
              <a:ext uri="{FF2B5EF4-FFF2-40B4-BE49-F238E27FC236}">
                <a16:creationId xmlns:a16="http://schemas.microsoft.com/office/drawing/2014/main" id="{B3421146-D8F8-0285-3268-654A6E55F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8">
            <a:extLst>
              <a:ext uri="{FF2B5EF4-FFF2-40B4-BE49-F238E27FC236}">
                <a16:creationId xmlns:a16="http://schemas.microsoft.com/office/drawing/2014/main" id="{A87F3ECB-107B-1992-55AA-E13C1E2429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Line 9">
            <a:extLst>
              <a:ext uri="{FF2B5EF4-FFF2-40B4-BE49-F238E27FC236}">
                <a16:creationId xmlns:a16="http://schemas.microsoft.com/office/drawing/2014/main" id="{7D0051D2-762A-C608-801C-BA5E420DC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896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AutoShape 10">
            <a:extLst>
              <a:ext uri="{FF2B5EF4-FFF2-40B4-BE49-F238E27FC236}">
                <a16:creationId xmlns:a16="http://schemas.microsoft.com/office/drawing/2014/main" id="{F69BBBA4-82DD-3E70-C9F9-1205339A1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34828" name="AutoShape 11">
            <a:extLst>
              <a:ext uri="{FF2B5EF4-FFF2-40B4-BE49-F238E27FC236}">
                <a16:creationId xmlns:a16="http://schemas.microsoft.com/office/drawing/2014/main" id="{3A1F7906-4610-6A2D-A92D-6824331A8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34829" name="AutoShape 12">
            <a:extLst>
              <a:ext uri="{FF2B5EF4-FFF2-40B4-BE49-F238E27FC236}">
                <a16:creationId xmlns:a16="http://schemas.microsoft.com/office/drawing/2014/main" id="{743453F8-F939-95FA-0AE0-BA5A9399B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34830" name="AutoShape 13">
            <a:extLst>
              <a:ext uri="{FF2B5EF4-FFF2-40B4-BE49-F238E27FC236}">
                <a16:creationId xmlns:a16="http://schemas.microsoft.com/office/drawing/2014/main" id="{515D43EC-4408-D3AC-5EFD-9F3214244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34831" name="AutoShape 14">
            <a:extLst>
              <a:ext uri="{FF2B5EF4-FFF2-40B4-BE49-F238E27FC236}">
                <a16:creationId xmlns:a16="http://schemas.microsoft.com/office/drawing/2014/main" id="{9C9626EF-2649-C8D7-EB5A-1E1311B95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34832" name="AutoShape 15">
            <a:extLst>
              <a:ext uri="{FF2B5EF4-FFF2-40B4-BE49-F238E27FC236}">
                <a16:creationId xmlns:a16="http://schemas.microsoft.com/office/drawing/2014/main" id="{802DC74D-37A2-18D4-C651-C66036B35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34833" name="AutoShape 16">
            <a:extLst>
              <a:ext uri="{FF2B5EF4-FFF2-40B4-BE49-F238E27FC236}">
                <a16:creationId xmlns:a16="http://schemas.microsoft.com/office/drawing/2014/main" id="{2FB3ABD4-145F-718D-8437-DD4EF7DB5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943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34834" name="AutoShape 17">
            <a:extLst>
              <a:ext uri="{FF2B5EF4-FFF2-40B4-BE49-F238E27FC236}">
                <a16:creationId xmlns:a16="http://schemas.microsoft.com/office/drawing/2014/main" id="{48A8F8AE-6361-4936-BCC2-2D461E5D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324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34835" name="AutoShape 22">
            <a:extLst>
              <a:ext uri="{FF2B5EF4-FFF2-40B4-BE49-F238E27FC236}">
                <a16:creationId xmlns:a16="http://schemas.microsoft.com/office/drawing/2014/main" id="{F9CB4978-F1E7-5F5A-C688-EE1FB3A3C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103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34836" name="AutoShape 25">
            <a:extLst>
              <a:ext uri="{FF2B5EF4-FFF2-40B4-BE49-F238E27FC236}">
                <a16:creationId xmlns:a16="http://schemas.microsoft.com/office/drawing/2014/main" id="{CB855232-3108-9DBD-A6C3-3A1683780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9755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34837" name="AutoShape 28">
            <a:extLst>
              <a:ext uri="{FF2B5EF4-FFF2-40B4-BE49-F238E27FC236}">
                <a16:creationId xmlns:a16="http://schemas.microsoft.com/office/drawing/2014/main" id="{120F10FB-EAFA-F71B-B143-05496E078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5310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34838" name="Group 30">
            <a:extLst>
              <a:ext uri="{FF2B5EF4-FFF2-40B4-BE49-F238E27FC236}">
                <a16:creationId xmlns:a16="http://schemas.microsoft.com/office/drawing/2014/main" id="{B9091F60-F91A-1DB8-65E1-592087B783B7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11275" cy="2832100"/>
            <a:chOff x="4155" y="2529"/>
            <a:chExt cx="826" cy="1784"/>
          </a:xfrm>
        </p:grpSpPr>
        <p:sp>
          <p:nvSpPr>
            <p:cNvPr id="34848" name="Freeform 31">
              <a:extLst>
                <a:ext uri="{FF2B5EF4-FFF2-40B4-BE49-F238E27FC236}">
                  <a16:creationId xmlns:a16="http://schemas.microsoft.com/office/drawing/2014/main" id="{68DD195B-0755-3471-322A-6E33E711A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49" name="AutoShape 32">
              <a:extLst>
                <a:ext uri="{FF2B5EF4-FFF2-40B4-BE49-F238E27FC236}">
                  <a16:creationId xmlns:a16="http://schemas.microsoft.com/office/drawing/2014/main" id="{2E90D8D2-5CCD-70DE-6376-D0249AB1D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4769133-DAB0-E0AF-06E8-7B654693888F}"/>
              </a:ext>
            </a:extLst>
          </p:cNvPr>
          <p:cNvSpPr/>
          <p:nvPr/>
        </p:nvSpPr>
        <p:spPr>
          <a:xfrm>
            <a:off x="4691063" y="5932488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4F641FE-DC3D-4E1D-1A1F-FBBB4A1068A3}"/>
              </a:ext>
            </a:extLst>
          </p:cNvPr>
          <p:cNvSpPr/>
          <p:nvPr/>
        </p:nvSpPr>
        <p:spPr>
          <a:xfrm>
            <a:off x="2892425" y="5983288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96F5E-368B-4745-ACB0-EE3FBF2A640B}"/>
              </a:ext>
            </a:extLst>
          </p:cNvPr>
          <p:cNvSpPr/>
          <p:nvPr/>
        </p:nvSpPr>
        <p:spPr>
          <a:xfrm>
            <a:off x="7907338" y="5976938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38FB2A9E-3B0C-67F9-C140-9ABA5818C77C}"/>
              </a:ext>
            </a:extLst>
          </p:cNvPr>
          <p:cNvSpPr/>
          <p:nvPr/>
        </p:nvSpPr>
        <p:spPr>
          <a:xfrm>
            <a:off x="3770313" y="5905500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43" name="AutoShape 36">
            <a:extLst>
              <a:ext uri="{FF2B5EF4-FFF2-40B4-BE49-F238E27FC236}">
                <a16:creationId xmlns:a16="http://schemas.microsoft.com/office/drawing/2014/main" id="{AA79E18A-1803-9296-FA90-AB7026D44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5732463"/>
            <a:ext cx="817563" cy="247650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EFFF45-DDAC-E5C8-0467-C7548BE0AAC1}"/>
              </a:ext>
            </a:extLst>
          </p:cNvPr>
          <p:cNvSpPr/>
          <p:nvPr/>
        </p:nvSpPr>
        <p:spPr>
          <a:xfrm>
            <a:off x="6621463" y="2181225"/>
            <a:ext cx="1263650" cy="1138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45" name="AutoShape 36">
            <a:extLst>
              <a:ext uri="{FF2B5EF4-FFF2-40B4-BE49-F238E27FC236}">
                <a16:creationId xmlns:a16="http://schemas.microsoft.com/office/drawing/2014/main" id="{5D03CB74-75E0-020A-0876-F1857489B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238" y="2335213"/>
            <a:ext cx="1106487" cy="319087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701466868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CDD115B-0A8F-968F-A212-2E591C1A7BCB}"/>
              </a:ext>
            </a:extLst>
          </p:cNvPr>
          <p:cNvSpPr/>
          <p:nvPr/>
        </p:nvSpPr>
        <p:spPr>
          <a:xfrm>
            <a:off x="7073900" y="2732088"/>
            <a:ext cx="357188" cy="358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47" name="Line 41">
            <a:extLst>
              <a:ext uri="{FF2B5EF4-FFF2-40B4-BE49-F238E27FC236}">
                <a16:creationId xmlns:a16="http://schemas.microsoft.com/office/drawing/2014/main" id="{09808603-76A9-C373-9589-D6702623AD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67075" y="2852738"/>
            <a:ext cx="3328988" cy="2328862"/>
          </a:xfrm>
          <a:prstGeom prst="line">
            <a:avLst/>
          </a:prstGeom>
          <a:noFill/>
          <a:ln w="50760">
            <a:solidFill>
              <a:srgbClr val="FF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strips dir="l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CEFF9581-A104-2A4C-252A-3DCB252A5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Collision Resolution Policies</a:t>
            </a:r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C01F51C-A36A-08C2-1B57-196EACEB46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58938"/>
            <a:ext cx="8039100" cy="439896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Two strategies:</a:t>
            </a:r>
          </a:p>
          <a:p>
            <a:pPr lvl="1">
              <a:defRPr/>
            </a:pPr>
            <a:r>
              <a:rPr lang="en-US" altLang="en-US" dirty="0">
                <a:sym typeface="Symbol" panose="05050102010706020507" pitchFamily="18" charset="2"/>
              </a:rPr>
              <a:t>(1) Open hashing, a.k.a. separate chaining</a:t>
            </a:r>
          </a:p>
          <a:p>
            <a:pPr lvl="1">
              <a:defRPr/>
            </a:pPr>
            <a:r>
              <a:rPr lang="en-US" altLang="en-US" dirty="0">
                <a:sym typeface="Symbol" panose="05050102010706020507" pitchFamily="18" charset="2"/>
              </a:rPr>
              <a:t>(2) Closed hashing, a.k.a. open addressing</a:t>
            </a:r>
          </a:p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Difference has to do with whether collisions are stored </a:t>
            </a:r>
            <a:r>
              <a:rPr lang="en-US" altLang="en-US" i="1" dirty="0">
                <a:sym typeface="Symbol" panose="05050102010706020507" pitchFamily="18" charset="2"/>
              </a:rPr>
              <a:t>outside the table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>
                <a:solidFill>
                  <a:srgbClr val="FF6600"/>
                </a:solidFill>
                <a:sym typeface="Symbol" panose="05050102010706020507" pitchFamily="18" charset="2"/>
              </a:rPr>
              <a:t>open hashing</a:t>
            </a:r>
            <a:r>
              <a:rPr lang="en-US" altLang="en-US" dirty="0">
                <a:sym typeface="Symbol" panose="05050102010706020507" pitchFamily="18" charset="2"/>
              </a:rPr>
              <a:t>) or whether collisions result in storing one of the records at </a:t>
            </a:r>
            <a:r>
              <a:rPr lang="en-US" altLang="en-US" i="1" dirty="0">
                <a:sym typeface="Symbol" panose="05050102010706020507" pitchFamily="18" charset="2"/>
              </a:rPr>
              <a:t>another slot in the table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dirty="0">
                <a:solidFill>
                  <a:srgbClr val="FF6600"/>
                </a:solidFill>
                <a:sym typeface="Symbol" panose="05050102010706020507" pitchFamily="18" charset="2"/>
              </a:rPr>
              <a:t>closed hashing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>
    <p:strips dir="l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>
            <a:extLst>
              <a:ext uri="{FF2B5EF4-FFF2-40B4-BE49-F238E27FC236}">
                <a16:creationId xmlns:a16="http://schemas.microsoft.com/office/drawing/2014/main" id="{83B2BA78-4883-4B90-1003-E420E1B7B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Open hashing</a:t>
            </a:r>
            <a:endParaRPr lang="en-GB" altLang="en-US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867E8913-FCB9-1728-DCE7-A9A1C5C6AE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73225"/>
            <a:ext cx="8039100" cy="439896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Each cell in the hash table is the head of a linked list</a:t>
            </a:r>
          </a:p>
          <a:p>
            <a:pPr>
              <a:defRPr/>
            </a:pPr>
            <a:r>
              <a:rPr lang="en-US" altLang="en-US" dirty="0"/>
              <a:t>All records or elements that hash to a particular cell are placed on that cell’s linked list</a:t>
            </a:r>
          </a:p>
          <a:p>
            <a:pPr>
              <a:defRPr/>
            </a:pPr>
            <a:r>
              <a:rPr lang="en-US" altLang="en-US" dirty="0"/>
              <a:t>Records within a cell can be ordered in several ways</a:t>
            </a:r>
          </a:p>
          <a:p>
            <a:pPr lvl="1">
              <a:defRPr/>
            </a:pPr>
            <a:r>
              <a:rPr lang="en-US" altLang="en-US" dirty="0"/>
              <a:t>by order of insertion, by key value order, or by frequency of access order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>
    <p:strips dir="l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77F8FF-7A7A-B35F-E2EB-156DF5A67A62}"/>
              </a:ext>
            </a:extLst>
          </p:cNvPr>
          <p:cNvSpPr/>
          <p:nvPr/>
        </p:nvSpPr>
        <p:spPr>
          <a:xfrm>
            <a:off x="3492500" y="2535238"/>
            <a:ext cx="682625" cy="65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BA95696A-61C8-3992-45F3-8E5DE401A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28613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Open hashing: same example</a:t>
            </a:r>
            <a:endParaRPr lang="en-GB" altLang="en-US"/>
          </a:p>
        </p:txBody>
      </p:sp>
      <p:sp>
        <p:nvSpPr>
          <p:cNvPr id="69636" name="AutoShape 10">
            <a:extLst>
              <a:ext uri="{FF2B5EF4-FFF2-40B4-BE49-F238E27FC236}">
                <a16:creationId xmlns:a16="http://schemas.microsoft.com/office/drawing/2014/main" id="{F9F5989C-FC3E-2C3F-1A6A-65E92F9B62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063" y="1700213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69637" name="AutoShape 11">
            <a:extLst>
              <a:ext uri="{FF2B5EF4-FFF2-40B4-BE49-F238E27FC236}">
                <a16:creationId xmlns:a16="http://schemas.microsoft.com/office/drawing/2014/main" id="{C7B8209C-5524-E72B-053C-1F5913348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225107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69638" name="AutoShape 12">
            <a:extLst>
              <a:ext uri="{FF2B5EF4-FFF2-40B4-BE49-F238E27FC236}">
                <a16:creationId xmlns:a16="http://schemas.microsoft.com/office/drawing/2014/main" id="{22BC3F5F-6A79-97A2-3F2D-96E5BCA1F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3188" y="2827338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69639" name="AutoShape 13">
            <a:extLst>
              <a:ext uri="{FF2B5EF4-FFF2-40B4-BE49-F238E27FC236}">
                <a16:creationId xmlns:a16="http://schemas.microsoft.com/office/drawing/2014/main" id="{6DCB3E7A-0C24-0197-62E3-E1B27961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3403600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69640" name="AutoShape 14">
            <a:extLst>
              <a:ext uri="{FF2B5EF4-FFF2-40B4-BE49-F238E27FC236}">
                <a16:creationId xmlns:a16="http://schemas.microsoft.com/office/drawing/2014/main" id="{7EDCE0BE-E69B-5F76-93C3-A8B222196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01637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69641" name="AutoShape 15">
            <a:extLst>
              <a:ext uri="{FF2B5EF4-FFF2-40B4-BE49-F238E27FC236}">
                <a16:creationId xmlns:a16="http://schemas.microsoft.com/office/drawing/2014/main" id="{A56990F3-938F-510D-D41A-D8BA5E15E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4627563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69642" name="AutoShape 17">
            <a:extLst>
              <a:ext uri="{FF2B5EF4-FFF2-40B4-BE49-F238E27FC236}">
                <a16:creationId xmlns:a16="http://schemas.microsoft.com/office/drawing/2014/main" id="{6D21772E-C0FF-AB97-AF87-E2FF2F882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538" y="5743575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69643" name="AutoShape 22">
            <a:extLst>
              <a:ext uri="{FF2B5EF4-FFF2-40B4-BE49-F238E27FC236}">
                <a16:creationId xmlns:a16="http://schemas.microsoft.com/office/drawing/2014/main" id="{599E78CB-5EDD-5DDD-3B0A-F7FF7A945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2578100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67443A8-BF0E-B18A-C64B-AF43520AD3C7}"/>
              </a:ext>
            </a:extLst>
          </p:cNvPr>
          <p:cNvSpPr/>
          <p:nvPr/>
        </p:nvSpPr>
        <p:spPr>
          <a:xfrm>
            <a:off x="3578225" y="2720975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4B58FCE-AF96-1B81-78F4-93CD1E4B0798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630363"/>
          <a:ext cx="889000" cy="467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r>
                        <a:rPr lang="en-US" sz="2400" b="1" dirty="0"/>
                        <a:t>….</a:t>
                      </a:r>
                    </a:p>
                  </a:txBody>
                  <a:tcPr marL="91568" marR="9156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4795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91568" marR="91568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860FEC-169D-72C8-8488-A92B7BD52A83}"/>
              </a:ext>
            </a:extLst>
          </p:cNvPr>
          <p:cNvCxnSpPr>
            <a:endCxn id="33" idx="1"/>
          </p:cNvCxnSpPr>
          <p:nvPr/>
        </p:nvCxnSpPr>
        <p:spPr>
          <a:xfrm flipV="1">
            <a:off x="2667000" y="2862263"/>
            <a:ext cx="825500" cy="2063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6A2770D-91C5-11F3-6AC8-59466D7CFD74}"/>
              </a:ext>
            </a:extLst>
          </p:cNvPr>
          <p:cNvSpPr/>
          <p:nvPr/>
        </p:nvSpPr>
        <p:spPr>
          <a:xfrm>
            <a:off x="4203700" y="2535238"/>
            <a:ext cx="439738" cy="65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2B0F03-F1AD-812F-E17B-5ABCF1704414}"/>
              </a:ext>
            </a:extLst>
          </p:cNvPr>
          <p:cNvCxnSpPr/>
          <p:nvPr/>
        </p:nvCxnSpPr>
        <p:spPr>
          <a:xfrm>
            <a:off x="4457700" y="2886075"/>
            <a:ext cx="82073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56E54D-38DB-21B7-6038-0D31E595F12D}"/>
              </a:ext>
            </a:extLst>
          </p:cNvPr>
          <p:cNvSpPr/>
          <p:nvPr/>
        </p:nvSpPr>
        <p:spPr>
          <a:xfrm>
            <a:off x="5321300" y="2557463"/>
            <a:ext cx="682625" cy="655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D03BB3-19E3-436C-3F7D-E1B5A122B026}"/>
              </a:ext>
            </a:extLst>
          </p:cNvPr>
          <p:cNvSpPr/>
          <p:nvPr/>
        </p:nvSpPr>
        <p:spPr>
          <a:xfrm>
            <a:off x="6034088" y="2557463"/>
            <a:ext cx="439737" cy="65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AEF8035-4C35-1C42-5035-9A1EA59FC676}"/>
              </a:ext>
            </a:extLst>
          </p:cNvPr>
          <p:cNvSpPr/>
          <p:nvPr/>
        </p:nvSpPr>
        <p:spPr>
          <a:xfrm>
            <a:off x="5508625" y="2805113"/>
            <a:ext cx="357188" cy="360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71" name="AutoShape 36">
            <a:extLst>
              <a:ext uri="{FF2B5EF4-FFF2-40B4-BE49-F238E27FC236}">
                <a16:creationId xmlns:a16="http://schemas.microsoft.com/office/drawing/2014/main" id="{309DAA67-6CAC-9E6B-7308-91C7832F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13" y="2627313"/>
            <a:ext cx="817562" cy="246062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701466868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7D9B74-E7AD-B4D5-1F8C-B3A6DA336FFF}"/>
              </a:ext>
            </a:extLst>
          </p:cNvPr>
          <p:cNvSpPr/>
          <p:nvPr/>
        </p:nvSpPr>
        <p:spPr>
          <a:xfrm>
            <a:off x="3492500" y="3373438"/>
            <a:ext cx="682625" cy="654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0E85EAC-142A-B185-230A-B95BB9EDF0EE}"/>
              </a:ext>
            </a:extLst>
          </p:cNvPr>
          <p:cNvSpPr/>
          <p:nvPr/>
        </p:nvSpPr>
        <p:spPr>
          <a:xfrm>
            <a:off x="4203700" y="3373438"/>
            <a:ext cx="439738" cy="65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71CD57-4152-02C2-2E1E-F8E016867417}"/>
              </a:ext>
            </a:extLst>
          </p:cNvPr>
          <p:cNvCxnSpPr/>
          <p:nvPr/>
        </p:nvCxnSpPr>
        <p:spPr>
          <a:xfrm>
            <a:off x="2700338" y="3692525"/>
            <a:ext cx="8207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2BE34CA-EB92-B789-B7B9-51BDC4CA8E3B}"/>
              </a:ext>
            </a:extLst>
          </p:cNvPr>
          <p:cNvCxnSpPr>
            <a:endCxn id="51" idx="1"/>
          </p:cNvCxnSpPr>
          <p:nvPr/>
        </p:nvCxnSpPr>
        <p:spPr>
          <a:xfrm>
            <a:off x="2700338" y="4319588"/>
            <a:ext cx="792162" cy="1873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6EDAFF23-3002-43CA-2AD2-3555531E55C5}"/>
              </a:ext>
            </a:extLst>
          </p:cNvPr>
          <p:cNvSpPr/>
          <p:nvPr/>
        </p:nvSpPr>
        <p:spPr>
          <a:xfrm>
            <a:off x="3492500" y="4179888"/>
            <a:ext cx="682625" cy="6556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98538EE-41FC-9465-4753-CFC3E987E6BF}"/>
              </a:ext>
            </a:extLst>
          </p:cNvPr>
          <p:cNvSpPr/>
          <p:nvPr/>
        </p:nvSpPr>
        <p:spPr>
          <a:xfrm>
            <a:off x="4203700" y="4179888"/>
            <a:ext cx="439738" cy="6556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5-Point Star 24">
            <a:extLst>
              <a:ext uri="{FF2B5EF4-FFF2-40B4-BE49-F238E27FC236}">
                <a16:creationId xmlns:a16="http://schemas.microsoft.com/office/drawing/2014/main" id="{A8229247-1D28-42D0-7867-351D9DBF90D4}"/>
              </a:ext>
            </a:extLst>
          </p:cNvPr>
          <p:cNvSpPr/>
          <p:nvPr/>
        </p:nvSpPr>
        <p:spPr>
          <a:xfrm>
            <a:off x="3594100" y="3536950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79" name="AutoShape 36">
            <a:extLst>
              <a:ext uri="{FF2B5EF4-FFF2-40B4-BE49-F238E27FC236}">
                <a16:creationId xmlns:a16="http://schemas.microsoft.com/office/drawing/2014/main" id="{3C16BDAE-D874-0A31-3462-84FDFCD24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392488"/>
            <a:ext cx="817563" cy="247650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1B41C967-DF0A-A7D2-8E60-C9759616A9D7}"/>
              </a:ext>
            </a:extLst>
          </p:cNvPr>
          <p:cNvSpPr/>
          <p:nvPr/>
        </p:nvSpPr>
        <p:spPr>
          <a:xfrm>
            <a:off x="3613150" y="4337050"/>
            <a:ext cx="490538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81" name="AutoShape 25">
            <a:extLst>
              <a:ext uri="{FF2B5EF4-FFF2-40B4-BE49-F238E27FC236}">
                <a16:creationId xmlns:a16="http://schemas.microsoft.com/office/drawing/2014/main" id="{BA546A90-54F6-5703-DC40-E1FF2E12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4221163"/>
            <a:ext cx="682625" cy="179387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D0364C-BBF6-0C48-05B5-62B5C9BD2950}"/>
              </a:ext>
            </a:extLst>
          </p:cNvPr>
          <p:cNvSpPr/>
          <p:nvPr/>
        </p:nvSpPr>
        <p:spPr>
          <a:xfrm>
            <a:off x="3525838" y="5622925"/>
            <a:ext cx="682625" cy="655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2DD087B-3852-998E-65D9-EE74A0AF9678}"/>
              </a:ext>
            </a:extLst>
          </p:cNvPr>
          <p:cNvSpPr/>
          <p:nvPr/>
        </p:nvSpPr>
        <p:spPr>
          <a:xfrm>
            <a:off x="4237038" y="5622925"/>
            <a:ext cx="439737" cy="655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9684" name="AutoShape 28">
            <a:extLst>
              <a:ext uri="{FF2B5EF4-FFF2-40B4-BE49-F238E27FC236}">
                <a16:creationId xmlns:a16="http://schemas.microsoft.com/office/drawing/2014/main" id="{2FB13CF5-CA7B-CD9A-7176-93D22080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5661025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0ECA26-F80B-E984-4B61-7DD418C94AB6}"/>
              </a:ext>
            </a:extLst>
          </p:cNvPr>
          <p:cNvSpPr/>
          <p:nvPr/>
        </p:nvSpPr>
        <p:spPr>
          <a:xfrm>
            <a:off x="3659188" y="5821363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DBA951B-4276-BB15-FF8E-C6770AEDC4CC}"/>
              </a:ext>
            </a:extLst>
          </p:cNvPr>
          <p:cNvCxnSpPr/>
          <p:nvPr/>
        </p:nvCxnSpPr>
        <p:spPr>
          <a:xfrm flipV="1">
            <a:off x="6073775" y="2557463"/>
            <a:ext cx="400050" cy="63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A9C51B-7F07-7048-56A0-1C181D995D22}"/>
              </a:ext>
            </a:extLst>
          </p:cNvPr>
          <p:cNvCxnSpPr/>
          <p:nvPr/>
        </p:nvCxnSpPr>
        <p:spPr>
          <a:xfrm flipV="1">
            <a:off x="4233863" y="4202113"/>
            <a:ext cx="400050" cy="63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2ABAAF-91A8-1E5C-BC8E-6ADC9A26B018}"/>
              </a:ext>
            </a:extLst>
          </p:cNvPr>
          <p:cNvCxnSpPr/>
          <p:nvPr/>
        </p:nvCxnSpPr>
        <p:spPr>
          <a:xfrm flipV="1">
            <a:off x="4243388" y="3387725"/>
            <a:ext cx="400050" cy="63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B7037C8-3487-C98B-E396-F226189F83C0}"/>
              </a:ext>
            </a:extLst>
          </p:cNvPr>
          <p:cNvCxnSpPr/>
          <p:nvPr/>
        </p:nvCxnSpPr>
        <p:spPr>
          <a:xfrm flipV="1">
            <a:off x="4275138" y="5640388"/>
            <a:ext cx="400050" cy="6318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strips dir="l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E67F0-DA9E-3C6D-0422-B65750B76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F8904C35-75C5-6A7B-CD97-84A45FACE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What is a Hash Table ?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6CF4E0C-1A0F-330F-50C2-C8A584B922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4525963" cy="3719512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simplest kind of hash table is an array of records (elements).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This example array has 701 cells.</a:t>
            </a:r>
          </a:p>
        </p:txBody>
      </p:sp>
      <p:sp>
        <p:nvSpPr>
          <p:cNvPr id="10244" name="AutoShape 3">
            <a:extLst>
              <a:ext uri="{FF2B5EF4-FFF2-40B4-BE49-F238E27FC236}">
                <a16:creationId xmlns:a16="http://schemas.microsoft.com/office/drawing/2014/main" id="{BC184177-854B-F70B-6D92-EB8253BC7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2244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0245" name="Line 4">
            <a:extLst>
              <a:ext uri="{FF2B5EF4-FFF2-40B4-BE49-F238E27FC236}">
                <a16:creationId xmlns:a16="http://schemas.microsoft.com/office/drawing/2014/main" id="{987F7463-1AE3-1DEF-C983-ECFFEBF5D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52212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6" name="Line 5">
            <a:extLst>
              <a:ext uri="{FF2B5EF4-FFF2-40B4-BE49-F238E27FC236}">
                <a16:creationId xmlns:a16="http://schemas.microsoft.com/office/drawing/2014/main" id="{184121FD-12E6-B9B0-5B73-F0F2820D6D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52212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Line 6">
            <a:extLst>
              <a:ext uri="{FF2B5EF4-FFF2-40B4-BE49-F238E27FC236}">
                <a16:creationId xmlns:a16="http://schemas.microsoft.com/office/drawing/2014/main" id="{91C640FD-47AC-BC40-615B-6EF1EE3C1A8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063" y="52212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8" name="Line 7">
            <a:extLst>
              <a:ext uri="{FF2B5EF4-FFF2-40B4-BE49-F238E27FC236}">
                <a16:creationId xmlns:a16="http://schemas.microsoft.com/office/drawing/2014/main" id="{D3058431-31FF-EC11-F0F9-9DB0CCE10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0" y="52244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9" name="Line 8">
            <a:extLst>
              <a:ext uri="{FF2B5EF4-FFF2-40B4-BE49-F238E27FC236}">
                <a16:creationId xmlns:a16="http://schemas.microsoft.com/office/drawing/2014/main" id="{70F63B67-900C-AF08-410F-DDB33BA8A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450" y="52244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>
            <a:extLst>
              <a:ext uri="{FF2B5EF4-FFF2-40B4-BE49-F238E27FC236}">
                <a16:creationId xmlns:a16="http://schemas.microsoft.com/office/drawing/2014/main" id="{3717D5BD-CBC7-CBE3-CF59-7B2C0A2E3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52197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AutoShape 10">
            <a:extLst>
              <a:ext uri="{FF2B5EF4-FFF2-40B4-BE49-F238E27FC236}">
                <a16:creationId xmlns:a16="http://schemas.microsoft.com/office/drawing/2014/main" id="{965D7A57-5B90-7B23-C63D-4362E52A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10252" name="AutoShape 11">
            <a:extLst>
              <a:ext uri="{FF2B5EF4-FFF2-40B4-BE49-F238E27FC236}">
                <a16:creationId xmlns:a16="http://schemas.microsoft.com/office/drawing/2014/main" id="{AB69834D-9F67-B0EC-E757-960C44681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10253" name="AutoShape 12">
            <a:extLst>
              <a:ext uri="{FF2B5EF4-FFF2-40B4-BE49-F238E27FC236}">
                <a16:creationId xmlns:a16="http://schemas.microsoft.com/office/drawing/2014/main" id="{45A86D77-2462-888F-5CD7-00791923C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10254" name="AutoShape 13">
            <a:extLst>
              <a:ext uri="{FF2B5EF4-FFF2-40B4-BE49-F238E27FC236}">
                <a16:creationId xmlns:a16="http://schemas.microsoft.com/office/drawing/2014/main" id="{3AF53DD9-8ACB-3789-77D4-F05C2992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10255" name="AutoShape 14">
            <a:extLst>
              <a:ext uri="{FF2B5EF4-FFF2-40B4-BE49-F238E27FC236}">
                <a16:creationId xmlns:a16="http://schemas.microsoft.com/office/drawing/2014/main" id="{403456CE-6F2E-44A2-71BC-65B0C1C50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10256" name="AutoShape 15">
            <a:extLst>
              <a:ext uri="{FF2B5EF4-FFF2-40B4-BE49-F238E27FC236}">
                <a16:creationId xmlns:a16="http://schemas.microsoft.com/office/drawing/2014/main" id="{D3E5F7B1-5F94-AA57-671E-C11FE69DE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10257" name="AutoShape 16">
            <a:extLst>
              <a:ext uri="{FF2B5EF4-FFF2-40B4-BE49-F238E27FC236}">
                <a16:creationId xmlns:a16="http://schemas.microsoft.com/office/drawing/2014/main" id="{C8016F27-C252-D58C-005E-D5EA2553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52244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0258" name="Freeform 17">
            <a:extLst>
              <a:ext uri="{FF2B5EF4-FFF2-40B4-BE49-F238E27FC236}">
                <a16:creationId xmlns:a16="http://schemas.microsoft.com/office/drawing/2014/main" id="{8481B15F-27F5-66F7-B51D-F01AE9884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3897313"/>
            <a:ext cx="1309687" cy="2830512"/>
          </a:xfrm>
          <a:custGeom>
            <a:avLst/>
            <a:gdLst>
              <a:gd name="T0" fmla="*/ 2147483646 w 3639"/>
              <a:gd name="T1" fmla="*/ 0 h 7864"/>
              <a:gd name="T2" fmla="*/ 0 w 3639"/>
              <a:gd name="T3" fmla="*/ 2147483646 h 7864"/>
              <a:gd name="T4" fmla="*/ 2147483646 w 3639"/>
              <a:gd name="T5" fmla="*/ 2147483646 h 7864"/>
              <a:gd name="T6" fmla="*/ 2147483646 w 3639"/>
              <a:gd name="T7" fmla="*/ 2147483646 h 7864"/>
              <a:gd name="T8" fmla="*/ 2147483646 w 3639"/>
              <a:gd name="T9" fmla="*/ 2147483646 h 7864"/>
              <a:gd name="T10" fmla="*/ 2147483646 w 3639"/>
              <a:gd name="T11" fmla="*/ 2147483646 h 7864"/>
              <a:gd name="T12" fmla="*/ 2147483646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AutoShape 18">
            <a:extLst>
              <a:ext uri="{FF2B5EF4-FFF2-40B4-BE49-F238E27FC236}">
                <a16:creationId xmlns:a16="http://schemas.microsoft.com/office/drawing/2014/main" id="{B87F959D-40F4-821C-87CC-749251E91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5387975"/>
            <a:ext cx="608012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. . .</a:t>
            </a:r>
          </a:p>
        </p:txBody>
      </p:sp>
      <p:sp>
        <p:nvSpPr>
          <p:cNvPr id="10260" name="AutoShape 19">
            <a:extLst>
              <a:ext uri="{FF2B5EF4-FFF2-40B4-BE49-F238E27FC236}">
                <a16:creationId xmlns:a16="http://schemas.microsoft.com/office/drawing/2014/main" id="{27C5C786-4871-9C48-FBA7-1ABFF805D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7625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10261" name="AutoShape 23">
            <a:extLst>
              <a:ext uri="{FF2B5EF4-FFF2-40B4-BE49-F238E27FC236}">
                <a16:creationId xmlns:a16="http://schemas.microsoft.com/office/drawing/2014/main" id="{117D7EFB-88D4-9D4D-E15F-1BE932ACB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460375"/>
            <a:ext cx="69691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10262" name="AutoShape 16">
            <a:extLst>
              <a:ext uri="{FF2B5EF4-FFF2-40B4-BE49-F238E27FC236}">
                <a16:creationId xmlns:a16="http://schemas.microsoft.com/office/drawing/2014/main" id="{41D3ABFE-BB27-B7B9-B0BF-DB3007B46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6032500"/>
            <a:ext cx="2360613" cy="4318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An array of cells</a:t>
            </a:r>
          </a:p>
        </p:txBody>
      </p:sp>
    </p:spTree>
    <p:extLst>
      <p:ext uri="{BB962C8B-B14F-4D97-AF65-F5344CB8AC3E}">
        <p14:creationId xmlns:p14="http://schemas.microsoft.com/office/powerpoint/2010/main" val="3264585325"/>
      </p:ext>
    </p:extLst>
  </p:cSld>
  <p:clrMapOvr>
    <a:masterClrMapping/>
  </p:clrMapOvr>
  <p:transition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1FFB0FE3-224C-BF31-DA51-C2C23A4721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Following the example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1959885-5D33-9DF5-878B-7878A4D507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58938"/>
            <a:ext cx="8039100" cy="43989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We want to store a dictionary of Object Records, no more than 701 objects</a:t>
            </a:r>
          </a:p>
          <a:p>
            <a:pPr>
              <a:defRPr/>
            </a:pPr>
            <a:r>
              <a:rPr lang="en-US" altLang="en-US" dirty="0"/>
              <a:t>Keys are Object ID numbers, e.g., </a:t>
            </a:r>
            <a:r>
              <a:rPr lang="en-GB" altLang="en-US" dirty="0"/>
              <a:t>506643548</a:t>
            </a:r>
            <a:endParaRPr lang="en-US" altLang="en-US" dirty="0"/>
          </a:p>
          <a:p>
            <a:pPr>
              <a:defRPr/>
            </a:pPr>
            <a:r>
              <a:rPr lang="en-US" altLang="en-US" dirty="0"/>
              <a:t>Hash function: h(k) maps k(=ID) into distinct table positions 0-700</a:t>
            </a:r>
          </a:p>
          <a:p>
            <a:pPr>
              <a:defRPr/>
            </a:pPr>
            <a:r>
              <a:rPr lang="en-US" altLang="en-US" dirty="0"/>
              <a:t>Operations: insert, delete, and search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>
    <p:strips dir="l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F58E996A-A800-231F-C43D-408034B56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Complexity (ideal case)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DC5DE094-4F2C-E390-7BA9-B40BD8D54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58938"/>
            <a:ext cx="8039100" cy="4398962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Why hashing and hash table?</a:t>
            </a:r>
          </a:p>
          <a:p>
            <a:pPr lvl="1">
              <a:defRPr/>
            </a:pPr>
            <a:r>
              <a:rPr lang="en-US" altLang="en-US" dirty="0"/>
              <a:t>It is very efficient.</a:t>
            </a:r>
          </a:p>
          <a:p>
            <a:pPr>
              <a:defRPr/>
            </a:pPr>
            <a:r>
              <a:rPr lang="en-US" altLang="en-US" dirty="0"/>
              <a:t>O(D) time to initialize hash table (D number of positions or cells in hash table)</a:t>
            </a:r>
          </a:p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O</a:t>
            </a:r>
            <a:r>
              <a:rPr lang="en-US" altLang="en-US" dirty="0"/>
              <a:t>(1) time to perform </a:t>
            </a:r>
            <a:r>
              <a:rPr lang="en-US" altLang="en-US" i="1" dirty="0"/>
              <a:t>insert, remove, search</a:t>
            </a:r>
            <a:endParaRPr lang="en-US" altLang="en-US" dirty="0"/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>
    <p:strips dir="l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881276EC-C4CD-A734-7B6A-407E03DAD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Use the Hash Table</a:t>
            </a: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34AFB79-EDF0-13EA-E53E-10188A348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46225"/>
            <a:ext cx="4525963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Each record has a special field, i.e., its </a:t>
            </a:r>
            <a:r>
              <a:rPr lang="en-GB" altLang="en-US" u="sng">
                <a:solidFill>
                  <a:srgbClr val="FF8000"/>
                </a:solidFill>
              </a:rPr>
              <a:t>key</a:t>
            </a:r>
            <a:r>
              <a:rPr lang="en-GB" altLang="en-US"/>
              <a:t>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 this example, the key is a long integer field called </a:t>
            </a:r>
            <a:r>
              <a:rPr lang="en-GB" altLang="en-US" sz="2400"/>
              <a:t>Number</a:t>
            </a:r>
            <a:r>
              <a:rPr lang="en-GB" altLang="en-US"/>
              <a:t>.</a:t>
            </a:r>
          </a:p>
        </p:txBody>
      </p:sp>
      <p:sp>
        <p:nvSpPr>
          <p:cNvPr id="16388" name="AutoShape 3">
            <a:extLst>
              <a:ext uri="{FF2B5EF4-FFF2-40B4-BE49-F238E27FC236}">
                <a16:creationId xmlns:a16="http://schemas.microsoft.com/office/drawing/2014/main" id="{8FEDE381-79C1-BD68-C555-3F9541505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2244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6389" name="Line 4">
            <a:extLst>
              <a:ext uri="{FF2B5EF4-FFF2-40B4-BE49-F238E27FC236}">
                <a16:creationId xmlns:a16="http://schemas.microsoft.com/office/drawing/2014/main" id="{D63969C0-0107-AB2C-9D26-3924DF87AF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52212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0" name="Line 5">
            <a:extLst>
              <a:ext uri="{FF2B5EF4-FFF2-40B4-BE49-F238E27FC236}">
                <a16:creationId xmlns:a16="http://schemas.microsoft.com/office/drawing/2014/main" id="{13D4B5BE-0668-2EE1-8091-DA15ABF32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52212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F3CE4403-4A6E-11BC-2E2E-6CD7B02B9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063" y="52212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Line 7">
            <a:extLst>
              <a:ext uri="{FF2B5EF4-FFF2-40B4-BE49-F238E27FC236}">
                <a16:creationId xmlns:a16="http://schemas.microsoft.com/office/drawing/2014/main" id="{9D708F8F-30D5-9B23-8665-4ED7BA1EE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0" y="52244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3" name="Line 8">
            <a:extLst>
              <a:ext uri="{FF2B5EF4-FFF2-40B4-BE49-F238E27FC236}">
                <a16:creationId xmlns:a16="http://schemas.microsoft.com/office/drawing/2014/main" id="{8A317A4D-3CC2-AF2A-B701-EBF42BDC4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450" y="52244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4" name="Line 9">
            <a:extLst>
              <a:ext uri="{FF2B5EF4-FFF2-40B4-BE49-F238E27FC236}">
                <a16:creationId xmlns:a16="http://schemas.microsoft.com/office/drawing/2014/main" id="{2615276A-BA8F-7E2C-9E39-995463455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52197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5" name="AutoShape 10">
            <a:extLst>
              <a:ext uri="{FF2B5EF4-FFF2-40B4-BE49-F238E27FC236}">
                <a16:creationId xmlns:a16="http://schemas.microsoft.com/office/drawing/2014/main" id="{D77C2C89-2AED-681D-0637-35A489B01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16396" name="AutoShape 11">
            <a:extLst>
              <a:ext uri="{FF2B5EF4-FFF2-40B4-BE49-F238E27FC236}">
                <a16:creationId xmlns:a16="http://schemas.microsoft.com/office/drawing/2014/main" id="{942B8459-9721-129A-D827-A29AED243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16397" name="AutoShape 12">
            <a:extLst>
              <a:ext uri="{FF2B5EF4-FFF2-40B4-BE49-F238E27FC236}">
                <a16:creationId xmlns:a16="http://schemas.microsoft.com/office/drawing/2014/main" id="{7BD9EF50-9594-59BF-B28C-85BF7B591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16398" name="AutoShape 13">
            <a:extLst>
              <a:ext uri="{FF2B5EF4-FFF2-40B4-BE49-F238E27FC236}">
                <a16:creationId xmlns:a16="http://schemas.microsoft.com/office/drawing/2014/main" id="{9298E307-65EA-0A17-4C81-09C673E84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16399" name="AutoShape 14">
            <a:extLst>
              <a:ext uri="{FF2B5EF4-FFF2-40B4-BE49-F238E27FC236}">
                <a16:creationId xmlns:a16="http://schemas.microsoft.com/office/drawing/2014/main" id="{1877B1D6-012C-A19C-464A-4A8DBA5D2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16400" name="AutoShape 15">
            <a:extLst>
              <a:ext uri="{FF2B5EF4-FFF2-40B4-BE49-F238E27FC236}">
                <a16:creationId xmlns:a16="http://schemas.microsoft.com/office/drawing/2014/main" id="{C7A10652-8B21-2EBD-107A-A039D528E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16401" name="AutoShape 16">
            <a:extLst>
              <a:ext uri="{FF2B5EF4-FFF2-40B4-BE49-F238E27FC236}">
                <a16:creationId xmlns:a16="http://schemas.microsoft.com/office/drawing/2014/main" id="{B8235E61-44FF-FE10-2024-C73A06348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52244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6402" name="Freeform 17">
            <a:extLst>
              <a:ext uri="{FF2B5EF4-FFF2-40B4-BE49-F238E27FC236}">
                <a16:creationId xmlns:a16="http://schemas.microsoft.com/office/drawing/2014/main" id="{D6404D87-9DDE-3877-3DAF-8B58EC2DE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3897313"/>
            <a:ext cx="1309687" cy="2830512"/>
          </a:xfrm>
          <a:custGeom>
            <a:avLst/>
            <a:gdLst>
              <a:gd name="T0" fmla="*/ 2147483646 w 3639"/>
              <a:gd name="T1" fmla="*/ 0 h 7864"/>
              <a:gd name="T2" fmla="*/ 0 w 3639"/>
              <a:gd name="T3" fmla="*/ 2147483646 h 7864"/>
              <a:gd name="T4" fmla="*/ 2147483646 w 3639"/>
              <a:gd name="T5" fmla="*/ 2147483646 h 7864"/>
              <a:gd name="T6" fmla="*/ 2147483646 w 3639"/>
              <a:gd name="T7" fmla="*/ 2147483646 h 7864"/>
              <a:gd name="T8" fmla="*/ 2147483646 w 3639"/>
              <a:gd name="T9" fmla="*/ 2147483646 h 7864"/>
              <a:gd name="T10" fmla="*/ 2147483646 w 3639"/>
              <a:gd name="T11" fmla="*/ 2147483646 h 7864"/>
              <a:gd name="T12" fmla="*/ 2147483646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AutoShape 18">
            <a:extLst>
              <a:ext uri="{FF2B5EF4-FFF2-40B4-BE49-F238E27FC236}">
                <a16:creationId xmlns:a16="http://schemas.microsoft.com/office/drawing/2014/main" id="{A7D15F48-A104-6D81-4492-4ABFC8DDE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5387975"/>
            <a:ext cx="608012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. . .</a:t>
            </a:r>
          </a:p>
        </p:txBody>
      </p:sp>
      <p:sp>
        <p:nvSpPr>
          <p:cNvPr id="16404" name="AutoShape 19">
            <a:extLst>
              <a:ext uri="{FF2B5EF4-FFF2-40B4-BE49-F238E27FC236}">
                <a16:creationId xmlns:a16="http://schemas.microsoft.com/office/drawing/2014/main" id="{EF221950-14C2-AC0D-8234-108234AEA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7625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16405" name="AutoShape 23">
            <a:extLst>
              <a:ext uri="{FF2B5EF4-FFF2-40B4-BE49-F238E27FC236}">
                <a16:creationId xmlns:a16="http://schemas.microsoft.com/office/drawing/2014/main" id="{0B4990C7-9A8A-383A-8294-EA117EBB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460375"/>
            <a:ext cx="69691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373C7F-6AAA-8034-1F1F-11F6CC460716}"/>
              </a:ext>
            </a:extLst>
          </p:cNvPr>
          <p:cNvCxnSpPr/>
          <p:nvPr/>
        </p:nvCxnSpPr>
        <p:spPr>
          <a:xfrm flipV="1">
            <a:off x="5314950" y="3213100"/>
            <a:ext cx="1231900" cy="207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5F621-8A9C-94BF-C441-92FFF4461544}"/>
              </a:ext>
            </a:extLst>
          </p:cNvPr>
          <p:cNvSpPr/>
          <p:nvPr/>
        </p:nvSpPr>
        <p:spPr>
          <a:xfrm>
            <a:off x="6264275" y="2073275"/>
            <a:ext cx="1262063" cy="113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408" name="AutoShape 24">
            <a:extLst>
              <a:ext uri="{FF2B5EF4-FFF2-40B4-BE49-F238E27FC236}">
                <a16:creationId xmlns:a16="http://schemas.microsoft.com/office/drawing/2014/main" id="{67EC617D-52DC-953D-2BB1-FA6B7F58B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195513"/>
            <a:ext cx="1104900" cy="319087"/>
          </a:xfrm>
          <a:prstGeom prst="roundRect">
            <a:avLst>
              <a:gd name="adj" fmla="val 43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16409" name="AutoShape 14">
            <a:extLst>
              <a:ext uri="{FF2B5EF4-FFF2-40B4-BE49-F238E27FC236}">
                <a16:creationId xmlns:a16="http://schemas.microsoft.com/office/drawing/2014/main" id="{D7E0A311-4BA1-B216-7772-C811B7671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1616075"/>
            <a:ext cx="727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</p:spTree>
  </p:cSld>
  <p:clrMapOvr>
    <a:masterClrMapping/>
  </p:clrMapOvr>
  <p:transition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12AEEB6-2EF7-5C02-8E7F-4FAE00AC69F6}"/>
              </a:ext>
            </a:extLst>
          </p:cNvPr>
          <p:cNvSpPr/>
          <p:nvPr/>
        </p:nvSpPr>
        <p:spPr>
          <a:xfrm>
            <a:off x="6264275" y="2073275"/>
            <a:ext cx="1262063" cy="1139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00829110-7AC3-99EE-47CD-17B5B6F01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Use the Hash Table</a:t>
            </a: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ABC2D2DC-5E6F-6B1F-CF61-08C0A8F442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92263"/>
            <a:ext cx="4741863" cy="2911475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number is a object's identification number, and the rest of the record has information about the object.</a:t>
            </a:r>
          </a:p>
        </p:txBody>
      </p:sp>
      <p:sp>
        <p:nvSpPr>
          <p:cNvPr id="18437" name="AutoShape 3">
            <a:extLst>
              <a:ext uri="{FF2B5EF4-FFF2-40B4-BE49-F238E27FC236}">
                <a16:creationId xmlns:a16="http://schemas.microsoft.com/office/drawing/2014/main" id="{D058D57B-007D-CF4A-F525-769CBA4F8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38" y="52244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8438" name="Line 4">
            <a:extLst>
              <a:ext uri="{FF2B5EF4-FFF2-40B4-BE49-F238E27FC236}">
                <a16:creationId xmlns:a16="http://schemas.microsoft.com/office/drawing/2014/main" id="{B3371796-1E82-D42F-4BC7-B9C98D89C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4850" y="52212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5">
            <a:extLst>
              <a:ext uri="{FF2B5EF4-FFF2-40B4-BE49-F238E27FC236}">
                <a16:creationId xmlns:a16="http://schemas.microsoft.com/office/drawing/2014/main" id="{54E42FA2-43A8-0721-74ED-B0BB77D9AB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52212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6">
            <a:extLst>
              <a:ext uri="{FF2B5EF4-FFF2-40B4-BE49-F238E27FC236}">
                <a16:creationId xmlns:a16="http://schemas.microsoft.com/office/drawing/2014/main" id="{0E410493-91B7-B7D4-7883-7BE52C901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02063" y="52212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7">
            <a:extLst>
              <a:ext uri="{FF2B5EF4-FFF2-40B4-BE49-F238E27FC236}">
                <a16:creationId xmlns:a16="http://schemas.microsoft.com/office/drawing/2014/main" id="{27AD6FF0-FA07-94A5-B559-21B95C9B55B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8050" y="52244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8">
            <a:extLst>
              <a:ext uri="{FF2B5EF4-FFF2-40B4-BE49-F238E27FC236}">
                <a16:creationId xmlns:a16="http://schemas.microsoft.com/office/drawing/2014/main" id="{C7A945C6-246A-F029-27B0-960B6E50FF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450" y="52244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9">
            <a:extLst>
              <a:ext uri="{FF2B5EF4-FFF2-40B4-BE49-F238E27FC236}">
                <a16:creationId xmlns:a16="http://schemas.microsoft.com/office/drawing/2014/main" id="{A8A5DB2D-F82D-D664-76BD-C3F7DEBCB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52197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AutoShape 10">
            <a:extLst>
              <a:ext uri="{FF2B5EF4-FFF2-40B4-BE49-F238E27FC236}">
                <a16:creationId xmlns:a16="http://schemas.microsoft.com/office/drawing/2014/main" id="{E6ADE393-A046-6259-FA43-AC4C6F9D6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18445" name="AutoShape 11">
            <a:extLst>
              <a:ext uri="{FF2B5EF4-FFF2-40B4-BE49-F238E27FC236}">
                <a16:creationId xmlns:a16="http://schemas.microsoft.com/office/drawing/2014/main" id="{1E5B32F9-8EA5-3D2C-45C6-58A3142D6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18446" name="AutoShape 12">
            <a:extLst>
              <a:ext uri="{FF2B5EF4-FFF2-40B4-BE49-F238E27FC236}">
                <a16:creationId xmlns:a16="http://schemas.microsoft.com/office/drawing/2014/main" id="{614E4334-0368-9CAE-D198-88A651DB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47593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18447" name="AutoShape 13">
            <a:extLst>
              <a:ext uri="{FF2B5EF4-FFF2-40B4-BE49-F238E27FC236}">
                <a16:creationId xmlns:a16="http://schemas.microsoft.com/office/drawing/2014/main" id="{F7264979-E684-45C9-3263-D4EDEC5C8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857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18448" name="AutoShape 14">
            <a:extLst>
              <a:ext uri="{FF2B5EF4-FFF2-40B4-BE49-F238E27FC236}">
                <a16:creationId xmlns:a16="http://schemas.microsoft.com/office/drawing/2014/main" id="{EC64D050-A8F6-5654-0B26-6E3352D74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18449" name="AutoShape 15">
            <a:extLst>
              <a:ext uri="{FF2B5EF4-FFF2-40B4-BE49-F238E27FC236}">
                <a16:creationId xmlns:a16="http://schemas.microsoft.com/office/drawing/2014/main" id="{B9CEF23A-F021-42FD-0337-E21F05FA8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47593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18450" name="AutoShape 16">
            <a:extLst>
              <a:ext uri="{FF2B5EF4-FFF2-40B4-BE49-F238E27FC236}">
                <a16:creationId xmlns:a16="http://schemas.microsoft.com/office/drawing/2014/main" id="{88AB2575-3390-6191-C0BA-A9B9E579D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1463" y="52244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18451" name="Freeform 17">
            <a:extLst>
              <a:ext uri="{FF2B5EF4-FFF2-40B4-BE49-F238E27FC236}">
                <a16:creationId xmlns:a16="http://schemas.microsoft.com/office/drawing/2014/main" id="{E052CB4B-2BB2-B4F2-7575-79199F610B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8313" y="3897313"/>
            <a:ext cx="1309687" cy="2830512"/>
          </a:xfrm>
          <a:custGeom>
            <a:avLst/>
            <a:gdLst>
              <a:gd name="T0" fmla="*/ 2147483646 w 3639"/>
              <a:gd name="T1" fmla="*/ 0 h 7864"/>
              <a:gd name="T2" fmla="*/ 0 w 3639"/>
              <a:gd name="T3" fmla="*/ 2147483646 h 7864"/>
              <a:gd name="T4" fmla="*/ 2147483646 w 3639"/>
              <a:gd name="T5" fmla="*/ 2147483646 h 7864"/>
              <a:gd name="T6" fmla="*/ 2147483646 w 3639"/>
              <a:gd name="T7" fmla="*/ 2147483646 h 7864"/>
              <a:gd name="T8" fmla="*/ 2147483646 w 3639"/>
              <a:gd name="T9" fmla="*/ 2147483646 h 7864"/>
              <a:gd name="T10" fmla="*/ 2147483646 w 3639"/>
              <a:gd name="T11" fmla="*/ 2147483646 h 7864"/>
              <a:gd name="T12" fmla="*/ 2147483646 w 3639"/>
              <a:gd name="T13" fmla="*/ 0 h 78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639"/>
              <a:gd name="T22" fmla="*/ 0 h 7864"/>
              <a:gd name="T23" fmla="*/ 3639 w 3639"/>
              <a:gd name="T24" fmla="*/ 7864 h 786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639" h="7864">
                <a:moveTo>
                  <a:pt x="1473" y="0"/>
                </a:moveTo>
                <a:lnTo>
                  <a:pt x="0" y="4211"/>
                </a:lnTo>
                <a:lnTo>
                  <a:pt x="445" y="4917"/>
                </a:lnTo>
                <a:lnTo>
                  <a:pt x="189" y="5411"/>
                </a:lnTo>
                <a:lnTo>
                  <a:pt x="1067" y="7863"/>
                </a:lnTo>
                <a:lnTo>
                  <a:pt x="3638" y="5146"/>
                </a:lnTo>
                <a:lnTo>
                  <a:pt x="147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2" name="AutoShape 18">
            <a:extLst>
              <a:ext uri="{FF2B5EF4-FFF2-40B4-BE49-F238E27FC236}">
                <a16:creationId xmlns:a16="http://schemas.microsoft.com/office/drawing/2014/main" id="{22EC9F3F-3E51-7285-0EE9-2A5B83AD1D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2638" y="5387975"/>
            <a:ext cx="608012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. . .</a:t>
            </a:r>
          </a:p>
        </p:txBody>
      </p:sp>
      <p:sp>
        <p:nvSpPr>
          <p:cNvPr id="18453" name="AutoShape 19">
            <a:extLst>
              <a:ext uri="{FF2B5EF4-FFF2-40B4-BE49-F238E27FC236}">
                <a16:creationId xmlns:a16="http://schemas.microsoft.com/office/drawing/2014/main" id="{5B2943E7-EBC6-B611-5844-8FEAF4659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47625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18454" name="AutoShape 23">
            <a:extLst>
              <a:ext uri="{FF2B5EF4-FFF2-40B4-BE49-F238E27FC236}">
                <a16:creationId xmlns:a16="http://schemas.microsoft.com/office/drawing/2014/main" id="{75C2FF73-4BC0-E61E-4E78-7B0FDA061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0863" y="460375"/>
            <a:ext cx="696912" cy="433388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solidFill>
                  <a:schemeClr val="bg1"/>
                </a:solidFill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18455" name="AutoShape 24">
            <a:extLst>
              <a:ext uri="{FF2B5EF4-FFF2-40B4-BE49-F238E27FC236}">
                <a16:creationId xmlns:a16="http://schemas.microsoft.com/office/drawing/2014/main" id="{5925D06D-F440-B591-72F3-15DE028BB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8413" y="2195513"/>
            <a:ext cx="1104900" cy="319087"/>
          </a:xfrm>
          <a:prstGeom prst="roundRect">
            <a:avLst>
              <a:gd name="adj" fmla="val 431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33F087AD-E686-54AB-F823-1EC0E9CEB4AE}"/>
              </a:ext>
            </a:extLst>
          </p:cNvPr>
          <p:cNvSpPr/>
          <p:nvPr/>
        </p:nvSpPr>
        <p:spPr>
          <a:xfrm>
            <a:off x="6654800" y="2582863"/>
            <a:ext cx="492125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E65E08-2586-B567-0985-7941F4C48632}"/>
              </a:ext>
            </a:extLst>
          </p:cNvPr>
          <p:cNvCxnSpPr/>
          <p:nvPr/>
        </p:nvCxnSpPr>
        <p:spPr>
          <a:xfrm flipV="1">
            <a:off x="5314950" y="3213100"/>
            <a:ext cx="1339850" cy="207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58" name="AutoShape 14">
            <a:extLst>
              <a:ext uri="{FF2B5EF4-FFF2-40B4-BE49-F238E27FC236}">
                <a16:creationId xmlns:a16="http://schemas.microsoft.com/office/drawing/2014/main" id="{2A4B6F57-C20A-A406-555F-09C352918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8" y="1616075"/>
            <a:ext cx="727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</p:spTree>
  </p:cSld>
  <p:clrMapOvr>
    <a:masterClrMapping/>
  </p:clrMapOvr>
  <p:transition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7793E229-327A-217D-6C25-9E0F9B2A25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Use the Hash Table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07985B5-D567-C405-1ACF-332BA7714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4757738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When a hash table is in use, some spots contain valid records, and other spots are "empty".</a:t>
            </a: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FE248CBA-B4F1-D326-523A-0998D0506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64200"/>
            <a:ext cx="6046787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0485" name="Line 4">
            <a:extLst>
              <a:ext uri="{FF2B5EF4-FFF2-40B4-BE49-F238E27FC236}">
                <a16:creationId xmlns:a16="http://schemas.microsoft.com/office/drawing/2014/main" id="{F60FD7FF-B0E1-C270-5C28-2A5E220E5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61025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6" name="Line 5">
            <a:extLst>
              <a:ext uri="{FF2B5EF4-FFF2-40B4-BE49-F238E27FC236}">
                <a16:creationId xmlns:a16="http://schemas.microsoft.com/office/drawing/2014/main" id="{15948EEB-6735-B8C1-A441-22B9E0BD8F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61025"/>
            <a:ext cx="1588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6">
            <a:extLst>
              <a:ext uri="{FF2B5EF4-FFF2-40B4-BE49-F238E27FC236}">
                <a16:creationId xmlns:a16="http://schemas.microsoft.com/office/drawing/2014/main" id="{B9315C80-0690-E104-B966-80A349219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61025"/>
            <a:ext cx="1587" cy="792163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7">
            <a:extLst>
              <a:ext uri="{FF2B5EF4-FFF2-40B4-BE49-F238E27FC236}">
                <a16:creationId xmlns:a16="http://schemas.microsoft.com/office/drawing/2014/main" id="{4946190C-52A7-AE31-2B9E-AD24CA94C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64200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8">
            <a:extLst>
              <a:ext uri="{FF2B5EF4-FFF2-40B4-BE49-F238E27FC236}">
                <a16:creationId xmlns:a16="http://schemas.microsoft.com/office/drawing/2014/main" id="{18D19E18-19F3-03CD-4F85-C103A08E2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64200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0" name="Line 9">
            <a:extLst>
              <a:ext uri="{FF2B5EF4-FFF2-40B4-BE49-F238E27FC236}">
                <a16:creationId xmlns:a16="http://schemas.microsoft.com/office/drawing/2014/main" id="{A9D00FE8-1F8E-1B60-7C3F-1FB01265A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59438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91" name="AutoShape 10">
            <a:extLst>
              <a:ext uri="{FF2B5EF4-FFF2-40B4-BE49-F238E27FC236}">
                <a16:creationId xmlns:a16="http://schemas.microsoft.com/office/drawing/2014/main" id="{FCBEE93A-E11A-5CBE-5E6A-435CE3F2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199063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20492" name="AutoShape 11">
            <a:extLst>
              <a:ext uri="{FF2B5EF4-FFF2-40B4-BE49-F238E27FC236}">
                <a16:creationId xmlns:a16="http://schemas.microsoft.com/office/drawing/2014/main" id="{5C009DB2-02CA-6175-410C-BB1A1D953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199063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20493" name="AutoShape 12">
            <a:extLst>
              <a:ext uri="{FF2B5EF4-FFF2-40B4-BE49-F238E27FC236}">
                <a16:creationId xmlns:a16="http://schemas.microsoft.com/office/drawing/2014/main" id="{23929EC5-F9DB-92A8-14D4-E16F71E02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199063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20494" name="AutoShape 13">
            <a:extLst>
              <a:ext uri="{FF2B5EF4-FFF2-40B4-BE49-F238E27FC236}">
                <a16:creationId xmlns:a16="http://schemas.microsoft.com/office/drawing/2014/main" id="{B0BE9EC0-C605-A514-2231-BD0795E14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199063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20495" name="AutoShape 14">
            <a:extLst>
              <a:ext uri="{FF2B5EF4-FFF2-40B4-BE49-F238E27FC236}">
                <a16:creationId xmlns:a16="http://schemas.microsoft.com/office/drawing/2014/main" id="{42623DAB-6486-4A4A-0807-086B2E04B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199063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20496" name="AutoShape 15">
            <a:extLst>
              <a:ext uri="{FF2B5EF4-FFF2-40B4-BE49-F238E27FC236}">
                <a16:creationId xmlns:a16="http://schemas.microsoft.com/office/drawing/2014/main" id="{A0F6F3C9-6621-811E-CE2A-5184A39E0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199063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20497" name="AutoShape 16">
            <a:extLst>
              <a:ext uri="{FF2B5EF4-FFF2-40B4-BE49-F238E27FC236}">
                <a16:creationId xmlns:a16="http://schemas.microsoft.com/office/drawing/2014/main" id="{F45D6F99-7203-7C96-E4E2-D3E23240C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64200"/>
            <a:ext cx="901700" cy="785813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0498" name="AutoShape 17">
            <a:extLst>
              <a:ext uri="{FF2B5EF4-FFF2-40B4-BE49-F238E27FC236}">
                <a16:creationId xmlns:a16="http://schemas.microsoft.com/office/drawing/2014/main" id="{8B17628E-484D-B687-F356-6B151316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02238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20499" name="AutoShape 22">
            <a:extLst>
              <a:ext uri="{FF2B5EF4-FFF2-40B4-BE49-F238E27FC236}">
                <a16:creationId xmlns:a16="http://schemas.microsoft.com/office/drawing/2014/main" id="{95A8D6C8-9A5A-5C3E-629A-E18775FB8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30875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20500" name="AutoShape 25">
            <a:extLst>
              <a:ext uri="{FF2B5EF4-FFF2-40B4-BE49-F238E27FC236}">
                <a16:creationId xmlns:a16="http://schemas.microsoft.com/office/drawing/2014/main" id="{1B9E3747-45C8-5458-21AF-184D432C8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6738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20501" name="AutoShape 28">
            <a:extLst>
              <a:ext uri="{FF2B5EF4-FFF2-40B4-BE49-F238E27FC236}">
                <a16:creationId xmlns:a16="http://schemas.microsoft.com/office/drawing/2014/main" id="{1CE513E8-197E-3945-D0F3-3C5147BAA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22938"/>
            <a:ext cx="682625" cy="179387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20502" name="Group 30">
            <a:extLst>
              <a:ext uri="{FF2B5EF4-FFF2-40B4-BE49-F238E27FC236}">
                <a16:creationId xmlns:a16="http://schemas.microsoft.com/office/drawing/2014/main" id="{EA15394E-5422-395A-7DA9-05DE701B804E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09687" cy="2830512"/>
            <a:chOff x="4155" y="2529"/>
            <a:chExt cx="825" cy="1783"/>
          </a:xfrm>
        </p:grpSpPr>
        <p:sp>
          <p:nvSpPr>
            <p:cNvPr id="20506" name="Freeform 31">
              <a:extLst>
                <a:ext uri="{FF2B5EF4-FFF2-40B4-BE49-F238E27FC236}">
                  <a16:creationId xmlns:a16="http://schemas.microsoft.com/office/drawing/2014/main" id="{673BB75D-729B-8132-0AE2-A96D0F35D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7" name="AutoShape 32">
              <a:extLst>
                <a:ext uri="{FF2B5EF4-FFF2-40B4-BE49-F238E27FC236}">
                  <a16:creationId xmlns:a16="http://schemas.microsoft.com/office/drawing/2014/main" id="{D64B8060-5FF5-3F81-1ACB-21025DF68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3" y="3461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D0CCF25-C017-F9AC-5D18-82A3C68252BF}"/>
              </a:ext>
            </a:extLst>
          </p:cNvPr>
          <p:cNvSpPr/>
          <p:nvPr/>
        </p:nvSpPr>
        <p:spPr>
          <a:xfrm>
            <a:off x="4691063" y="5902325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2075061-8C18-D693-6B71-DA72B199E849}"/>
              </a:ext>
            </a:extLst>
          </p:cNvPr>
          <p:cNvSpPr/>
          <p:nvPr/>
        </p:nvSpPr>
        <p:spPr>
          <a:xfrm>
            <a:off x="2892425" y="5953125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FB6B3A-4CD4-14E7-746F-ECB5B41CDB1B}"/>
              </a:ext>
            </a:extLst>
          </p:cNvPr>
          <p:cNvSpPr/>
          <p:nvPr/>
        </p:nvSpPr>
        <p:spPr>
          <a:xfrm>
            <a:off x="7907338" y="5948363"/>
            <a:ext cx="444500" cy="414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ransition>
    <p:strips dir="l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>
            <a:extLst>
              <a:ext uri="{FF2B5EF4-FFF2-40B4-BE49-F238E27FC236}">
                <a16:creationId xmlns:a16="http://schemas.microsoft.com/office/drawing/2014/main" id="{3237ECB5-A16F-6C42-CF8D-088CCD9BEB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Inserting a New Record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EC3B90E-4706-CA16-6DD0-0042275FF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82738"/>
            <a:ext cx="4757738" cy="41148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In order to insert a new record, the </a:t>
            </a:r>
            <a:r>
              <a:rPr lang="en-GB" altLang="en-US" b="1" u="sng">
                <a:solidFill>
                  <a:srgbClr val="FF8000"/>
                </a:solidFill>
              </a:rPr>
              <a:t>key</a:t>
            </a:r>
            <a:r>
              <a:rPr lang="en-GB" altLang="en-US"/>
              <a:t> must somehow be </a:t>
            </a:r>
            <a:r>
              <a:rPr lang="en-GB" altLang="en-US" b="1" u="sng">
                <a:solidFill>
                  <a:srgbClr val="FF8000"/>
                </a:solidFill>
              </a:rPr>
              <a:t>mapped to</a:t>
            </a:r>
            <a:r>
              <a:rPr lang="en-GB" altLang="en-US" b="1">
                <a:solidFill>
                  <a:srgbClr val="FF8000"/>
                </a:solidFill>
              </a:rPr>
              <a:t> </a:t>
            </a:r>
            <a:r>
              <a:rPr lang="en-GB" altLang="en-US"/>
              <a:t>an array </a:t>
            </a:r>
            <a:r>
              <a:rPr lang="en-GB" altLang="en-US" b="1" u="sng">
                <a:solidFill>
                  <a:srgbClr val="FF8000"/>
                </a:solidFill>
              </a:rPr>
              <a:t>index </a:t>
            </a:r>
            <a:r>
              <a:rPr lang="en-GB" altLang="en-US"/>
              <a:t>using a</a:t>
            </a:r>
            <a:r>
              <a:rPr lang="en-GB" altLang="en-US" b="1">
                <a:solidFill>
                  <a:srgbClr val="FF8000"/>
                </a:solidFill>
              </a:rPr>
              <a:t> </a:t>
            </a:r>
            <a:r>
              <a:rPr lang="en-GB" altLang="en-US" b="1" u="sng">
                <a:solidFill>
                  <a:srgbClr val="FF8000"/>
                </a:solidFill>
              </a:rPr>
              <a:t>hash function</a:t>
            </a:r>
            <a:r>
              <a:rPr lang="en-GB" altLang="en-US"/>
              <a:t>.</a:t>
            </a:r>
          </a:p>
          <a:p>
            <a:pPr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/>
              <a:t>The index is called the </a:t>
            </a:r>
            <a:r>
              <a:rPr lang="en-GB" altLang="en-US" b="1" u="sng">
                <a:solidFill>
                  <a:srgbClr val="FF8000"/>
                </a:solidFill>
              </a:rPr>
              <a:t>hash value</a:t>
            </a:r>
            <a:r>
              <a:rPr lang="en-GB" altLang="en-US" b="1">
                <a:solidFill>
                  <a:srgbClr val="FF8000"/>
                </a:solidFill>
              </a:rPr>
              <a:t> </a:t>
            </a:r>
            <a:r>
              <a:rPr lang="en-GB" altLang="en-US"/>
              <a:t>of the key.</a:t>
            </a:r>
          </a:p>
        </p:txBody>
      </p:sp>
      <p:sp>
        <p:nvSpPr>
          <p:cNvPr id="22532" name="AutoShape 3">
            <a:extLst>
              <a:ext uri="{FF2B5EF4-FFF2-40B4-BE49-F238E27FC236}">
                <a16:creationId xmlns:a16="http://schemas.microsoft.com/office/drawing/2014/main" id="{C6D29EB2-53C8-FD22-2B5A-C38787BF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788" y="5694363"/>
            <a:ext cx="6046787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2533" name="Line 4">
            <a:extLst>
              <a:ext uri="{FF2B5EF4-FFF2-40B4-BE49-F238E27FC236}">
                <a16:creationId xmlns:a16="http://schemas.microsoft.com/office/drawing/2014/main" id="{BEFB5D79-3013-ECC9-20EA-0562A9CAB8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5">
            <a:extLst>
              <a:ext uri="{FF2B5EF4-FFF2-40B4-BE49-F238E27FC236}">
                <a16:creationId xmlns:a16="http://schemas.microsoft.com/office/drawing/2014/main" id="{AECE6052-A203-BF17-EF00-CFE2C9B78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5691188"/>
            <a:ext cx="1588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6">
            <a:extLst>
              <a:ext uri="{FF2B5EF4-FFF2-40B4-BE49-F238E27FC236}">
                <a16:creationId xmlns:a16="http://schemas.microsoft.com/office/drawing/2014/main" id="{923626A7-8414-BF3F-76CD-BF82B0C1BD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9813" y="5691188"/>
            <a:ext cx="1587" cy="792162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7">
            <a:extLst>
              <a:ext uri="{FF2B5EF4-FFF2-40B4-BE49-F238E27FC236}">
                <a16:creationId xmlns:a16="http://schemas.microsoft.com/office/drawing/2014/main" id="{28AD4050-AEA3-EFD5-E814-0CD2B00C5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C448F875-49B6-1374-9777-C1AC20156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5694363"/>
            <a:ext cx="1588" cy="784225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3E6141FF-4BEC-0AD5-209E-DE776B0EDC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689600"/>
            <a:ext cx="1588" cy="793750"/>
          </a:xfrm>
          <a:prstGeom prst="line">
            <a:avLst/>
          </a:prstGeom>
          <a:noFill/>
          <a:ln w="12600">
            <a:solidFill>
              <a:srgbClr val="E0E0E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AutoShape 10">
            <a:extLst>
              <a:ext uri="{FF2B5EF4-FFF2-40B4-BE49-F238E27FC236}">
                <a16:creationId xmlns:a16="http://schemas.microsoft.com/office/drawing/2014/main" id="{4E5F68EF-CAE2-9404-DF87-F49F90C98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438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[ 0 ]</a:t>
            </a:r>
          </a:p>
        </p:txBody>
      </p:sp>
      <p:sp>
        <p:nvSpPr>
          <p:cNvPr id="22540" name="AutoShape 11">
            <a:extLst>
              <a:ext uri="{FF2B5EF4-FFF2-40B4-BE49-F238E27FC236}">
                <a16:creationId xmlns:a16="http://schemas.microsoft.com/office/drawing/2014/main" id="{DB8BB06C-AA96-D958-CF97-70F36399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[ 1 ]</a:t>
            </a:r>
          </a:p>
        </p:txBody>
      </p:sp>
      <p:sp>
        <p:nvSpPr>
          <p:cNvPr id="22541" name="AutoShape 12">
            <a:extLst>
              <a:ext uri="{FF2B5EF4-FFF2-40B4-BE49-F238E27FC236}">
                <a16:creationId xmlns:a16="http://schemas.microsoft.com/office/drawing/2014/main" id="{DDCEB56D-F04C-1F9B-A267-B432F5CCD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5263" y="5229225"/>
            <a:ext cx="725487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[ 2 ]</a:t>
            </a:r>
          </a:p>
        </p:txBody>
      </p:sp>
      <p:sp>
        <p:nvSpPr>
          <p:cNvPr id="22542" name="AutoShape 13">
            <a:extLst>
              <a:ext uri="{FF2B5EF4-FFF2-40B4-BE49-F238E27FC236}">
                <a16:creationId xmlns:a16="http://schemas.microsoft.com/office/drawing/2014/main" id="{0720CDBC-3157-C351-2CD3-4445A4D9D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63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[ 3 ]</a:t>
            </a:r>
          </a:p>
        </p:txBody>
      </p:sp>
      <p:sp>
        <p:nvSpPr>
          <p:cNvPr id="22543" name="AutoShape 14">
            <a:extLst>
              <a:ext uri="{FF2B5EF4-FFF2-40B4-BE49-F238E27FC236}">
                <a16:creationId xmlns:a16="http://schemas.microsoft.com/office/drawing/2014/main" id="{F1A3179D-05A5-201F-1BF2-8F9ED5190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072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[ 4 ]</a:t>
            </a:r>
          </a:p>
        </p:txBody>
      </p:sp>
      <p:sp>
        <p:nvSpPr>
          <p:cNvPr id="22544" name="AutoShape 15">
            <a:extLst>
              <a:ext uri="{FF2B5EF4-FFF2-40B4-BE49-F238E27FC236}">
                <a16:creationId xmlns:a16="http://schemas.microsoft.com/office/drawing/2014/main" id="{BF618706-7BB4-6843-BFAC-BD05566AB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5229225"/>
            <a:ext cx="725488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[ 5 ]</a:t>
            </a:r>
          </a:p>
        </p:txBody>
      </p:sp>
      <p:sp>
        <p:nvSpPr>
          <p:cNvPr id="22545" name="AutoShape 16">
            <a:extLst>
              <a:ext uri="{FF2B5EF4-FFF2-40B4-BE49-F238E27FC236}">
                <a16:creationId xmlns:a16="http://schemas.microsoft.com/office/drawing/2014/main" id="{AB568CDB-529B-3A91-9494-7CF114DCF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213" y="5694363"/>
            <a:ext cx="901700" cy="785812"/>
          </a:xfrm>
          <a:prstGeom prst="roundRect">
            <a:avLst>
              <a:gd name="adj" fmla="val 199"/>
            </a:avLst>
          </a:prstGeom>
          <a:solidFill>
            <a:srgbClr val="8080FF"/>
          </a:solidFill>
          <a:ln w="12600">
            <a:solidFill>
              <a:srgbClr val="E0E0E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chemeClr val="bg1"/>
              </a:solidFill>
              <a:latin typeface="Times New Roman" panose="02020603050405020304" pitchFamily="18" charset="0"/>
              <a:ea typeface="Arial Unicode MS" pitchFamily="34" charset="-128"/>
            </a:endParaRPr>
          </a:p>
        </p:txBody>
      </p:sp>
      <p:sp>
        <p:nvSpPr>
          <p:cNvPr id="22546" name="AutoShape 17">
            <a:extLst>
              <a:ext uri="{FF2B5EF4-FFF2-40B4-BE49-F238E27FC236}">
                <a16:creationId xmlns:a16="http://schemas.microsoft.com/office/drawing/2014/main" id="{4170BE53-0F05-955D-80C8-AD0DCE8EE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5232400"/>
            <a:ext cx="981075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2400" b="1">
                <a:latin typeface="Times New Roman" panose="02020603050405020304" pitchFamily="18" charset="0"/>
                <a:ea typeface="Arial Unicode MS" pitchFamily="34" charset="-128"/>
              </a:rPr>
              <a:t>[ 700]</a:t>
            </a:r>
          </a:p>
        </p:txBody>
      </p:sp>
      <p:sp>
        <p:nvSpPr>
          <p:cNvPr id="22547" name="AutoShape 22">
            <a:extLst>
              <a:ext uri="{FF2B5EF4-FFF2-40B4-BE49-F238E27FC236}">
                <a16:creationId xmlns:a16="http://schemas.microsoft.com/office/drawing/2014/main" id="{6E2092B3-FD34-EE6D-7600-336172AF5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5113" y="5761038"/>
            <a:ext cx="682625" cy="180975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233667136</a:t>
            </a:r>
          </a:p>
        </p:txBody>
      </p:sp>
      <p:sp>
        <p:nvSpPr>
          <p:cNvPr id="22548" name="AutoShape 25">
            <a:extLst>
              <a:ext uri="{FF2B5EF4-FFF2-40B4-BE49-F238E27FC236}">
                <a16:creationId xmlns:a16="http://schemas.microsoft.com/office/drawing/2014/main" id="{A039F0CD-775D-B5FD-D064-C1155F0C1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025" y="579755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506643548</a:t>
            </a:r>
          </a:p>
        </p:txBody>
      </p:sp>
      <p:sp>
        <p:nvSpPr>
          <p:cNvPr id="22549" name="AutoShape 28">
            <a:extLst>
              <a:ext uri="{FF2B5EF4-FFF2-40B4-BE49-F238E27FC236}">
                <a16:creationId xmlns:a16="http://schemas.microsoft.com/office/drawing/2014/main" id="{43357508-3BF2-6B1D-ED6F-541A473FE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575" y="5753100"/>
            <a:ext cx="682625" cy="179388"/>
          </a:xfrm>
          <a:prstGeom prst="roundRect">
            <a:avLst>
              <a:gd name="adj" fmla="val 161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23760" tIns="11160" rIns="23760" bIns="1116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100" b="1">
                <a:latin typeface="Times New Roman" panose="02020603050405020304" pitchFamily="18" charset="0"/>
                <a:ea typeface="Arial Unicode MS" pitchFamily="34" charset="-128"/>
              </a:rPr>
              <a:t>155778322</a:t>
            </a:r>
          </a:p>
        </p:txBody>
      </p:sp>
      <p:grpSp>
        <p:nvGrpSpPr>
          <p:cNvPr id="22550" name="Group 30">
            <a:extLst>
              <a:ext uri="{FF2B5EF4-FFF2-40B4-BE49-F238E27FC236}">
                <a16:creationId xmlns:a16="http://schemas.microsoft.com/office/drawing/2014/main" id="{733186C4-FA15-B116-828A-0B19D98E0F43}"/>
              </a:ext>
            </a:extLst>
          </p:cNvPr>
          <p:cNvGrpSpPr>
            <a:grpSpLocks/>
          </p:cNvGrpSpPr>
          <p:nvPr/>
        </p:nvGrpSpPr>
        <p:grpSpPr bwMode="auto">
          <a:xfrm>
            <a:off x="6596063" y="4014788"/>
            <a:ext cx="1311275" cy="2832100"/>
            <a:chOff x="4155" y="2529"/>
            <a:chExt cx="826" cy="1784"/>
          </a:xfrm>
        </p:grpSpPr>
        <p:sp>
          <p:nvSpPr>
            <p:cNvPr id="22557" name="Freeform 31">
              <a:extLst>
                <a:ext uri="{FF2B5EF4-FFF2-40B4-BE49-F238E27FC236}">
                  <a16:creationId xmlns:a16="http://schemas.microsoft.com/office/drawing/2014/main" id="{42D2B09D-CF35-52F9-997F-84A936FFF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5" y="2529"/>
              <a:ext cx="826" cy="1784"/>
            </a:xfrm>
            <a:custGeom>
              <a:avLst/>
              <a:gdLst>
                <a:gd name="T0" fmla="*/ 17 w 3644"/>
                <a:gd name="T1" fmla="*/ 0 h 7868"/>
                <a:gd name="T2" fmla="*/ 0 w 3644"/>
                <a:gd name="T3" fmla="*/ 49 h 7868"/>
                <a:gd name="T4" fmla="*/ 5 w 3644"/>
                <a:gd name="T5" fmla="*/ 57 h 7868"/>
                <a:gd name="T6" fmla="*/ 2 w 3644"/>
                <a:gd name="T7" fmla="*/ 63 h 7868"/>
                <a:gd name="T8" fmla="*/ 12 w 3644"/>
                <a:gd name="T9" fmla="*/ 92 h 7868"/>
                <a:gd name="T10" fmla="*/ 42 w 3644"/>
                <a:gd name="T11" fmla="*/ 60 h 7868"/>
                <a:gd name="T12" fmla="*/ 17 w 3644"/>
                <a:gd name="T13" fmla="*/ 0 h 78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644"/>
                <a:gd name="T22" fmla="*/ 0 h 7868"/>
                <a:gd name="T23" fmla="*/ 3644 w 3644"/>
                <a:gd name="T24" fmla="*/ 7868 h 78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644" h="7868">
                  <a:moveTo>
                    <a:pt x="1475" y="0"/>
                  </a:moveTo>
                  <a:lnTo>
                    <a:pt x="0" y="4213"/>
                  </a:lnTo>
                  <a:lnTo>
                    <a:pt x="445" y="4920"/>
                  </a:lnTo>
                  <a:lnTo>
                    <a:pt x="189" y="5414"/>
                  </a:lnTo>
                  <a:lnTo>
                    <a:pt x="1068" y="7867"/>
                  </a:lnTo>
                  <a:lnTo>
                    <a:pt x="3643" y="5149"/>
                  </a:lnTo>
                  <a:lnTo>
                    <a:pt x="147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AutoShape 32">
              <a:extLst>
                <a:ext uri="{FF2B5EF4-FFF2-40B4-BE49-F238E27FC236}">
                  <a16:creationId xmlns:a16="http://schemas.microsoft.com/office/drawing/2014/main" id="{1AFF42C6-CDEB-F2E9-9DC5-B18EB95A7C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0" y="3540"/>
              <a:ext cx="383" cy="288"/>
            </a:xfrm>
            <a:prstGeom prst="roundRect">
              <a:avLst>
                <a:gd name="adj" fmla="val 347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3000"/>
                </a:lnSpc>
                <a:spcBef>
                  <a:spcPct val="0"/>
                </a:spcBef>
                <a:buClr>
                  <a:srgbClr val="E0E0E0"/>
                </a:buClr>
                <a:buFontTx/>
                <a:buNone/>
              </a:pPr>
              <a:r>
                <a:rPr lang="en-GB" altLang="en-US" sz="2400" b="1">
                  <a:latin typeface="Times New Roman" panose="02020603050405020304" pitchFamily="18" charset="0"/>
                  <a:ea typeface="Arial Unicode MS" pitchFamily="34" charset="-128"/>
                </a:rPr>
                <a:t>. . .</a:t>
              </a:r>
            </a:p>
          </p:txBody>
        </p:sp>
      </p:grp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CF19189-9035-6F6D-2141-7C73CB3204D1}"/>
              </a:ext>
            </a:extLst>
          </p:cNvPr>
          <p:cNvSpPr/>
          <p:nvPr/>
        </p:nvSpPr>
        <p:spPr>
          <a:xfrm>
            <a:off x="4691063" y="5932488"/>
            <a:ext cx="490537" cy="46037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6C016F-275C-7A4E-6317-7F78B3A70D73}"/>
              </a:ext>
            </a:extLst>
          </p:cNvPr>
          <p:cNvSpPr/>
          <p:nvPr/>
        </p:nvSpPr>
        <p:spPr>
          <a:xfrm>
            <a:off x="2892425" y="5983288"/>
            <a:ext cx="509588" cy="4095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69A312-899E-463F-0D8D-F17B3666427E}"/>
              </a:ext>
            </a:extLst>
          </p:cNvPr>
          <p:cNvSpPr/>
          <p:nvPr/>
        </p:nvSpPr>
        <p:spPr>
          <a:xfrm>
            <a:off x="7907338" y="5976938"/>
            <a:ext cx="444500" cy="41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3F41A6D-C09C-43FA-7CB3-DE7A7DB031BE}"/>
              </a:ext>
            </a:extLst>
          </p:cNvPr>
          <p:cNvSpPr/>
          <p:nvPr/>
        </p:nvSpPr>
        <p:spPr>
          <a:xfrm>
            <a:off x="6405563" y="2181225"/>
            <a:ext cx="1262062" cy="11382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5-Point Star 3">
            <a:extLst>
              <a:ext uri="{FF2B5EF4-FFF2-40B4-BE49-F238E27FC236}">
                <a16:creationId xmlns:a16="http://schemas.microsoft.com/office/drawing/2014/main" id="{E0A8992C-BCF7-BE4B-143B-BAAC38F138F8}"/>
              </a:ext>
            </a:extLst>
          </p:cNvPr>
          <p:cNvSpPr/>
          <p:nvPr/>
        </p:nvSpPr>
        <p:spPr>
          <a:xfrm>
            <a:off x="6769100" y="2652713"/>
            <a:ext cx="558800" cy="50482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556" name="AutoShape 36">
            <a:extLst>
              <a:ext uri="{FF2B5EF4-FFF2-40B4-BE49-F238E27FC236}">
                <a16:creationId xmlns:a16="http://schemas.microsoft.com/office/drawing/2014/main" id="{F437E4E4-63A7-62C5-86D6-261CA094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0338" y="2335213"/>
            <a:ext cx="1106487" cy="319087"/>
          </a:xfrm>
          <a:prstGeom prst="roundRect">
            <a:avLst>
              <a:gd name="adj" fmla="val 431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3000"/>
              </a:lnSpc>
              <a:spcBef>
                <a:spcPct val="0"/>
              </a:spcBef>
              <a:buClr>
                <a:srgbClr val="E0E0E0"/>
              </a:buClr>
              <a:buFontTx/>
              <a:buNone/>
            </a:pPr>
            <a:r>
              <a:rPr lang="en-GB" altLang="en-US" sz="1600" b="1">
                <a:latin typeface="Times New Roman" panose="02020603050405020304" pitchFamily="18" charset="0"/>
                <a:ea typeface="Arial Unicode MS" pitchFamily="34" charset="-128"/>
              </a:rPr>
              <a:t>580625685</a:t>
            </a:r>
          </a:p>
        </p:txBody>
      </p:sp>
    </p:spTree>
  </p:cSld>
  <p:clrMapOvr>
    <a:masterClrMapping/>
  </p:clrMapOvr>
  <p:transition>
    <p:strips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F339FCE-E0B6-486C-1B51-58D51C8E7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42900"/>
            <a:ext cx="7772400" cy="1143000"/>
          </a:xfrm>
        </p:spPr>
        <p:txBody>
          <a:bodyPr/>
          <a:lstStyle/>
          <a:p>
            <a:pPr>
              <a:lnSpc>
                <a:spcPct val="9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Hash functions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8221EC5-621B-A073-2AFA-40A1D3EA2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5150" y="1658938"/>
            <a:ext cx="8039100" cy="439896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Popular hash functions: hashing by division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h(k) = k mod D, where D is number of cells in hash table</a:t>
            </a:r>
          </a:p>
          <a:p>
            <a:pPr>
              <a:defRPr/>
            </a:pPr>
            <a:r>
              <a:rPr lang="en-US" altLang="en-US" dirty="0">
                <a:sym typeface="Symbol" panose="05050102010706020507" pitchFamily="18" charset="2"/>
              </a:rPr>
              <a:t>Example: hash table with 701 cells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          h(k) = k mod 701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h(80) = 80 mod 701 = 80</a:t>
            </a:r>
          </a:p>
          <a:p>
            <a:pPr lvl="1">
              <a:buFontTx/>
              <a:buNone/>
              <a:defRPr/>
            </a:pPr>
            <a:r>
              <a:rPr lang="en-US" altLang="en-US" dirty="0">
                <a:sym typeface="Symbol" panose="05050102010706020507" pitchFamily="18" charset="2"/>
              </a:rPr>
              <a:t>h(1000) = 1000 mod 701 = 299</a:t>
            </a:r>
          </a:p>
          <a:p>
            <a:pPr marL="0" indent="0">
              <a:lnSpc>
                <a:spcPct val="95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>
    <p:strips dir="ld"/>
  </p:transition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4256</TotalTime>
  <Words>2373</Words>
  <Application>Microsoft Office PowerPoint</Application>
  <PresentationFormat>On-screen Show (4:3)</PresentationFormat>
  <Paragraphs>260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Times New Roman</vt:lpstr>
      <vt:lpstr>Arial</vt:lpstr>
      <vt:lpstr>Arial Unicode MS</vt:lpstr>
      <vt:lpstr>Symbol</vt:lpstr>
      <vt:lpstr>Arial Narrow</vt:lpstr>
      <vt:lpstr>Default Design</vt:lpstr>
      <vt:lpstr>What is a Hash Table ?</vt:lpstr>
      <vt:lpstr>What is a Hash Table ?</vt:lpstr>
      <vt:lpstr>Following the example</vt:lpstr>
      <vt:lpstr>Complexity (ideal case)</vt:lpstr>
      <vt:lpstr>Use the Hash Table</vt:lpstr>
      <vt:lpstr>Use the Hash Table</vt:lpstr>
      <vt:lpstr>Use the Hash Table</vt:lpstr>
      <vt:lpstr>Inserting a New Record</vt:lpstr>
      <vt:lpstr>Hash functions</vt:lpstr>
      <vt:lpstr>Inserting a New Record</vt:lpstr>
      <vt:lpstr>Inserting a New Record</vt:lpstr>
      <vt:lpstr>Inserting a New Record</vt:lpstr>
      <vt:lpstr>Collisions</vt:lpstr>
      <vt:lpstr>Collisions</vt:lpstr>
      <vt:lpstr>Collision Resolution Policies</vt:lpstr>
      <vt:lpstr>Open hashing</vt:lpstr>
      <vt:lpstr>Open hashing: same example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CS1102: Data Structures and Algorithms</dc:title>
  <dc:creator>Computer Centre</dc:creator>
  <cp:lastModifiedBy>Yu, Jerry</cp:lastModifiedBy>
  <cp:revision>225</cp:revision>
  <dcterms:created xsi:type="dcterms:W3CDTF">2002-01-14T09:49:20Z</dcterms:created>
  <dcterms:modified xsi:type="dcterms:W3CDTF">2025-05-15T21:12:51Z</dcterms:modified>
</cp:coreProperties>
</file>