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3" r:id="rId1"/>
  </p:sldMasterIdLst>
  <p:sldIdLst>
    <p:sldId id="256" r:id="rId2"/>
    <p:sldId id="257" r:id="rId3"/>
    <p:sldId id="258" r:id="rId4"/>
    <p:sldId id="259" r:id="rId5"/>
    <p:sldId id="260" r:id="rId6"/>
    <p:sldId id="261" r:id="rId7"/>
    <p:sldId id="262" r:id="rId8"/>
    <p:sldId id="273" r:id="rId9"/>
    <p:sldId id="263" r:id="rId10"/>
    <p:sldId id="274" r:id="rId11"/>
    <p:sldId id="264" r:id="rId12"/>
    <p:sldId id="265" r:id="rId13"/>
    <p:sldId id="266" r:id="rId14"/>
    <p:sldId id="267" r:id="rId15"/>
    <p:sldId id="268" r:id="rId16"/>
    <p:sldId id="269" r:id="rId17"/>
    <p:sldId id="278" r:id="rId18"/>
    <p:sldId id="277" r:id="rId19"/>
    <p:sldId id="270" r:id="rId20"/>
    <p:sldId id="272"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14" autoAdjust="0"/>
    <p:restoredTop sz="94660"/>
  </p:normalViewPr>
  <p:slideViewPr>
    <p:cSldViewPr snapToGrid="0">
      <p:cViewPr varScale="1">
        <p:scale>
          <a:sx n="106" d="100"/>
          <a:sy n="106" d="100"/>
        </p:scale>
        <p:origin x="79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1BA8546-65F5-45C1-86D6-71996A276C06}" type="datetimeFigureOut">
              <a:rPr lang="en-GB" smtClean="0"/>
              <a:t>09/04/2025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BD33A27-E4E3-4C8F-B47E-4A243BF0D6CC}" type="slidenum">
              <a:rPr lang="en-GB" smtClean="0"/>
              <a:t>‹#›</a:t>
            </a:fld>
            <a:endParaRPr lang="en-GB"/>
          </a:p>
        </p:txBody>
      </p:sp>
    </p:spTree>
    <p:extLst>
      <p:ext uri="{BB962C8B-B14F-4D97-AF65-F5344CB8AC3E}">
        <p14:creationId xmlns:p14="http://schemas.microsoft.com/office/powerpoint/2010/main" val="6828876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1BA8546-65F5-45C1-86D6-71996A276C06}" type="datetimeFigureOut">
              <a:rPr lang="en-GB" smtClean="0"/>
              <a:t>09/04/2025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BD33A27-E4E3-4C8F-B47E-4A243BF0D6CC}" type="slidenum">
              <a:rPr lang="en-GB" smtClean="0"/>
              <a:t>‹#›</a:t>
            </a:fld>
            <a:endParaRPr lang="en-GB"/>
          </a:p>
        </p:txBody>
      </p:sp>
    </p:spTree>
    <p:extLst>
      <p:ext uri="{BB962C8B-B14F-4D97-AF65-F5344CB8AC3E}">
        <p14:creationId xmlns:p14="http://schemas.microsoft.com/office/powerpoint/2010/main" val="22036860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1BA8546-65F5-45C1-86D6-71996A276C06}" type="datetimeFigureOut">
              <a:rPr lang="en-GB" smtClean="0"/>
              <a:t>09/04/2025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BD33A27-E4E3-4C8F-B47E-4A243BF0D6CC}" type="slidenum">
              <a:rPr lang="en-GB" smtClean="0"/>
              <a:t>‹#›</a:t>
            </a:fld>
            <a:endParaRPr lang="en-GB"/>
          </a:p>
        </p:txBody>
      </p:sp>
    </p:spTree>
    <p:extLst>
      <p:ext uri="{BB962C8B-B14F-4D97-AF65-F5344CB8AC3E}">
        <p14:creationId xmlns:p14="http://schemas.microsoft.com/office/powerpoint/2010/main" val="8126294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1BA8546-65F5-45C1-86D6-71996A276C06}" type="datetimeFigureOut">
              <a:rPr lang="en-GB" smtClean="0"/>
              <a:t>09/04/2025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BD33A27-E4E3-4C8F-B47E-4A243BF0D6CC}" type="slidenum">
              <a:rPr lang="en-GB" smtClean="0"/>
              <a:t>‹#›</a:t>
            </a:fld>
            <a:endParaRPr lang="en-GB"/>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772111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1BA8546-65F5-45C1-86D6-71996A276C06}" type="datetimeFigureOut">
              <a:rPr lang="en-GB" smtClean="0"/>
              <a:t>09/04/2025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BD33A27-E4E3-4C8F-B47E-4A243BF0D6CC}" type="slidenum">
              <a:rPr lang="en-GB" smtClean="0"/>
              <a:t>‹#›</a:t>
            </a:fld>
            <a:endParaRPr lang="en-GB"/>
          </a:p>
        </p:txBody>
      </p:sp>
    </p:spTree>
    <p:extLst>
      <p:ext uri="{BB962C8B-B14F-4D97-AF65-F5344CB8AC3E}">
        <p14:creationId xmlns:p14="http://schemas.microsoft.com/office/powerpoint/2010/main" val="13445510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1BA8546-65F5-45C1-86D6-71996A276C06}" type="datetimeFigureOut">
              <a:rPr lang="en-GB" smtClean="0"/>
              <a:t>09/04/2025</a:t>
            </a:fld>
            <a:endParaRPr lang="en-GB"/>
          </a:p>
        </p:txBody>
      </p:sp>
      <p:sp>
        <p:nvSpPr>
          <p:cNvPr id="4"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BD33A27-E4E3-4C8F-B47E-4A243BF0D6CC}" type="slidenum">
              <a:rPr lang="en-GB" smtClean="0"/>
              <a:t>‹#›</a:t>
            </a:fld>
            <a:endParaRPr lang="en-GB"/>
          </a:p>
        </p:txBody>
      </p:sp>
    </p:spTree>
    <p:extLst>
      <p:ext uri="{BB962C8B-B14F-4D97-AF65-F5344CB8AC3E}">
        <p14:creationId xmlns:p14="http://schemas.microsoft.com/office/powerpoint/2010/main" val="32216667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1BA8546-65F5-45C1-86D6-71996A276C06}" type="datetimeFigureOut">
              <a:rPr lang="en-GB" smtClean="0"/>
              <a:t>09/04/2025</a:t>
            </a:fld>
            <a:endParaRPr lang="en-GB"/>
          </a:p>
        </p:txBody>
      </p:sp>
      <p:sp>
        <p:nvSpPr>
          <p:cNvPr id="4"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BD33A27-E4E3-4C8F-B47E-4A243BF0D6CC}" type="slidenum">
              <a:rPr lang="en-GB" smtClean="0"/>
              <a:t>‹#›</a:t>
            </a:fld>
            <a:endParaRPr lang="en-GB"/>
          </a:p>
        </p:txBody>
      </p:sp>
    </p:spTree>
    <p:extLst>
      <p:ext uri="{BB962C8B-B14F-4D97-AF65-F5344CB8AC3E}">
        <p14:creationId xmlns:p14="http://schemas.microsoft.com/office/powerpoint/2010/main" val="6084442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BA8546-65F5-45C1-86D6-71996A276C06}" type="datetimeFigureOut">
              <a:rPr lang="en-GB" smtClean="0"/>
              <a:t>09/04/2025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BD33A27-E4E3-4C8F-B47E-4A243BF0D6CC}" type="slidenum">
              <a:rPr lang="en-GB" smtClean="0"/>
              <a:t>‹#›</a:t>
            </a:fld>
            <a:endParaRPr lang="en-GB"/>
          </a:p>
        </p:txBody>
      </p:sp>
    </p:spTree>
    <p:extLst>
      <p:ext uri="{BB962C8B-B14F-4D97-AF65-F5344CB8AC3E}">
        <p14:creationId xmlns:p14="http://schemas.microsoft.com/office/powerpoint/2010/main" val="37089112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BA8546-65F5-45C1-86D6-71996A276C06}" type="datetimeFigureOut">
              <a:rPr lang="en-GB" smtClean="0"/>
              <a:t>09/04/2025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BD33A27-E4E3-4C8F-B47E-4A243BF0D6CC}" type="slidenum">
              <a:rPr lang="en-GB" smtClean="0"/>
              <a:t>‹#›</a:t>
            </a:fld>
            <a:endParaRPr lang="en-GB"/>
          </a:p>
        </p:txBody>
      </p:sp>
    </p:spTree>
    <p:extLst>
      <p:ext uri="{BB962C8B-B14F-4D97-AF65-F5344CB8AC3E}">
        <p14:creationId xmlns:p14="http://schemas.microsoft.com/office/powerpoint/2010/main" val="21603718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21BA8546-65F5-45C1-86D6-71996A276C06}" type="datetimeFigureOut">
              <a:rPr lang="en-GB" smtClean="0"/>
              <a:t>09/04/2025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BD33A27-E4E3-4C8F-B47E-4A243BF0D6CC}" type="slidenum">
              <a:rPr lang="en-GB" smtClean="0"/>
              <a:t>‹#›</a:t>
            </a:fld>
            <a:endParaRPr lang="en-GB"/>
          </a:p>
        </p:txBody>
      </p:sp>
    </p:spTree>
    <p:extLst>
      <p:ext uri="{BB962C8B-B14F-4D97-AF65-F5344CB8AC3E}">
        <p14:creationId xmlns:p14="http://schemas.microsoft.com/office/powerpoint/2010/main" val="3719998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1BA8546-65F5-45C1-86D6-71996A276C06}" type="datetimeFigureOut">
              <a:rPr lang="en-GB" smtClean="0"/>
              <a:t>09/04/2025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BD33A27-E4E3-4C8F-B47E-4A243BF0D6CC}" type="slidenum">
              <a:rPr lang="en-GB" smtClean="0"/>
              <a:t>‹#›</a:t>
            </a:fld>
            <a:endParaRPr lang="en-GB"/>
          </a:p>
        </p:txBody>
      </p:sp>
    </p:spTree>
    <p:extLst>
      <p:ext uri="{BB962C8B-B14F-4D97-AF65-F5344CB8AC3E}">
        <p14:creationId xmlns:p14="http://schemas.microsoft.com/office/powerpoint/2010/main" val="3925726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1BA8546-65F5-45C1-86D6-71996A276C06}" type="datetimeFigureOut">
              <a:rPr lang="en-GB" smtClean="0"/>
              <a:t>09/04/2025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BD33A27-E4E3-4C8F-B47E-4A243BF0D6CC}" type="slidenum">
              <a:rPr lang="en-GB" smtClean="0"/>
              <a:t>‹#›</a:t>
            </a:fld>
            <a:endParaRPr lang="en-GB"/>
          </a:p>
        </p:txBody>
      </p:sp>
    </p:spTree>
    <p:extLst>
      <p:ext uri="{BB962C8B-B14F-4D97-AF65-F5344CB8AC3E}">
        <p14:creationId xmlns:p14="http://schemas.microsoft.com/office/powerpoint/2010/main" val="37922734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1BA8546-65F5-45C1-86D6-71996A276C06}" type="datetimeFigureOut">
              <a:rPr lang="en-GB" smtClean="0"/>
              <a:t>09/04/2025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FBD33A27-E4E3-4C8F-B47E-4A243BF0D6CC}" type="slidenum">
              <a:rPr lang="en-GB" smtClean="0"/>
              <a:t>‹#›</a:t>
            </a:fld>
            <a:endParaRPr lang="en-GB"/>
          </a:p>
        </p:txBody>
      </p:sp>
    </p:spTree>
    <p:extLst>
      <p:ext uri="{BB962C8B-B14F-4D97-AF65-F5344CB8AC3E}">
        <p14:creationId xmlns:p14="http://schemas.microsoft.com/office/powerpoint/2010/main" val="287108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21BA8546-65F5-45C1-86D6-71996A276C06}" type="datetimeFigureOut">
              <a:rPr lang="en-GB" smtClean="0"/>
              <a:t>09/04/2025</a:t>
            </a:fld>
            <a:endParaRPr lang="en-GB"/>
          </a:p>
        </p:txBody>
      </p:sp>
      <p:sp>
        <p:nvSpPr>
          <p:cNvPr id="5" name="Footer Placeholder 3"/>
          <p:cNvSpPr>
            <a:spLocks noGrp="1"/>
          </p:cNvSpPr>
          <p:nvPr>
            <p:ph type="ftr" sz="quarter" idx="11"/>
          </p:nvPr>
        </p:nvSpPr>
        <p:spPr/>
        <p:txBody>
          <a:bodyPr/>
          <a:lstStyle/>
          <a:p>
            <a:endParaRPr lang="en-GB"/>
          </a:p>
        </p:txBody>
      </p:sp>
      <p:sp>
        <p:nvSpPr>
          <p:cNvPr id="6" name="Slide Number Placeholder 4"/>
          <p:cNvSpPr>
            <a:spLocks noGrp="1"/>
          </p:cNvSpPr>
          <p:nvPr>
            <p:ph type="sldNum" sz="quarter" idx="12"/>
          </p:nvPr>
        </p:nvSpPr>
        <p:spPr/>
        <p:txBody>
          <a:bodyPr/>
          <a:lstStyle/>
          <a:p>
            <a:fld id="{FBD33A27-E4E3-4C8F-B47E-4A243BF0D6CC}" type="slidenum">
              <a:rPr lang="en-GB" smtClean="0"/>
              <a:t>‹#›</a:t>
            </a:fld>
            <a:endParaRPr lang="en-GB"/>
          </a:p>
        </p:txBody>
      </p:sp>
    </p:spTree>
    <p:extLst>
      <p:ext uri="{BB962C8B-B14F-4D97-AF65-F5344CB8AC3E}">
        <p14:creationId xmlns:p14="http://schemas.microsoft.com/office/powerpoint/2010/main" val="35314573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21BA8546-65F5-45C1-86D6-71996A276C06}" type="datetimeFigureOut">
              <a:rPr lang="en-GB" smtClean="0"/>
              <a:t>09/04/2025</a:t>
            </a:fld>
            <a:endParaRPr lang="en-GB"/>
          </a:p>
        </p:txBody>
      </p:sp>
      <p:sp>
        <p:nvSpPr>
          <p:cNvPr id="5" name="Footer Placeholder 2"/>
          <p:cNvSpPr>
            <a:spLocks noGrp="1"/>
          </p:cNvSpPr>
          <p:nvPr>
            <p:ph type="ftr" sz="quarter" idx="11"/>
          </p:nvPr>
        </p:nvSpPr>
        <p:spPr/>
        <p:txBody>
          <a:bodyPr/>
          <a:lstStyle/>
          <a:p>
            <a:endParaRPr lang="en-GB"/>
          </a:p>
        </p:txBody>
      </p:sp>
      <p:sp>
        <p:nvSpPr>
          <p:cNvPr id="6" name="Slide Number Placeholder 3"/>
          <p:cNvSpPr>
            <a:spLocks noGrp="1"/>
          </p:cNvSpPr>
          <p:nvPr>
            <p:ph type="sldNum" sz="quarter" idx="12"/>
          </p:nvPr>
        </p:nvSpPr>
        <p:spPr/>
        <p:txBody>
          <a:bodyPr/>
          <a:lstStyle/>
          <a:p>
            <a:fld id="{FBD33A27-E4E3-4C8F-B47E-4A243BF0D6CC}" type="slidenum">
              <a:rPr lang="en-GB" smtClean="0"/>
              <a:t>‹#›</a:t>
            </a:fld>
            <a:endParaRPr lang="en-GB"/>
          </a:p>
        </p:txBody>
      </p:sp>
    </p:spTree>
    <p:extLst>
      <p:ext uri="{BB962C8B-B14F-4D97-AF65-F5344CB8AC3E}">
        <p14:creationId xmlns:p14="http://schemas.microsoft.com/office/powerpoint/2010/main" val="35469224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21BA8546-65F5-45C1-86D6-71996A276C06}" type="datetimeFigureOut">
              <a:rPr lang="en-GB" smtClean="0"/>
              <a:t>09/04/2025</a:t>
            </a:fld>
            <a:endParaRPr lang="en-GB"/>
          </a:p>
        </p:txBody>
      </p:sp>
      <p:sp>
        <p:nvSpPr>
          <p:cNvPr id="5" name="Footer Placeholder 5"/>
          <p:cNvSpPr>
            <a:spLocks noGrp="1"/>
          </p:cNvSpPr>
          <p:nvPr>
            <p:ph type="ftr" sz="quarter" idx="11"/>
          </p:nvPr>
        </p:nvSpPr>
        <p:spPr/>
        <p:txBody>
          <a:bodyPr/>
          <a:lstStyle/>
          <a:p>
            <a:endParaRPr lang="en-GB"/>
          </a:p>
        </p:txBody>
      </p:sp>
      <p:sp>
        <p:nvSpPr>
          <p:cNvPr id="6" name="Slide Number Placeholder 6"/>
          <p:cNvSpPr>
            <a:spLocks noGrp="1"/>
          </p:cNvSpPr>
          <p:nvPr>
            <p:ph type="sldNum" sz="quarter" idx="12"/>
          </p:nvPr>
        </p:nvSpPr>
        <p:spPr/>
        <p:txBody>
          <a:bodyPr/>
          <a:lstStyle/>
          <a:p>
            <a:fld id="{FBD33A27-E4E3-4C8F-B47E-4A243BF0D6CC}" type="slidenum">
              <a:rPr lang="en-GB" smtClean="0"/>
              <a:t>‹#›</a:t>
            </a:fld>
            <a:endParaRPr lang="en-GB"/>
          </a:p>
        </p:txBody>
      </p:sp>
    </p:spTree>
    <p:extLst>
      <p:ext uri="{BB962C8B-B14F-4D97-AF65-F5344CB8AC3E}">
        <p14:creationId xmlns:p14="http://schemas.microsoft.com/office/powerpoint/2010/main" val="11706132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1BA8546-65F5-45C1-86D6-71996A276C06}" type="datetimeFigureOut">
              <a:rPr lang="en-GB" smtClean="0"/>
              <a:t>09/04/2025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BD33A27-E4E3-4C8F-B47E-4A243BF0D6CC}" type="slidenum">
              <a:rPr lang="en-GB" smtClean="0"/>
              <a:t>‹#›</a:t>
            </a:fld>
            <a:endParaRPr lang="en-GB"/>
          </a:p>
        </p:txBody>
      </p:sp>
    </p:spTree>
    <p:extLst>
      <p:ext uri="{BB962C8B-B14F-4D97-AF65-F5344CB8AC3E}">
        <p14:creationId xmlns:p14="http://schemas.microsoft.com/office/powerpoint/2010/main" val="21161672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21BA8546-65F5-45C1-86D6-71996A276C06}" type="datetimeFigureOut">
              <a:rPr lang="en-GB" smtClean="0"/>
              <a:t>09/04/2025</a:t>
            </a:fld>
            <a:endParaRPr lang="en-GB"/>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GB"/>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FBD33A27-E4E3-4C8F-B47E-4A243BF0D6CC}" type="slidenum">
              <a:rPr lang="en-GB" smtClean="0"/>
              <a:t>‹#›</a:t>
            </a:fld>
            <a:endParaRPr lang="en-GB"/>
          </a:p>
        </p:txBody>
      </p:sp>
    </p:spTree>
    <p:extLst>
      <p:ext uri="{BB962C8B-B14F-4D97-AF65-F5344CB8AC3E}">
        <p14:creationId xmlns:p14="http://schemas.microsoft.com/office/powerpoint/2010/main" val="634103911"/>
      </p:ext>
    </p:extLst>
  </p:cSld>
  <p:clrMap bg1="dk1" tx1="lt1" bg2="dk2" tx2="lt2" accent1="accent1" accent2="accent2" accent3="accent3" accent4="accent4" accent5="accent5" accent6="accent6" hlink="hlink" folHlink="folHlink"/>
  <p:sldLayoutIdLst>
    <p:sldLayoutId id="2147483754" r:id="rId1"/>
    <p:sldLayoutId id="2147483755" r:id="rId2"/>
    <p:sldLayoutId id="2147483756" r:id="rId3"/>
    <p:sldLayoutId id="2147483757" r:id="rId4"/>
    <p:sldLayoutId id="2147483758" r:id="rId5"/>
    <p:sldLayoutId id="2147483759" r:id="rId6"/>
    <p:sldLayoutId id="2147483760" r:id="rId7"/>
    <p:sldLayoutId id="2147483761" r:id="rId8"/>
    <p:sldLayoutId id="2147483762" r:id="rId9"/>
    <p:sldLayoutId id="2147483763" r:id="rId10"/>
    <p:sldLayoutId id="2147483764" r:id="rId11"/>
    <p:sldLayoutId id="2147483765" r:id="rId12"/>
    <p:sldLayoutId id="2147483766" r:id="rId13"/>
    <p:sldLayoutId id="2147483767" r:id="rId14"/>
    <p:sldLayoutId id="2147483768" r:id="rId15"/>
    <p:sldLayoutId id="2147483769" r:id="rId16"/>
    <p:sldLayoutId id="2147483770"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650272-B1B7-F47A-9ABE-70BFF67C5E38}"/>
              </a:ext>
            </a:extLst>
          </p:cNvPr>
          <p:cNvSpPr>
            <a:spLocks noGrp="1"/>
          </p:cNvSpPr>
          <p:nvPr>
            <p:ph type="ctrTitle"/>
          </p:nvPr>
        </p:nvSpPr>
        <p:spPr/>
        <p:txBody>
          <a:bodyPr/>
          <a:lstStyle/>
          <a:p>
            <a:r>
              <a:rPr lang="en-GB" dirty="0"/>
              <a:t>Computer Science Workshop</a:t>
            </a:r>
          </a:p>
        </p:txBody>
      </p:sp>
      <p:sp>
        <p:nvSpPr>
          <p:cNvPr id="3" name="Subtitle 2">
            <a:extLst>
              <a:ext uri="{FF2B5EF4-FFF2-40B4-BE49-F238E27FC236}">
                <a16:creationId xmlns:a16="http://schemas.microsoft.com/office/drawing/2014/main" id="{88C2FAF8-E052-6B53-C7F6-42892DF34CA9}"/>
              </a:ext>
            </a:extLst>
          </p:cNvPr>
          <p:cNvSpPr>
            <a:spLocks noGrp="1"/>
          </p:cNvSpPr>
          <p:nvPr>
            <p:ph type="subTitle" idx="1"/>
          </p:nvPr>
        </p:nvSpPr>
        <p:spPr/>
        <p:txBody>
          <a:bodyPr>
            <a:normAutofit/>
          </a:bodyPr>
          <a:lstStyle/>
          <a:p>
            <a:r>
              <a:rPr lang="en-GB" dirty="0"/>
              <a:t>Faris Almlih, Eisha Chaudhary, Jake Cowling, Andrei Dan, Fiyin Duro-Ladipo, Prajesh Shukla, Jason Wong</a:t>
            </a:r>
          </a:p>
        </p:txBody>
      </p:sp>
    </p:spTree>
    <p:extLst>
      <p:ext uri="{BB962C8B-B14F-4D97-AF65-F5344CB8AC3E}">
        <p14:creationId xmlns:p14="http://schemas.microsoft.com/office/powerpoint/2010/main" val="17500556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25636-BE7F-463A-1563-82DE30B1FBC1}"/>
              </a:ext>
            </a:extLst>
          </p:cNvPr>
          <p:cNvSpPr>
            <a:spLocks noGrp="1"/>
          </p:cNvSpPr>
          <p:nvPr>
            <p:ph type="title"/>
          </p:nvPr>
        </p:nvSpPr>
        <p:spPr/>
        <p:txBody>
          <a:bodyPr/>
          <a:lstStyle/>
          <a:p>
            <a:r>
              <a:rPr lang="en-GB" dirty="0"/>
              <a:t>Questions (Jason)</a:t>
            </a:r>
          </a:p>
        </p:txBody>
      </p:sp>
      <p:sp>
        <p:nvSpPr>
          <p:cNvPr id="3" name="Content Placeholder 2">
            <a:extLst>
              <a:ext uri="{FF2B5EF4-FFF2-40B4-BE49-F238E27FC236}">
                <a16:creationId xmlns:a16="http://schemas.microsoft.com/office/drawing/2014/main" id="{F0BA8FED-EBC6-8CE5-B052-E372468157F0}"/>
              </a:ext>
            </a:extLst>
          </p:cNvPr>
          <p:cNvSpPr>
            <a:spLocks noGrp="1"/>
          </p:cNvSpPr>
          <p:nvPr>
            <p:ph idx="1"/>
          </p:nvPr>
        </p:nvSpPr>
        <p:spPr>
          <a:xfrm>
            <a:off x="664409" y="1663451"/>
            <a:ext cx="8946541" cy="4195481"/>
          </a:xfrm>
        </p:spPr>
        <p:txBody>
          <a:bodyPr/>
          <a:lstStyle/>
          <a:p>
            <a:r>
              <a:rPr lang="en-GB" dirty="0"/>
              <a:t>6. what is the difference between the average salary in lockdown (2020) compared to this year (2025)</a:t>
            </a:r>
          </a:p>
          <a:p>
            <a:r>
              <a:rPr lang="en-GB" dirty="0"/>
              <a:t>The result shows that jobs in the current year pay more than jobs in lockdown (2020) although this can be contributed to many factors such as inflation and the inability for people to leave their houses during that year</a:t>
            </a:r>
          </a:p>
          <a:p>
            <a:r>
              <a:rPr lang="en-GB" dirty="0"/>
              <a:t>The difference is significant</a:t>
            </a:r>
          </a:p>
        </p:txBody>
      </p:sp>
      <p:pic>
        <p:nvPicPr>
          <p:cNvPr id="5" name="Picture 4">
            <a:extLst>
              <a:ext uri="{FF2B5EF4-FFF2-40B4-BE49-F238E27FC236}">
                <a16:creationId xmlns:a16="http://schemas.microsoft.com/office/drawing/2014/main" id="{BBAA17C0-DDA5-80FC-3847-193A0210881F}"/>
              </a:ext>
            </a:extLst>
          </p:cNvPr>
          <p:cNvPicPr>
            <a:picLocks noChangeAspect="1"/>
          </p:cNvPicPr>
          <p:nvPr/>
        </p:nvPicPr>
        <p:blipFill>
          <a:blip r:embed="rId2"/>
          <a:stretch>
            <a:fillRect/>
          </a:stretch>
        </p:blipFill>
        <p:spPr>
          <a:xfrm>
            <a:off x="7453612" y="3793066"/>
            <a:ext cx="4738387" cy="3064933"/>
          </a:xfrm>
          <a:prstGeom prst="rect">
            <a:avLst/>
          </a:prstGeom>
        </p:spPr>
      </p:pic>
      <p:sp>
        <p:nvSpPr>
          <p:cNvPr id="6" name="TextBox 5">
            <a:extLst>
              <a:ext uri="{FF2B5EF4-FFF2-40B4-BE49-F238E27FC236}">
                <a16:creationId xmlns:a16="http://schemas.microsoft.com/office/drawing/2014/main" id="{3346E865-3CDA-F2B2-81A0-D734C59309A9}"/>
              </a:ext>
            </a:extLst>
          </p:cNvPr>
          <p:cNvSpPr txBox="1"/>
          <p:nvPr/>
        </p:nvSpPr>
        <p:spPr>
          <a:xfrm>
            <a:off x="9247187" y="3352892"/>
            <a:ext cx="3031067" cy="369332"/>
          </a:xfrm>
          <a:prstGeom prst="rect">
            <a:avLst/>
          </a:prstGeom>
          <a:noFill/>
        </p:spPr>
        <p:txBody>
          <a:bodyPr wrap="square" rtlCol="0">
            <a:spAutoFit/>
          </a:bodyPr>
          <a:lstStyle/>
          <a:p>
            <a:r>
              <a:rPr lang="en-GB" dirty="0"/>
              <a:t>Visualisation</a:t>
            </a:r>
          </a:p>
        </p:txBody>
      </p:sp>
      <p:pic>
        <p:nvPicPr>
          <p:cNvPr id="10" name="Picture 9">
            <a:extLst>
              <a:ext uri="{FF2B5EF4-FFF2-40B4-BE49-F238E27FC236}">
                <a16:creationId xmlns:a16="http://schemas.microsoft.com/office/drawing/2014/main" id="{11101571-8FDB-2810-D121-F370A13B77F7}"/>
              </a:ext>
            </a:extLst>
          </p:cNvPr>
          <p:cNvPicPr>
            <a:picLocks noChangeAspect="1"/>
          </p:cNvPicPr>
          <p:nvPr/>
        </p:nvPicPr>
        <p:blipFill>
          <a:blip r:embed="rId3"/>
          <a:stretch>
            <a:fillRect/>
          </a:stretch>
        </p:blipFill>
        <p:spPr>
          <a:xfrm>
            <a:off x="0" y="4672567"/>
            <a:ext cx="7154334" cy="2162024"/>
          </a:xfrm>
          <a:prstGeom prst="rect">
            <a:avLst/>
          </a:prstGeom>
        </p:spPr>
      </p:pic>
    </p:spTree>
    <p:extLst>
      <p:ext uri="{BB962C8B-B14F-4D97-AF65-F5344CB8AC3E}">
        <p14:creationId xmlns:p14="http://schemas.microsoft.com/office/powerpoint/2010/main" val="20235911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C15E40-9325-919A-21D7-ADE6C089E63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2496826-60F6-3C69-14BB-47315B04FB0F}"/>
              </a:ext>
            </a:extLst>
          </p:cNvPr>
          <p:cNvSpPr>
            <a:spLocks noGrp="1"/>
          </p:cNvSpPr>
          <p:nvPr>
            <p:ph type="title"/>
          </p:nvPr>
        </p:nvSpPr>
        <p:spPr/>
        <p:txBody>
          <a:bodyPr/>
          <a:lstStyle/>
          <a:p>
            <a:r>
              <a:rPr lang="en-GB" dirty="0"/>
              <a:t>Questions (Jake)</a:t>
            </a:r>
          </a:p>
        </p:txBody>
      </p:sp>
      <p:sp>
        <p:nvSpPr>
          <p:cNvPr id="3" name="Content Placeholder 2">
            <a:extLst>
              <a:ext uri="{FF2B5EF4-FFF2-40B4-BE49-F238E27FC236}">
                <a16:creationId xmlns:a16="http://schemas.microsoft.com/office/drawing/2014/main" id="{01D2AFFD-68C1-4B8D-84EF-E79538E1FEF0}"/>
              </a:ext>
            </a:extLst>
          </p:cNvPr>
          <p:cNvSpPr>
            <a:spLocks noGrp="1"/>
          </p:cNvSpPr>
          <p:nvPr>
            <p:ph idx="1"/>
          </p:nvPr>
        </p:nvSpPr>
        <p:spPr/>
        <p:txBody>
          <a:bodyPr/>
          <a:lstStyle/>
          <a:p>
            <a:r>
              <a:rPr lang="en-GB" dirty="0"/>
              <a:t>7. What are the job titles for the lowest ten paying jobs (in ascending order)? </a:t>
            </a:r>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p:txBody>
      </p:sp>
      <p:pic>
        <p:nvPicPr>
          <p:cNvPr id="5" name="Picture 4">
            <a:extLst>
              <a:ext uri="{FF2B5EF4-FFF2-40B4-BE49-F238E27FC236}">
                <a16:creationId xmlns:a16="http://schemas.microsoft.com/office/drawing/2014/main" id="{7A1FBA96-E3F8-673B-72A0-651F1C198EE1}"/>
              </a:ext>
            </a:extLst>
          </p:cNvPr>
          <p:cNvPicPr>
            <a:picLocks noChangeAspect="1"/>
          </p:cNvPicPr>
          <p:nvPr/>
        </p:nvPicPr>
        <p:blipFill>
          <a:blip r:embed="rId2"/>
          <a:stretch>
            <a:fillRect/>
          </a:stretch>
        </p:blipFill>
        <p:spPr>
          <a:xfrm>
            <a:off x="2" y="3952875"/>
            <a:ext cx="4124324" cy="2905124"/>
          </a:xfrm>
          <a:prstGeom prst="rect">
            <a:avLst/>
          </a:prstGeom>
        </p:spPr>
      </p:pic>
      <p:pic>
        <p:nvPicPr>
          <p:cNvPr id="6" name="Picture 5" descr="A screenshot of a computer screen&#10;&#10;AI-generated content may be incorrect.">
            <a:extLst>
              <a:ext uri="{FF2B5EF4-FFF2-40B4-BE49-F238E27FC236}">
                <a16:creationId xmlns:a16="http://schemas.microsoft.com/office/drawing/2014/main" id="{09BAD844-0776-9C63-C03B-17E4A88290C3}"/>
              </a:ext>
            </a:extLst>
          </p:cNvPr>
          <p:cNvPicPr>
            <a:picLocks noChangeAspect="1"/>
          </p:cNvPicPr>
          <p:nvPr/>
        </p:nvPicPr>
        <p:blipFill>
          <a:blip r:embed="rId3"/>
          <a:stretch>
            <a:fillRect/>
          </a:stretch>
        </p:blipFill>
        <p:spPr>
          <a:xfrm>
            <a:off x="4124327" y="5095874"/>
            <a:ext cx="3256785" cy="1762125"/>
          </a:xfrm>
          <a:prstGeom prst="rect">
            <a:avLst/>
          </a:prstGeom>
        </p:spPr>
      </p:pic>
      <p:sp>
        <p:nvSpPr>
          <p:cNvPr id="7" name="TextBox 6">
            <a:extLst>
              <a:ext uri="{FF2B5EF4-FFF2-40B4-BE49-F238E27FC236}">
                <a16:creationId xmlns:a16="http://schemas.microsoft.com/office/drawing/2014/main" id="{A26C25FB-486B-9E55-1766-6D5D1E2F6B35}"/>
              </a:ext>
            </a:extLst>
          </p:cNvPr>
          <p:cNvSpPr txBox="1"/>
          <p:nvPr/>
        </p:nvSpPr>
        <p:spPr>
          <a:xfrm>
            <a:off x="4210050" y="2505075"/>
            <a:ext cx="7867650" cy="2031325"/>
          </a:xfrm>
          <a:prstGeom prst="rect">
            <a:avLst/>
          </a:prstGeom>
          <a:noFill/>
        </p:spPr>
        <p:txBody>
          <a:bodyPr wrap="square" rtlCol="0">
            <a:spAutoFit/>
          </a:bodyPr>
          <a:lstStyle/>
          <a:p>
            <a:r>
              <a:rPr lang="en-GB" dirty="0"/>
              <a:t>As we can see in the results, a range of ~$25,000 between the lowest paying job title and the tenth lowest paying job title but also shows differences in what the job is about. </a:t>
            </a:r>
          </a:p>
          <a:p>
            <a:endParaRPr lang="en-GB" dirty="0"/>
          </a:p>
          <a:p>
            <a:r>
              <a:rPr lang="en-GB" dirty="0"/>
              <a:t>The lowest paying job is an analytics analyst at $24,000 whereas a people data analyst makes over $20,00 more than that showing the things they are analysing are important to consider.</a:t>
            </a:r>
          </a:p>
        </p:txBody>
      </p:sp>
    </p:spTree>
    <p:extLst>
      <p:ext uri="{BB962C8B-B14F-4D97-AF65-F5344CB8AC3E}">
        <p14:creationId xmlns:p14="http://schemas.microsoft.com/office/powerpoint/2010/main" val="10912484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A567CD-6CFE-3AF6-1EBA-C3F55870FB3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4792A84-0F10-5013-3ED1-349BFC92D087}"/>
              </a:ext>
            </a:extLst>
          </p:cNvPr>
          <p:cNvSpPr>
            <a:spLocks noGrp="1"/>
          </p:cNvSpPr>
          <p:nvPr>
            <p:ph type="title"/>
          </p:nvPr>
        </p:nvSpPr>
        <p:spPr/>
        <p:txBody>
          <a:bodyPr/>
          <a:lstStyle/>
          <a:p>
            <a:r>
              <a:rPr lang="en-GB" dirty="0"/>
              <a:t>Questions (Jake)</a:t>
            </a:r>
          </a:p>
        </p:txBody>
      </p:sp>
      <p:sp>
        <p:nvSpPr>
          <p:cNvPr id="3" name="Content Placeholder 2">
            <a:extLst>
              <a:ext uri="{FF2B5EF4-FFF2-40B4-BE49-F238E27FC236}">
                <a16:creationId xmlns:a16="http://schemas.microsoft.com/office/drawing/2014/main" id="{9984303D-75CD-2925-2E9A-18C3BCD7C72B}"/>
              </a:ext>
            </a:extLst>
          </p:cNvPr>
          <p:cNvSpPr>
            <a:spLocks noGrp="1"/>
          </p:cNvSpPr>
          <p:nvPr>
            <p:ph idx="1"/>
          </p:nvPr>
        </p:nvSpPr>
        <p:spPr/>
        <p:txBody>
          <a:bodyPr/>
          <a:lstStyle/>
          <a:p>
            <a:r>
              <a:rPr lang="en-GB" dirty="0"/>
              <a:t>8. What is the main trend between experience level and salary?</a:t>
            </a:r>
          </a:p>
        </p:txBody>
      </p:sp>
      <p:pic>
        <p:nvPicPr>
          <p:cNvPr id="5" name="Picture 4">
            <a:extLst>
              <a:ext uri="{FF2B5EF4-FFF2-40B4-BE49-F238E27FC236}">
                <a16:creationId xmlns:a16="http://schemas.microsoft.com/office/drawing/2014/main" id="{A1CA0474-FCE2-1811-BD44-F12D331A4558}"/>
              </a:ext>
            </a:extLst>
          </p:cNvPr>
          <p:cNvPicPr>
            <a:picLocks noChangeAspect="1"/>
          </p:cNvPicPr>
          <p:nvPr/>
        </p:nvPicPr>
        <p:blipFill>
          <a:blip r:embed="rId2"/>
          <a:stretch>
            <a:fillRect/>
          </a:stretch>
        </p:blipFill>
        <p:spPr>
          <a:xfrm>
            <a:off x="0" y="4216164"/>
            <a:ext cx="3790950" cy="2641836"/>
          </a:xfrm>
          <a:prstGeom prst="rect">
            <a:avLst/>
          </a:prstGeom>
        </p:spPr>
      </p:pic>
      <p:sp>
        <p:nvSpPr>
          <p:cNvPr id="6" name="TextBox 5">
            <a:extLst>
              <a:ext uri="{FF2B5EF4-FFF2-40B4-BE49-F238E27FC236}">
                <a16:creationId xmlns:a16="http://schemas.microsoft.com/office/drawing/2014/main" id="{97E135A6-21DE-9C5F-0FAB-F552CFC99313}"/>
              </a:ext>
            </a:extLst>
          </p:cNvPr>
          <p:cNvSpPr txBox="1"/>
          <p:nvPr/>
        </p:nvSpPr>
        <p:spPr>
          <a:xfrm>
            <a:off x="4538615" y="2626354"/>
            <a:ext cx="7305675" cy="1754326"/>
          </a:xfrm>
          <a:prstGeom prst="rect">
            <a:avLst/>
          </a:prstGeom>
          <a:noFill/>
        </p:spPr>
        <p:txBody>
          <a:bodyPr wrap="square" rtlCol="0">
            <a:spAutoFit/>
          </a:bodyPr>
          <a:lstStyle/>
          <a:p>
            <a:r>
              <a:rPr lang="en-GB" dirty="0"/>
              <a:t>As we can see The executive-level holds the highest average closely followed by Senior level. Mid level follows closely behind that but there is a noticeable difference when we get to entry level, however this is to be expected. So, although the order is as expected we can still see to what extent and how closely each are followed with each other.</a:t>
            </a:r>
          </a:p>
        </p:txBody>
      </p:sp>
      <p:pic>
        <p:nvPicPr>
          <p:cNvPr id="7" name="Picture 6">
            <a:extLst>
              <a:ext uri="{FF2B5EF4-FFF2-40B4-BE49-F238E27FC236}">
                <a16:creationId xmlns:a16="http://schemas.microsoft.com/office/drawing/2014/main" id="{79188FD7-B4C0-5AE1-CBC9-8CD64B1FE960}"/>
              </a:ext>
            </a:extLst>
          </p:cNvPr>
          <p:cNvPicPr>
            <a:picLocks noChangeAspect="1"/>
          </p:cNvPicPr>
          <p:nvPr/>
        </p:nvPicPr>
        <p:blipFill>
          <a:blip r:embed="rId3"/>
          <a:stretch>
            <a:fillRect/>
          </a:stretch>
        </p:blipFill>
        <p:spPr>
          <a:xfrm>
            <a:off x="7767873" y="4380680"/>
            <a:ext cx="4424127" cy="2500268"/>
          </a:xfrm>
          <a:prstGeom prst="rect">
            <a:avLst/>
          </a:prstGeom>
        </p:spPr>
      </p:pic>
    </p:spTree>
    <p:extLst>
      <p:ext uri="{BB962C8B-B14F-4D97-AF65-F5344CB8AC3E}">
        <p14:creationId xmlns:p14="http://schemas.microsoft.com/office/powerpoint/2010/main" val="9047045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D86604-738D-9469-B42E-82D952D5CAA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82D8B69-2BBE-C7BC-4DF1-C2BE34B90AB2}"/>
              </a:ext>
            </a:extLst>
          </p:cNvPr>
          <p:cNvSpPr>
            <a:spLocks noGrp="1"/>
          </p:cNvSpPr>
          <p:nvPr>
            <p:ph type="title"/>
          </p:nvPr>
        </p:nvSpPr>
        <p:spPr>
          <a:xfrm>
            <a:off x="646111" y="452718"/>
            <a:ext cx="9404723" cy="1074424"/>
          </a:xfrm>
        </p:spPr>
        <p:txBody>
          <a:bodyPr/>
          <a:lstStyle/>
          <a:p>
            <a:r>
              <a:rPr lang="en-GB" dirty="0"/>
              <a:t>Questions (Fiyin)</a:t>
            </a:r>
          </a:p>
        </p:txBody>
      </p:sp>
      <p:sp>
        <p:nvSpPr>
          <p:cNvPr id="3" name="Content Placeholder 2">
            <a:extLst>
              <a:ext uri="{FF2B5EF4-FFF2-40B4-BE49-F238E27FC236}">
                <a16:creationId xmlns:a16="http://schemas.microsoft.com/office/drawing/2014/main" id="{291440D5-F1E9-05EC-73C0-40F876401DC3}"/>
              </a:ext>
            </a:extLst>
          </p:cNvPr>
          <p:cNvSpPr>
            <a:spLocks noGrp="1"/>
          </p:cNvSpPr>
          <p:nvPr>
            <p:ph idx="1"/>
          </p:nvPr>
        </p:nvSpPr>
        <p:spPr>
          <a:xfrm>
            <a:off x="1103312" y="1696825"/>
            <a:ext cx="8946541" cy="4551574"/>
          </a:xfrm>
        </p:spPr>
        <p:txBody>
          <a:bodyPr/>
          <a:lstStyle/>
          <a:p>
            <a:r>
              <a:rPr lang="en-GB" kern="100" dirty="0">
                <a:effectLst/>
                <a:ea typeface="Microsoft YaHei" panose="020B0503020204020204" pitchFamily="34" charset="-122"/>
                <a:cs typeface="Sans Serif Collection" panose="020B0502040504020204" pitchFamily="34" charset="0"/>
              </a:rPr>
              <a:t>Which countries offer the highest salaries for AI professionals?</a:t>
            </a:r>
            <a:endParaRPr lang="en-US" kern="100" dirty="0">
              <a:effectLst/>
              <a:ea typeface="Aptos"/>
              <a:cs typeface="Times New Roman" panose="02020603050405020304" pitchFamily="18" charset="0"/>
            </a:endParaRPr>
          </a:p>
          <a:p>
            <a:r>
              <a:rPr lang="en-US" dirty="0"/>
              <a:t>The top 10 countries with the highest </a:t>
            </a:r>
            <a:r>
              <a:rPr lang="en-US" b="1" dirty="0"/>
              <a:t>average AI salaries</a:t>
            </a:r>
            <a:r>
              <a:rPr lang="en-US" dirty="0"/>
              <a:t> were identified based on employee residence. </a:t>
            </a:r>
          </a:p>
          <a:p>
            <a:r>
              <a:rPr lang="en-US" dirty="0"/>
              <a:t>Countries like Qatar, Morocco, and Venezuela lead the list. Salaries are highest in regions with strong tech industries and high living costs.</a:t>
            </a:r>
          </a:p>
          <a:p>
            <a:pPr marL="0" indent="0">
              <a:buNone/>
            </a:pPr>
            <a:endParaRPr lang="en-GB" dirty="0"/>
          </a:p>
        </p:txBody>
      </p:sp>
      <p:pic>
        <p:nvPicPr>
          <p:cNvPr id="7" name="Picture 6">
            <a:extLst>
              <a:ext uri="{FF2B5EF4-FFF2-40B4-BE49-F238E27FC236}">
                <a16:creationId xmlns:a16="http://schemas.microsoft.com/office/drawing/2014/main" id="{DBCB226C-A4C0-4C3D-A4C8-D630E2584027}"/>
              </a:ext>
            </a:extLst>
          </p:cNvPr>
          <p:cNvPicPr/>
          <p:nvPr/>
        </p:nvPicPr>
        <p:blipFill>
          <a:blip r:embed="rId2"/>
          <a:stretch>
            <a:fillRect/>
          </a:stretch>
        </p:blipFill>
        <p:spPr>
          <a:xfrm>
            <a:off x="0" y="4266415"/>
            <a:ext cx="5326144" cy="2619865"/>
          </a:xfrm>
          <a:prstGeom prst="rect">
            <a:avLst/>
          </a:prstGeom>
        </p:spPr>
      </p:pic>
      <p:pic>
        <p:nvPicPr>
          <p:cNvPr id="9" name="Picture 8">
            <a:extLst>
              <a:ext uri="{FF2B5EF4-FFF2-40B4-BE49-F238E27FC236}">
                <a16:creationId xmlns:a16="http://schemas.microsoft.com/office/drawing/2014/main" id="{A4AC3B0E-E866-4BEB-B6E7-31053DB14237}"/>
              </a:ext>
            </a:extLst>
          </p:cNvPr>
          <p:cNvPicPr>
            <a:picLocks noChangeAspect="1"/>
          </p:cNvPicPr>
          <p:nvPr/>
        </p:nvPicPr>
        <p:blipFill>
          <a:blip r:embed="rId3"/>
          <a:stretch>
            <a:fillRect/>
          </a:stretch>
        </p:blipFill>
        <p:spPr>
          <a:xfrm>
            <a:off x="5910606" y="3834017"/>
            <a:ext cx="6281394" cy="3023983"/>
          </a:xfrm>
          <a:prstGeom prst="rect">
            <a:avLst/>
          </a:prstGeom>
        </p:spPr>
      </p:pic>
    </p:spTree>
    <p:extLst>
      <p:ext uri="{BB962C8B-B14F-4D97-AF65-F5344CB8AC3E}">
        <p14:creationId xmlns:p14="http://schemas.microsoft.com/office/powerpoint/2010/main" val="15334196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743E24-C68C-F939-DC08-AB0281155DB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282E36E-8F98-6DF0-B0F6-9C4CD9E6F348}"/>
              </a:ext>
            </a:extLst>
          </p:cNvPr>
          <p:cNvSpPr>
            <a:spLocks noGrp="1"/>
          </p:cNvSpPr>
          <p:nvPr>
            <p:ph type="title"/>
          </p:nvPr>
        </p:nvSpPr>
        <p:spPr/>
        <p:txBody>
          <a:bodyPr/>
          <a:lstStyle/>
          <a:p>
            <a:r>
              <a:rPr lang="en-GB" dirty="0"/>
              <a:t>Questions (Fiyin)</a:t>
            </a:r>
          </a:p>
        </p:txBody>
      </p:sp>
      <p:sp>
        <p:nvSpPr>
          <p:cNvPr id="3" name="Content Placeholder 2">
            <a:extLst>
              <a:ext uri="{FF2B5EF4-FFF2-40B4-BE49-F238E27FC236}">
                <a16:creationId xmlns:a16="http://schemas.microsoft.com/office/drawing/2014/main" id="{EB248BA3-21E8-22AD-32D3-3B973F66E465}"/>
              </a:ext>
            </a:extLst>
          </p:cNvPr>
          <p:cNvSpPr>
            <a:spLocks noGrp="1"/>
          </p:cNvSpPr>
          <p:nvPr>
            <p:ph idx="1"/>
          </p:nvPr>
        </p:nvSpPr>
        <p:spPr>
          <a:xfrm>
            <a:off x="990190" y="1515590"/>
            <a:ext cx="8946541" cy="4195481"/>
          </a:xfrm>
        </p:spPr>
        <p:txBody>
          <a:bodyPr>
            <a:normAutofit/>
          </a:bodyPr>
          <a:lstStyle/>
          <a:p>
            <a:r>
              <a:rPr lang="en-US" sz="1800" kern="0" dirty="0">
                <a:effectLst/>
                <a:ea typeface="Times New Roman" panose="02020603050405020304" pitchFamily="18" charset="0"/>
                <a:cs typeface="Sans Serif Collection" panose="020B0502040504020204" pitchFamily="34" charset="0"/>
              </a:rPr>
              <a:t>What are the highest-paying AI job titles?</a:t>
            </a:r>
          </a:p>
          <a:p>
            <a:r>
              <a:rPr lang="en-US" sz="1800" dirty="0"/>
              <a:t>The top 8 highest-paying AI roles were identified based on average salary in USD.</a:t>
            </a:r>
          </a:p>
          <a:p>
            <a:r>
              <a:rPr lang="en-US" sz="1800" dirty="0"/>
              <a:t>With  Analytics Engineering Manager, Data Science Tech Lead, and Applied AI/ML Lead coming out as the top 3 most paid roles.</a:t>
            </a:r>
          </a:p>
          <a:p>
            <a:r>
              <a:rPr lang="en-US" sz="1800" dirty="0"/>
              <a:t> These positions typically require advanced expertise and leadership responsibilities.</a:t>
            </a:r>
            <a:endParaRPr lang="en-US" sz="1800" kern="100" dirty="0">
              <a:effectLst/>
              <a:ea typeface="Aptos"/>
              <a:cs typeface="Times New Roman" panose="02020603050405020304" pitchFamily="18" charset="0"/>
            </a:endParaRPr>
          </a:p>
        </p:txBody>
      </p:sp>
      <p:pic>
        <p:nvPicPr>
          <p:cNvPr id="6" name="Picture 5">
            <a:extLst>
              <a:ext uri="{FF2B5EF4-FFF2-40B4-BE49-F238E27FC236}">
                <a16:creationId xmlns:a16="http://schemas.microsoft.com/office/drawing/2014/main" id="{75CB0B96-F514-4FA4-AF5B-33640EE4E3B8}"/>
              </a:ext>
            </a:extLst>
          </p:cNvPr>
          <p:cNvPicPr>
            <a:picLocks noChangeAspect="1"/>
          </p:cNvPicPr>
          <p:nvPr/>
        </p:nvPicPr>
        <p:blipFill>
          <a:blip r:embed="rId2"/>
          <a:stretch>
            <a:fillRect/>
          </a:stretch>
        </p:blipFill>
        <p:spPr>
          <a:xfrm>
            <a:off x="0" y="4582211"/>
            <a:ext cx="6096000" cy="2257720"/>
          </a:xfrm>
          <a:prstGeom prst="rect">
            <a:avLst/>
          </a:prstGeom>
        </p:spPr>
      </p:pic>
      <p:pic>
        <p:nvPicPr>
          <p:cNvPr id="10" name="Picture 9">
            <a:extLst>
              <a:ext uri="{FF2B5EF4-FFF2-40B4-BE49-F238E27FC236}">
                <a16:creationId xmlns:a16="http://schemas.microsoft.com/office/drawing/2014/main" id="{E4FEA8D0-7DBA-454D-8D4A-2568E2A92DAB}"/>
              </a:ext>
            </a:extLst>
          </p:cNvPr>
          <p:cNvPicPr>
            <a:picLocks noChangeAspect="1"/>
          </p:cNvPicPr>
          <p:nvPr/>
        </p:nvPicPr>
        <p:blipFill>
          <a:blip r:embed="rId3"/>
          <a:stretch>
            <a:fillRect/>
          </a:stretch>
        </p:blipFill>
        <p:spPr>
          <a:xfrm>
            <a:off x="6096000" y="3582186"/>
            <a:ext cx="6170063" cy="3275814"/>
          </a:xfrm>
          <a:prstGeom prst="rect">
            <a:avLst/>
          </a:prstGeom>
        </p:spPr>
      </p:pic>
    </p:spTree>
    <p:extLst>
      <p:ext uri="{BB962C8B-B14F-4D97-AF65-F5344CB8AC3E}">
        <p14:creationId xmlns:p14="http://schemas.microsoft.com/office/powerpoint/2010/main" val="31879310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95406C-8BFC-B97E-E500-74C5E658CAC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158E381-0247-496B-CE5B-B6B0E69D429E}"/>
              </a:ext>
            </a:extLst>
          </p:cNvPr>
          <p:cNvSpPr>
            <a:spLocks noGrp="1"/>
          </p:cNvSpPr>
          <p:nvPr>
            <p:ph type="title"/>
          </p:nvPr>
        </p:nvSpPr>
        <p:spPr>
          <a:xfrm>
            <a:off x="0" y="281"/>
            <a:ext cx="9404723" cy="1400530"/>
          </a:xfrm>
        </p:spPr>
        <p:txBody>
          <a:bodyPr/>
          <a:lstStyle/>
          <a:p>
            <a:r>
              <a:rPr lang="en-GB" dirty="0"/>
              <a:t>Questions (Andrei)</a:t>
            </a:r>
          </a:p>
        </p:txBody>
      </p:sp>
      <p:sp>
        <p:nvSpPr>
          <p:cNvPr id="3" name="Content Placeholder 2">
            <a:extLst>
              <a:ext uri="{FF2B5EF4-FFF2-40B4-BE49-F238E27FC236}">
                <a16:creationId xmlns:a16="http://schemas.microsoft.com/office/drawing/2014/main" id="{2A4447E4-2FFB-3136-2D08-F649E355D81A}"/>
              </a:ext>
            </a:extLst>
          </p:cNvPr>
          <p:cNvSpPr>
            <a:spLocks noGrp="1"/>
          </p:cNvSpPr>
          <p:nvPr>
            <p:ph idx="1"/>
          </p:nvPr>
        </p:nvSpPr>
        <p:spPr>
          <a:xfrm>
            <a:off x="-85725" y="509867"/>
            <a:ext cx="8946541" cy="4195481"/>
          </a:xfrm>
        </p:spPr>
        <p:txBody>
          <a:bodyPr>
            <a:normAutofit/>
          </a:bodyPr>
          <a:lstStyle/>
          <a:p>
            <a:r>
              <a:rPr lang="en-GB" sz="1800" dirty="0"/>
              <a:t>My first question was what was the average salary difference between the different company sizes.</a:t>
            </a:r>
          </a:p>
          <a:p>
            <a:r>
              <a:rPr lang="en-GB" sz="1800" dirty="0"/>
              <a:t>This showed that the medium company ended up having the largest average salary with the large company just right behind it by $4000 and the small company having the lowest average salary of $88000 rounded.</a:t>
            </a:r>
          </a:p>
          <a:p>
            <a:r>
              <a:rPr lang="en-GB" sz="1800" dirty="0"/>
              <a:t>It also shows the difference between the highest and lowest average salary of the company sizes.</a:t>
            </a:r>
          </a:p>
          <a:p>
            <a:r>
              <a:rPr lang="en-GB" sz="1800" dirty="0"/>
              <a:t>I was expecting for the large company to have the highest salary but maybe medium size company needs employers with better skills to grow their business, so they are getting paid more.</a:t>
            </a:r>
          </a:p>
          <a:p>
            <a:r>
              <a:rPr lang="en-GB" sz="1800" dirty="0"/>
              <a:t>Question 13</a:t>
            </a:r>
          </a:p>
        </p:txBody>
      </p:sp>
      <p:pic>
        <p:nvPicPr>
          <p:cNvPr id="7" name="Picture 6">
            <a:extLst>
              <a:ext uri="{FF2B5EF4-FFF2-40B4-BE49-F238E27FC236}">
                <a16:creationId xmlns:a16="http://schemas.microsoft.com/office/drawing/2014/main" id="{0A5C8972-7D12-3F8B-A305-5AEB29277051}"/>
              </a:ext>
            </a:extLst>
          </p:cNvPr>
          <p:cNvPicPr>
            <a:picLocks noChangeAspect="1"/>
          </p:cNvPicPr>
          <p:nvPr/>
        </p:nvPicPr>
        <p:blipFill>
          <a:blip r:embed="rId2"/>
          <a:stretch>
            <a:fillRect/>
          </a:stretch>
        </p:blipFill>
        <p:spPr>
          <a:xfrm>
            <a:off x="7240" y="4928908"/>
            <a:ext cx="6197723" cy="1928811"/>
          </a:xfrm>
          <a:prstGeom prst="rect">
            <a:avLst/>
          </a:prstGeom>
        </p:spPr>
      </p:pic>
      <p:pic>
        <p:nvPicPr>
          <p:cNvPr id="9" name="Picture 8">
            <a:extLst>
              <a:ext uri="{FF2B5EF4-FFF2-40B4-BE49-F238E27FC236}">
                <a16:creationId xmlns:a16="http://schemas.microsoft.com/office/drawing/2014/main" id="{D7A5DDA3-61A9-C564-C940-71E780E85A1A}"/>
              </a:ext>
            </a:extLst>
          </p:cNvPr>
          <p:cNvPicPr>
            <a:picLocks noChangeAspect="1"/>
          </p:cNvPicPr>
          <p:nvPr/>
        </p:nvPicPr>
        <p:blipFill>
          <a:blip r:embed="rId3"/>
          <a:stretch>
            <a:fillRect/>
          </a:stretch>
        </p:blipFill>
        <p:spPr>
          <a:xfrm>
            <a:off x="6297927" y="3457575"/>
            <a:ext cx="5540737" cy="3400425"/>
          </a:xfrm>
          <a:prstGeom prst="rect">
            <a:avLst/>
          </a:prstGeom>
        </p:spPr>
      </p:pic>
    </p:spTree>
    <p:extLst>
      <p:ext uri="{BB962C8B-B14F-4D97-AF65-F5344CB8AC3E}">
        <p14:creationId xmlns:p14="http://schemas.microsoft.com/office/powerpoint/2010/main" val="23941982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A61796-1D8B-E763-B0F0-60B6CD757C3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7EB150C-7B3C-BF83-6EC8-A1D9F39A564B}"/>
              </a:ext>
            </a:extLst>
          </p:cNvPr>
          <p:cNvSpPr>
            <a:spLocks noGrp="1"/>
          </p:cNvSpPr>
          <p:nvPr>
            <p:ph type="title"/>
          </p:nvPr>
        </p:nvSpPr>
        <p:spPr>
          <a:xfrm>
            <a:off x="0" y="0"/>
            <a:ext cx="9404723" cy="1400530"/>
          </a:xfrm>
        </p:spPr>
        <p:txBody>
          <a:bodyPr/>
          <a:lstStyle/>
          <a:p>
            <a:r>
              <a:rPr lang="en-GB" dirty="0"/>
              <a:t>Questions (Andrei)</a:t>
            </a:r>
          </a:p>
        </p:txBody>
      </p:sp>
      <p:sp>
        <p:nvSpPr>
          <p:cNvPr id="3" name="Content Placeholder 2">
            <a:extLst>
              <a:ext uri="{FF2B5EF4-FFF2-40B4-BE49-F238E27FC236}">
                <a16:creationId xmlns:a16="http://schemas.microsoft.com/office/drawing/2014/main" id="{C860D1DD-6D7B-71FC-7DEA-9E3EB434F75F}"/>
              </a:ext>
            </a:extLst>
          </p:cNvPr>
          <p:cNvSpPr>
            <a:spLocks noGrp="1"/>
          </p:cNvSpPr>
          <p:nvPr>
            <p:ph idx="1"/>
          </p:nvPr>
        </p:nvSpPr>
        <p:spPr>
          <a:xfrm>
            <a:off x="229090" y="700265"/>
            <a:ext cx="8946541" cy="4195481"/>
          </a:xfrm>
        </p:spPr>
        <p:txBody>
          <a:bodyPr>
            <a:normAutofit/>
          </a:bodyPr>
          <a:lstStyle/>
          <a:p>
            <a:r>
              <a:rPr lang="en-GB" sz="1800" dirty="0"/>
              <a:t>I was showing the top 5 locations that had the highest average salary.</a:t>
            </a:r>
          </a:p>
          <a:p>
            <a:r>
              <a:rPr lang="en-GB" sz="1800" dirty="0"/>
              <a:t>The data displays that QA had the highest salary by a whopping $300000 which is a really high amount showing that there is professionals that are managing important projects which take a lot of skill and time.</a:t>
            </a:r>
          </a:p>
          <a:p>
            <a:r>
              <a:rPr lang="en-GB" sz="1800" dirty="0"/>
              <a:t>VE second with $192500, CZ being not far behind with $180000 rounded, US on $160000 and PR $150000. </a:t>
            </a:r>
          </a:p>
          <a:p>
            <a:r>
              <a:rPr lang="en-GB" sz="1800" dirty="0"/>
              <a:t>This shows that these countries have a lot of job offerings with high skilled individuals that can take care of big tasks.</a:t>
            </a:r>
          </a:p>
        </p:txBody>
      </p:sp>
      <p:pic>
        <p:nvPicPr>
          <p:cNvPr id="5" name="Picture 4">
            <a:extLst>
              <a:ext uri="{FF2B5EF4-FFF2-40B4-BE49-F238E27FC236}">
                <a16:creationId xmlns:a16="http://schemas.microsoft.com/office/drawing/2014/main" id="{752FED92-C607-5F9B-A0D2-1B1C8F0E905C}"/>
              </a:ext>
            </a:extLst>
          </p:cNvPr>
          <p:cNvPicPr>
            <a:picLocks noChangeAspect="1"/>
          </p:cNvPicPr>
          <p:nvPr/>
        </p:nvPicPr>
        <p:blipFill>
          <a:blip r:embed="rId2"/>
          <a:stretch>
            <a:fillRect/>
          </a:stretch>
        </p:blipFill>
        <p:spPr>
          <a:xfrm>
            <a:off x="0" y="5476682"/>
            <a:ext cx="4239217" cy="1381318"/>
          </a:xfrm>
          <a:prstGeom prst="rect">
            <a:avLst/>
          </a:prstGeom>
        </p:spPr>
      </p:pic>
    </p:spTree>
    <p:extLst>
      <p:ext uri="{BB962C8B-B14F-4D97-AF65-F5344CB8AC3E}">
        <p14:creationId xmlns:p14="http://schemas.microsoft.com/office/powerpoint/2010/main" val="20464808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2DF4C0-23B9-D451-0188-EAC481DC4B0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640F518-C5D5-3F49-181A-323BD72A9FDB}"/>
              </a:ext>
            </a:extLst>
          </p:cNvPr>
          <p:cNvSpPr>
            <a:spLocks noGrp="1"/>
          </p:cNvSpPr>
          <p:nvPr>
            <p:ph type="title"/>
          </p:nvPr>
        </p:nvSpPr>
        <p:spPr/>
        <p:txBody>
          <a:bodyPr/>
          <a:lstStyle/>
          <a:p>
            <a:r>
              <a:rPr lang="en-GB" dirty="0"/>
              <a:t>Questions (name here)</a:t>
            </a:r>
          </a:p>
        </p:txBody>
      </p:sp>
      <p:sp>
        <p:nvSpPr>
          <p:cNvPr id="3" name="Content Placeholder 2">
            <a:extLst>
              <a:ext uri="{FF2B5EF4-FFF2-40B4-BE49-F238E27FC236}">
                <a16:creationId xmlns:a16="http://schemas.microsoft.com/office/drawing/2014/main" id="{37ABEAC2-01DB-E31B-D15A-3944BCD21796}"/>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25913547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571712-D8F3-AAAD-AF94-7C36297DEEB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6745AF2-14B0-84A6-C263-C1CF2B8EB3E5}"/>
              </a:ext>
            </a:extLst>
          </p:cNvPr>
          <p:cNvSpPr>
            <a:spLocks noGrp="1"/>
          </p:cNvSpPr>
          <p:nvPr>
            <p:ph type="title"/>
          </p:nvPr>
        </p:nvSpPr>
        <p:spPr/>
        <p:txBody>
          <a:bodyPr/>
          <a:lstStyle/>
          <a:p>
            <a:r>
              <a:rPr lang="en-GB" dirty="0"/>
              <a:t>Questions (name here)</a:t>
            </a:r>
          </a:p>
        </p:txBody>
      </p:sp>
      <p:sp>
        <p:nvSpPr>
          <p:cNvPr id="3" name="Content Placeholder 2">
            <a:extLst>
              <a:ext uri="{FF2B5EF4-FFF2-40B4-BE49-F238E27FC236}">
                <a16:creationId xmlns:a16="http://schemas.microsoft.com/office/drawing/2014/main" id="{478A83EE-FC75-14F8-4E3B-66D73BE35208}"/>
              </a:ext>
            </a:extLst>
          </p:cNvPr>
          <p:cNvSpPr>
            <a:spLocks noGrp="1"/>
          </p:cNvSpPr>
          <p:nvPr>
            <p:ph idx="1"/>
          </p:nvPr>
        </p:nvSpPr>
        <p:spPr/>
        <p:txBody>
          <a:bodyPr/>
          <a:lstStyle/>
          <a:p>
            <a:endParaRPr lang="en-GB" dirty="0"/>
          </a:p>
        </p:txBody>
      </p:sp>
    </p:spTree>
    <p:extLst>
      <p:ext uri="{BB962C8B-B14F-4D97-AF65-F5344CB8AC3E}">
        <p14:creationId xmlns:p14="http://schemas.microsoft.com/office/powerpoint/2010/main" val="42890826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933A38-E6F9-538A-B309-AD150C4ECEEF}"/>
              </a:ext>
            </a:extLst>
          </p:cNvPr>
          <p:cNvSpPr>
            <a:spLocks noGrp="1"/>
          </p:cNvSpPr>
          <p:nvPr>
            <p:ph type="title"/>
          </p:nvPr>
        </p:nvSpPr>
        <p:spPr/>
        <p:txBody>
          <a:bodyPr/>
          <a:lstStyle/>
          <a:p>
            <a:r>
              <a:rPr lang="en-GB" dirty="0"/>
              <a:t>Testing</a:t>
            </a:r>
          </a:p>
        </p:txBody>
      </p:sp>
      <p:sp>
        <p:nvSpPr>
          <p:cNvPr id="3" name="Content Placeholder 2">
            <a:extLst>
              <a:ext uri="{FF2B5EF4-FFF2-40B4-BE49-F238E27FC236}">
                <a16:creationId xmlns:a16="http://schemas.microsoft.com/office/drawing/2014/main" id="{4703D08B-904D-4630-DD72-F68A4F1B92D8}"/>
              </a:ext>
            </a:extLst>
          </p:cNvPr>
          <p:cNvSpPr>
            <a:spLocks noGrp="1"/>
          </p:cNvSpPr>
          <p:nvPr>
            <p:ph idx="1"/>
          </p:nvPr>
        </p:nvSpPr>
        <p:spPr>
          <a:xfrm>
            <a:off x="646111" y="1502584"/>
            <a:ext cx="8946541" cy="4195481"/>
          </a:xfrm>
        </p:spPr>
        <p:txBody>
          <a:bodyPr/>
          <a:lstStyle/>
          <a:p>
            <a:r>
              <a:rPr lang="en-GB" dirty="0"/>
              <a:t>Uses case structure to provide error message for every input that isn’t one of the 5 menu options</a:t>
            </a:r>
          </a:p>
          <a:p>
            <a:r>
              <a:rPr lang="en-GB" dirty="0"/>
              <a:t>While the questions use a try catch structure to provide different error messages for invalid numbers and letter responses.</a:t>
            </a:r>
          </a:p>
          <a:p>
            <a:r>
              <a:rPr lang="en-GB" dirty="0"/>
              <a:t>These cover all the user inputs preventing the code to close abruptly at any point</a:t>
            </a:r>
          </a:p>
        </p:txBody>
      </p:sp>
      <p:pic>
        <p:nvPicPr>
          <p:cNvPr id="4" name="Picture 3">
            <a:extLst>
              <a:ext uri="{FF2B5EF4-FFF2-40B4-BE49-F238E27FC236}">
                <a16:creationId xmlns:a16="http://schemas.microsoft.com/office/drawing/2014/main" id="{0E290841-3848-6BA0-8932-76C15A59AA22}"/>
              </a:ext>
            </a:extLst>
          </p:cNvPr>
          <p:cNvPicPr>
            <a:picLocks noChangeAspect="1"/>
          </p:cNvPicPr>
          <p:nvPr/>
        </p:nvPicPr>
        <p:blipFill>
          <a:blip r:embed="rId2"/>
          <a:stretch>
            <a:fillRect/>
          </a:stretch>
        </p:blipFill>
        <p:spPr>
          <a:xfrm>
            <a:off x="0" y="4293235"/>
            <a:ext cx="5731510" cy="2564765"/>
          </a:xfrm>
          <a:prstGeom prst="rect">
            <a:avLst/>
          </a:prstGeom>
        </p:spPr>
      </p:pic>
      <p:pic>
        <p:nvPicPr>
          <p:cNvPr id="5" name="Picture 4">
            <a:extLst>
              <a:ext uri="{FF2B5EF4-FFF2-40B4-BE49-F238E27FC236}">
                <a16:creationId xmlns:a16="http://schemas.microsoft.com/office/drawing/2014/main" id="{76DDEE14-0B98-F3A4-E167-A23F125EC803}"/>
              </a:ext>
            </a:extLst>
          </p:cNvPr>
          <p:cNvPicPr>
            <a:picLocks noChangeAspect="1"/>
          </p:cNvPicPr>
          <p:nvPr/>
        </p:nvPicPr>
        <p:blipFill>
          <a:blip r:embed="rId3"/>
          <a:stretch>
            <a:fillRect/>
          </a:stretch>
        </p:blipFill>
        <p:spPr>
          <a:xfrm>
            <a:off x="7896225" y="3876675"/>
            <a:ext cx="4295775" cy="2981325"/>
          </a:xfrm>
          <a:prstGeom prst="rect">
            <a:avLst/>
          </a:prstGeom>
        </p:spPr>
      </p:pic>
    </p:spTree>
    <p:extLst>
      <p:ext uri="{BB962C8B-B14F-4D97-AF65-F5344CB8AC3E}">
        <p14:creationId xmlns:p14="http://schemas.microsoft.com/office/powerpoint/2010/main" val="1485843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D16461-A771-0C1F-3E76-991BA4EA675C}"/>
              </a:ext>
            </a:extLst>
          </p:cNvPr>
          <p:cNvSpPr>
            <a:spLocks noGrp="1"/>
          </p:cNvSpPr>
          <p:nvPr>
            <p:ph type="title"/>
          </p:nvPr>
        </p:nvSpPr>
        <p:spPr/>
        <p:txBody>
          <a:bodyPr/>
          <a:lstStyle/>
          <a:p>
            <a:r>
              <a:rPr lang="en-GB" dirty="0"/>
              <a:t>What is the dataset?</a:t>
            </a:r>
          </a:p>
        </p:txBody>
      </p:sp>
      <p:sp>
        <p:nvSpPr>
          <p:cNvPr id="3" name="Content Placeholder 2">
            <a:extLst>
              <a:ext uri="{FF2B5EF4-FFF2-40B4-BE49-F238E27FC236}">
                <a16:creationId xmlns:a16="http://schemas.microsoft.com/office/drawing/2014/main" id="{A850AA0F-E634-612D-5C51-3F6066B71A64}"/>
              </a:ext>
            </a:extLst>
          </p:cNvPr>
          <p:cNvSpPr>
            <a:spLocks noGrp="1"/>
          </p:cNvSpPr>
          <p:nvPr>
            <p:ph idx="1"/>
          </p:nvPr>
        </p:nvSpPr>
        <p:spPr/>
        <p:txBody>
          <a:bodyPr/>
          <a:lstStyle/>
          <a:p>
            <a:r>
              <a:rPr lang="en-GB" dirty="0"/>
              <a:t>The dataset we have chosen details the salaries from various AI related jobs</a:t>
            </a:r>
          </a:p>
          <a:p>
            <a:r>
              <a:rPr lang="en-GB" dirty="0"/>
              <a:t>We chose it due to the relevance it has towards all of us and our chosen career and due to the amount of data included</a:t>
            </a:r>
          </a:p>
          <a:p>
            <a:r>
              <a:rPr lang="en-GB" dirty="0"/>
              <a:t>Column names include work year, experience level, employment type, job title, salary, salary currency, salary in USD, employee residence, remote ratio, company location and company size</a:t>
            </a:r>
          </a:p>
          <a:p>
            <a:r>
              <a:rPr lang="en-GB" dirty="0"/>
              <a:t>Contains over 70000 entries</a:t>
            </a:r>
          </a:p>
          <a:p>
            <a:endParaRPr lang="en-GB" dirty="0"/>
          </a:p>
          <a:p>
            <a:pPr marL="0" indent="0">
              <a:buNone/>
            </a:pPr>
            <a:endParaRPr lang="en-GB" dirty="0"/>
          </a:p>
        </p:txBody>
      </p:sp>
    </p:spTree>
    <p:extLst>
      <p:ext uri="{BB962C8B-B14F-4D97-AF65-F5344CB8AC3E}">
        <p14:creationId xmlns:p14="http://schemas.microsoft.com/office/powerpoint/2010/main" val="23032094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8EE204-95B1-5A47-82EE-A3B3698FBD44}"/>
              </a:ext>
            </a:extLst>
          </p:cNvPr>
          <p:cNvSpPr>
            <a:spLocks noGrp="1"/>
          </p:cNvSpPr>
          <p:nvPr>
            <p:ph type="title"/>
          </p:nvPr>
        </p:nvSpPr>
        <p:spPr/>
        <p:txBody>
          <a:bodyPr/>
          <a:lstStyle/>
          <a:p>
            <a:r>
              <a:rPr lang="en-GB" dirty="0"/>
              <a:t>Evaluation</a:t>
            </a:r>
          </a:p>
        </p:txBody>
      </p:sp>
      <p:sp>
        <p:nvSpPr>
          <p:cNvPr id="3" name="Content Placeholder 2">
            <a:extLst>
              <a:ext uri="{FF2B5EF4-FFF2-40B4-BE49-F238E27FC236}">
                <a16:creationId xmlns:a16="http://schemas.microsoft.com/office/drawing/2014/main" id="{F8E300F2-DC57-3053-EEFC-4486182F8AC9}"/>
              </a:ext>
            </a:extLst>
          </p:cNvPr>
          <p:cNvSpPr>
            <a:spLocks noGrp="1"/>
          </p:cNvSpPr>
          <p:nvPr>
            <p:ph idx="1"/>
          </p:nvPr>
        </p:nvSpPr>
        <p:spPr>
          <a:xfrm>
            <a:off x="875201" y="1976718"/>
            <a:ext cx="8946541" cy="4195481"/>
          </a:xfrm>
        </p:spPr>
        <p:txBody>
          <a:bodyPr/>
          <a:lstStyle/>
          <a:p>
            <a:pPr>
              <a:lnSpc>
                <a:spcPct val="115000"/>
              </a:lnSpc>
              <a:spcAft>
                <a:spcPts val="800"/>
              </a:spcAft>
            </a:pPr>
            <a:r>
              <a:rPr lang="en-GB" sz="1800" kern="100" dirty="0">
                <a:effectLst/>
                <a:latin typeface="Aptos" panose="020B0004020202020204" pitchFamily="34" charset="0"/>
                <a:ea typeface="Microsoft YaHei" panose="020B0503020204020204" pitchFamily="34" charset="-122"/>
                <a:cs typeface="Sans Serif Collection" panose="020B0502040504020204" pitchFamily="34" charset="-78"/>
              </a:rPr>
              <a:t>Benefits: Introduced the usage of git and </a:t>
            </a:r>
            <a:r>
              <a:rPr lang="en-GB" sz="1800" kern="100" dirty="0" err="1">
                <a:effectLst/>
                <a:latin typeface="Aptos" panose="020B0004020202020204" pitchFamily="34" charset="0"/>
                <a:ea typeface="Microsoft YaHei" panose="020B0503020204020204" pitchFamily="34" charset="-122"/>
                <a:cs typeface="Sans Serif Collection" panose="020B0502040504020204" pitchFamily="34" charset="-78"/>
              </a:rPr>
              <a:t>github</a:t>
            </a:r>
            <a:r>
              <a:rPr lang="en-GB" sz="1800" kern="100" dirty="0">
                <a:effectLst/>
                <a:latin typeface="Aptos" panose="020B0004020202020204" pitchFamily="34" charset="0"/>
                <a:ea typeface="Microsoft YaHei" panose="020B0503020204020204" pitchFamily="34" charset="-122"/>
                <a:cs typeface="Sans Serif Collection" panose="020B0502040504020204" pitchFamily="34" charset="-78"/>
              </a:rPr>
              <a:t> to the members of a group and helped show how teamwork in the field</a:t>
            </a:r>
            <a:endParaRPr lang="en-GB" sz="1800" kern="100" dirty="0">
              <a:effectLst/>
              <a:latin typeface="Aptos" panose="020B0004020202020204" pitchFamily="34" charset="0"/>
              <a:ea typeface="Aptos" panose="020B0004020202020204" pitchFamily="34" charset="0"/>
              <a:cs typeface="Times New Roman" panose="02020603050405020304" pitchFamily="18" charset="0"/>
            </a:endParaRPr>
          </a:p>
          <a:p>
            <a:r>
              <a:rPr lang="en-GB" sz="2000" kern="100" dirty="0">
                <a:effectLst/>
                <a:latin typeface="Aptos" panose="020B0004020202020204" pitchFamily="34" charset="0"/>
                <a:ea typeface="Microsoft YaHei" panose="020B0503020204020204" pitchFamily="34" charset="-122"/>
                <a:cs typeface="Sans Serif Collection" panose="020B0502040504020204" pitchFamily="34" charset="-78"/>
              </a:rPr>
              <a:t>Challenges: merging conflicts creating potential losses in progress and long periods of checking files for incorrect changes, finding periods where the whole group can communicate progress on the project.</a:t>
            </a:r>
            <a:endParaRPr lang="en-GB" sz="20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GB" dirty="0"/>
          </a:p>
        </p:txBody>
      </p:sp>
    </p:spTree>
    <p:extLst>
      <p:ext uri="{BB962C8B-B14F-4D97-AF65-F5344CB8AC3E}">
        <p14:creationId xmlns:p14="http://schemas.microsoft.com/office/powerpoint/2010/main" val="35882158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F18B52-8F23-C7A7-8610-20272E1C3635}"/>
              </a:ext>
            </a:extLst>
          </p:cNvPr>
          <p:cNvSpPr>
            <a:spLocks noGrp="1"/>
          </p:cNvSpPr>
          <p:nvPr>
            <p:ph type="title"/>
          </p:nvPr>
        </p:nvSpPr>
        <p:spPr/>
        <p:txBody>
          <a:bodyPr/>
          <a:lstStyle/>
          <a:p>
            <a:r>
              <a:rPr lang="en-GB" dirty="0"/>
              <a:t>What can be extracted? (questions)</a:t>
            </a:r>
          </a:p>
        </p:txBody>
      </p:sp>
      <p:sp>
        <p:nvSpPr>
          <p:cNvPr id="3" name="Content Placeholder 2">
            <a:extLst>
              <a:ext uri="{FF2B5EF4-FFF2-40B4-BE49-F238E27FC236}">
                <a16:creationId xmlns:a16="http://schemas.microsoft.com/office/drawing/2014/main" id="{51ECCE2D-5D1C-2D74-A5BD-B8DFAEA36B61}"/>
              </a:ext>
            </a:extLst>
          </p:cNvPr>
          <p:cNvSpPr>
            <a:spLocks noGrp="1"/>
          </p:cNvSpPr>
          <p:nvPr>
            <p:ph idx="1"/>
          </p:nvPr>
        </p:nvSpPr>
        <p:spPr>
          <a:xfrm>
            <a:off x="677334" y="1930400"/>
            <a:ext cx="8596668" cy="3880773"/>
          </a:xfrm>
        </p:spPr>
        <p:txBody>
          <a:bodyPr/>
          <a:lstStyle/>
          <a:p>
            <a:r>
              <a:rPr lang="en-GB" dirty="0"/>
              <a:t>Many different statistics can be extracted from this dataset in relation to job salaries (country, job title etc.) so each person in the group has chosen 2 questions to investigate.</a:t>
            </a:r>
          </a:p>
          <a:p>
            <a:r>
              <a:rPr lang="en-GB" dirty="0"/>
              <a:t>A list of the questions that were chosen is shown below although they will be explained in more detail later in the presentation.</a:t>
            </a:r>
          </a:p>
        </p:txBody>
      </p:sp>
      <p:pic>
        <p:nvPicPr>
          <p:cNvPr id="5" name="Picture 4">
            <a:extLst>
              <a:ext uri="{FF2B5EF4-FFF2-40B4-BE49-F238E27FC236}">
                <a16:creationId xmlns:a16="http://schemas.microsoft.com/office/drawing/2014/main" id="{F8AF24AC-8B00-3F1B-8934-A08300BE5C49}"/>
              </a:ext>
            </a:extLst>
          </p:cNvPr>
          <p:cNvPicPr>
            <a:picLocks noChangeAspect="1"/>
          </p:cNvPicPr>
          <p:nvPr/>
        </p:nvPicPr>
        <p:blipFill>
          <a:blip r:embed="rId2"/>
          <a:stretch>
            <a:fillRect/>
          </a:stretch>
        </p:blipFill>
        <p:spPr>
          <a:xfrm>
            <a:off x="321732" y="3791423"/>
            <a:ext cx="9952625" cy="2272356"/>
          </a:xfrm>
          <a:prstGeom prst="rect">
            <a:avLst/>
          </a:prstGeom>
        </p:spPr>
      </p:pic>
    </p:spTree>
    <p:extLst>
      <p:ext uri="{BB962C8B-B14F-4D97-AF65-F5344CB8AC3E}">
        <p14:creationId xmlns:p14="http://schemas.microsoft.com/office/powerpoint/2010/main" val="29162570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C9963-D59D-9CED-DB6F-9C525FFB29BD}"/>
              </a:ext>
            </a:extLst>
          </p:cNvPr>
          <p:cNvSpPr>
            <a:spLocks noGrp="1"/>
          </p:cNvSpPr>
          <p:nvPr>
            <p:ph type="title"/>
          </p:nvPr>
        </p:nvSpPr>
        <p:spPr/>
        <p:txBody>
          <a:bodyPr/>
          <a:lstStyle/>
          <a:p>
            <a:r>
              <a:rPr lang="en-GB" dirty="0"/>
              <a:t>Application Structure</a:t>
            </a:r>
          </a:p>
        </p:txBody>
      </p:sp>
      <p:sp>
        <p:nvSpPr>
          <p:cNvPr id="3" name="Content Placeholder 2">
            <a:extLst>
              <a:ext uri="{FF2B5EF4-FFF2-40B4-BE49-F238E27FC236}">
                <a16:creationId xmlns:a16="http://schemas.microsoft.com/office/drawing/2014/main" id="{C706E772-A0D7-5D27-5BE9-B63F0B29BA1C}"/>
              </a:ext>
            </a:extLst>
          </p:cNvPr>
          <p:cNvSpPr>
            <a:spLocks noGrp="1"/>
          </p:cNvSpPr>
          <p:nvPr>
            <p:ph idx="1"/>
          </p:nvPr>
        </p:nvSpPr>
        <p:spPr/>
        <p:txBody>
          <a:bodyPr/>
          <a:lstStyle/>
          <a:p>
            <a:r>
              <a:rPr lang="en-GB" dirty="0"/>
              <a:t>The structure of our application was decided to include:</a:t>
            </a:r>
          </a:p>
          <a:p>
            <a:r>
              <a:rPr lang="en-GB" dirty="0"/>
              <a:t>The ability to take user input</a:t>
            </a:r>
          </a:p>
          <a:p>
            <a:r>
              <a:rPr lang="en-GB" dirty="0"/>
              <a:t>A main menu</a:t>
            </a:r>
          </a:p>
          <a:p>
            <a:r>
              <a:rPr lang="en-GB" dirty="0"/>
              <a:t>Menu options such as view dataset, view column names and view dataset info</a:t>
            </a:r>
          </a:p>
          <a:p>
            <a:r>
              <a:rPr lang="en-GB" dirty="0"/>
              <a:t>A question selection screen</a:t>
            </a:r>
          </a:p>
          <a:p>
            <a:r>
              <a:rPr lang="en-GB" dirty="0"/>
              <a:t>The way the application will function is through a main menu displaying the options listed above and providing the user the ability to input which feature they would like to use</a:t>
            </a:r>
          </a:p>
          <a:p>
            <a:endParaRPr lang="en-GB" dirty="0"/>
          </a:p>
          <a:p>
            <a:endParaRPr lang="en-GB" dirty="0"/>
          </a:p>
          <a:p>
            <a:endParaRPr lang="en-GB" dirty="0"/>
          </a:p>
        </p:txBody>
      </p:sp>
    </p:spTree>
    <p:extLst>
      <p:ext uri="{BB962C8B-B14F-4D97-AF65-F5344CB8AC3E}">
        <p14:creationId xmlns:p14="http://schemas.microsoft.com/office/powerpoint/2010/main" val="35646551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081BD-1849-4A3B-BC0B-BD838100C543}"/>
              </a:ext>
            </a:extLst>
          </p:cNvPr>
          <p:cNvSpPr>
            <a:spLocks noGrp="1"/>
          </p:cNvSpPr>
          <p:nvPr>
            <p:ph type="title"/>
          </p:nvPr>
        </p:nvSpPr>
        <p:spPr/>
        <p:txBody>
          <a:bodyPr/>
          <a:lstStyle/>
          <a:p>
            <a:r>
              <a:rPr lang="en-GB" dirty="0"/>
              <a:t>Implementation (file reading function)</a:t>
            </a:r>
          </a:p>
        </p:txBody>
      </p:sp>
      <p:sp>
        <p:nvSpPr>
          <p:cNvPr id="3" name="Content Placeholder 2">
            <a:extLst>
              <a:ext uri="{FF2B5EF4-FFF2-40B4-BE49-F238E27FC236}">
                <a16:creationId xmlns:a16="http://schemas.microsoft.com/office/drawing/2014/main" id="{341B0121-6687-021E-D6C2-035BBB6A97C0}"/>
              </a:ext>
            </a:extLst>
          </p:cNvPr>
          <p:cNvSpPr>
            <a:spLocks noGrp="1"/>
          </p:cNvSpPr>
          <p:nvPr>
            <p:ph idx="1"/>
          </p:nvPr>
        </p:nvSpPr>
        <p:spPr/>
        <p:txBody>
          <a:bodyPr/>
          <a:lstStyle/>
          <a:p>
            <a:r>
              <a:rPr lang="en-GB" dirty="0"/>
              <a:t>The file reading function went through a couple iterations eventually landing on the pandas version shown on the bottom right</a:t>
            </a:r>
          </a:p>
          <a:p>
            <a:r>
              <a:rPr lang="en-GB" dirty="0"/>
              <a:t>1</a:t>
            </a:r>
            <a:r>
              <a:rPr lang="en-GB" baseline="30000" dirty="0"/>
              <a:t>st</a:t>
            </a:r>
            <a:r>
              <a:rPr lang="en-GB" dirty="0"/>
              <a:t> version: lengthy is code and doesn’t allow the dataset to be viewed well due to how its stored in a list</a:t>
            </a:r>
          </a:p>
          <a:p>
            <a:r>
              <a:rPr lang="en-GB" dirty="0"/>
              <a:t>2</a:t>
            </a:r>
            <a:r>
              <a:rPr lang="en-GB" baseline="30000" dirty="0"/>
              <a:t>nd</a:t>
            </a:r>
            <a:r>
              <a:rPr lang="en-GB" dirty="0"/>
              <a:t> version: concise code which is easy to understand, allows the viewing of the dataset in a formatted way and allows it to be accessed easily.</a:t>
            </a:r>
          </a:p>
        </p:txBody>
      </p:sp>
      <p:pic>
        <p:nvPicPr>
          <p:cNvPr id="4" name="Picture 3">
            <a:extLst>
              <a:ext uri="{FF2B5EF4-FFF2-40B4-BE49-F238E27FC236}">
                <a16:creationId xmlns:a16="http://schemas.microsoft.com/office/drawing/2014/main" id="{28B1E5C5-0C9B-BDA7-17BA-1224FE455906}"/>
              </a:ext>
            </a:extLst>
          </p:cNvPr>
          <p:cNvPicPr>
            <a:picLocks noChangeAspect="1"/>
          </p:cNvPicPr>
          <p:nvPr/>
        </p:nvPicPr>
        <p:blipFill>
          <a:blip r:embed="rId2"/>
          <a:stretch>
            <a:fillRect/>
          </a:stretch>
        </p:blipFill>
        <p:spPr>
          <a:xfrm>
            <a:off x="854075" y="4554009"/>
            <a:ext cx="4591050" cy="2152650"/>
          </a:xfrm>
          <a:prstGeom prst="rect">
            <a:avLst/>
          </a:prstGeom>
        </p:spPr>
      </p:pic>
      <p:pic>
        <p:nvPicPr>
          <p:cNvPr id="5" name="Picture 4">
            <a:extLst>
              <a:ext uri="{FF2B5EF4-FFF2-40B4-BE49-F238E27FC236}">
                <a16:creationId xmlns:a16="http://schemas.microsoft.com/office/drawing/2014/main" id="{39BACBC9-23AC-0CCF-0165-F5E72D9E1127}"/>
              </a:ext>
            </a:extLst>
          </p:cNvPr>
          <p:cNvPicPr>
            <a:picLocks noChangeAspect="1"/>
          </p:cNvPicPr>
          <p:nvPr/>
        </p:nvPicPr>
        <p:blipFill>
          <a:blip r:embed="rId3"/>
          <a:stretch>
            <a:fillRect/>
          </a:stretch>
        </p:blipFill>
        <p:spPr>
          <a:xfrm>
            <a:off x="5988896" y="5112809"/>
            <a:ext cx="3646172" cy="604566"/>
          </a:xfrm>
          <a:prstGeom prst="rect">
            <a:avLst/>
          </a:prstGeom>
        </p:spPr>
      </p:pic>
    </p:spTree>
    <p:extLst>
      <p:ext uri="{BB962C8B-B14F-4D97-AF65-F5344CB8AC3E}">
        <p14:creationId xmlns:p14="http://schemas.microsoft.com/office/powerpoint/2010/main" val="19853218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44914-43C8-D862-69EB-816A2C64A787}"/>
              </a:ext>
            </a:extLst>
          </p:cNvPr>
          <p:cNvSpPr>
            <a:spLocks noGrp="1"/>
          </p:cNvSpPr>
          <p:nvPr>
            <p:ph type="title"/>
          </p:nvPr>
        </p:nvSpPr>
        <p:spPr/>
        <p:txBody>
          <a:bodyPr/>
          <a:lstStyle/>
          <a:p>
            <a:r>
              <a:rPr lang="en-GB" dirty="0"/>
              <a:t>Main Menu (structure)</a:t>
            </a:r>
          </a:p>
        </p:txBody>
      </p:sp>
      <p:sp>
        <p:nvSpPr>
          <p:cNvPr id="3" name="Content Placeholder 2">
            <a:extLst>
              <a:ext uri="{FF2B5EF4-FFF2-40B4-BE49-F238E27FC236}">
                <a16:creationId xmlns:a16="http://schemas.microsoft.com/office/drawing/2014/main" id="{436B4648-5CF4-4D51-7534-2F661FC5A375}"/>
              </a:ext>
            </a:extLst>
          </p:cNvPr>
          <p:cNvSpPr>
            <a:spLocks noGrp="1"/>
          </p:cNvSpPr>
          <p:nvPr>
            <p:ph idx="1"/>
          </p:nvPr>
        </p:nvSpPr>
        <p:spPr>
          <a:xfrm>
            <a:off x="485246" y="1587251"/>
            <a:ext cx="8946541" cy="4195481"/>
          </a:xfrm>
        </p:spPr>
        <p:txBody>
          <a:bodyPr/>
          <a:lstStyle/>
          <a:p>
            <a:r>
              <a:rPr lang="en-GB" dirty="0"/>
              <a:t>The structure of the menu was created by brainstorming the related features that are needed to understand the dataset and the information that is to be shown by the questions</a:t>
            </a:r>
          </a:p>
          <a:p>
            <a:r>
              <a:rPr lang="en-GB" dirty="0"/>
              <a:t>Functions identified: load dataset, view dataset, view column names, view dataset info, pick question and quit.</a:t>
            </a:r>
          </a:p>
          <a:p>
            <a:r>
              <a:rPr lang="en-GB" dirty="0"/>
              <a:t>Originally used a series of if and </a:t>
            </a:r>
            <a:r>
              <a:rPr lang="en-GB" dirty="0" err="1"/>
              <a:t>elif</a:t>
            </a:r>
            <a:r>
              <a:rPr lang="en-GB" dirty="0"/>
              <a:t> statements although was switched to a case structure later.</a:t>
            </a:r>
          </a:p>
        </p:txBody>
      </p:sp>
      <p:pic>
        <p:nvPicPr>
          <p:cNvPr id="5" name="Picture 4">
            <a:extLst>
              <a:ext uri="{FF2B5EF4-FFF2-40B4-BE49-F238E27FC236}">
                <a16:creationId xmlns:a16="http://schemas.microsoft.com/office/drawing/2014/main" id="{92C16261-ED8A-CD92-C6D5-EEF2D444AE30}"/>
              </a:ext>
            </a:extLst>
          </p:cNvPr>
          <p:cNvPicPr>
            <a:picLocks noChangeAspect="1"/>
          </p:cNvPicPr>
          <p:nvPr/>
        </p:nvPicPr>
        <p:blipFill>
          <a:blip r:embed="rId2"/>
          <a:stretch>
            <a:fillRect/>
          </a:stretch>
        </p:blipFill>
        <p:spPr>
          <a:xfrm>
            <a:off x="9150350" y="2238161"/>
            <a:ext cx="3041650" cy="4611370"/>
          </a:xfrm>
          <a:prstGeom prst="rect">
            <a:avLst/>
          </a:prstGeom>
        </p:spPr>
      </p:pic>
      <p:pic>
        <p:nvPicPr>
          <p:cNvPr id="6" name="Picture 5">
            <a:extLst>
              <a:ext uri="{FF2B5EF4-FFF2-40B4-BE49-F238E27FC236}">
                <a16:creationId xmlns:a16="http://schemas.microsoft.com/office/drawing/2014/main" id="{607595DF-B63C-3665-2DE9-0C8381EBA43C}"/>
              </a:ext>
            </a:extLst>
          </p:cNvPr>
          <p:cNvPicPr>
            <a:picLocks noChangeAspect="1"/>
          </p:cNvPicPr>
          <p:nvPr/>
        </p:nvPicPr>
        <p:blipFill>
          <a:blip r:embed="rId3"/>
          <a:stretch>
            <a:fillRect/>
          </a:stretch>
        </p:blipFill>
        <p:spPr>
          <a:xfrm>
            <a:off x="3359863" y="3977438"/>
            <a:ext cx="3977217" cy="2880562"/>
          </a:xfrm>
          <a:prstGeom prst="rect">
            <a:avLst/>
          </a:prstGeom>
        </p:spPr>
      </p:pic>
    </p:spTree>
    <p:extLst>
      <p:ext uri="{BB962C8B-B14F-4D97-AF65-F5344CB8AC3E}">
        <p14:creationId xmlns:p14="http://schemas.microsoft.com/office/powerpoint/2010/main" val="7437607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8E49D-A3F6-2E0E-8890-08F3E3EFE806}"/>
              </a:ext>
            </a:extLst>
          </p:cNvPr>
          <p:cNvSpPr>
            <a:spLocks noGrp="1"/>
          </p:cNvSpPr>
          <p:nvPr>
            <p:ph type="title"/>
          </p:nvPr>
        </p:nvSpPr>
        <p:spPr/>
        <p:txBody>
          <a:bodyPr/>
          <a:lstStyle/>
          <a:p>
            <a:r>
              <a:rPr lang="en-GB" dirty="0"/>
              <a:t>Main Menu (function)</a:t>
            </a:r>
          </a:p>
        </p:txBody>
      </p:sp>
      <p:sp>
        <p:nvSpPr>
          <p:cNvPr id="3" name="Content Placeholder 2">
            <a:extLst>
              <a:ext uri="{FF2B5EF4-FFF2-40B4-BE49-F238E27FC236}">
                <a16:creationId xmlns:a16="http://schemas.microsoft.com/office/drawing/2014/main" id="{E19C3618-E136-0BB3-6140-D483C86954D2}"/>
              </a:ext>
            </a:extLst>
          </p:cNvPr>
          <p:cNvSpPr>
            <a:spLocks noGrp="1"/>
          </p:cNvSpPr>
          <p:nvPr>
            <p:ph idx="1"/>
          </p:nvPr>
        </p:nvSpPr>
        <p:spPr>
          <a:xfrm>
            <a:off x="682799" y="1605627"/>
            <a:ext cx="8596668" cy="3880773"/>
          </a:xfrm>
        </p:spPr>
        <p:txBody>
          <a:bodyPr/>
          <a:lstStyle/>
          <a:p>
            <a:r>
              <a:rPr lang="en-GB" dirty="0"/>
              <a:t>Applying function to the main menu options:</a:t>
            </a:r>
          </a:p>
          <a:p>
            <a:r>
              <a:rPr lang="en-GB" dirty="0"/>
              <a:t>Load dataset: moved to when code is run</a:t>
            </a:r>
          </a:p>
          <a:p>
            <a:r>
              <a:rPr lang="en-GB" dirty="0"/>
              <a:t>View dataset: simple, mostly taken care of by the file reading function printing out the results </a:t>
            </a:r>
          </a:p>
          <a:p>
            <a:r>
              <a:rPr lang="en-GB" dirty="0"/>
              <a:t>View column names: extracts the first column of data and adds it to a list then prints it out</a:t>
            </a:r>
          </a:p>
          <a:p>
            <a:r>
              <a:rPr lang="en-GB" dirty="0"/>
              <a:t>View dataset info: dataset info is stored in a separate file where it is then read and stored in a variable which is then printed out.</a:t>
            </a:r>
          </a:p>
        </p:txBody>
      </p:sp>
      <p:pic>
        <p:nvPicPr>
          <p:cNvPr id="4" name="Picture 3">
            <a:extLst>
              <a:ext uri="{FF2B5EF4-FFF2-40B4-BE49-F238E27FC236}">
                <a16:creationId xmlns:a16="http://schemas.microsoft.com/office/drawing/2014/main" id="{0FDBAD7F-A9D6-5856-DB2E-08F25628FEB1}"/>
              </a:ext>
            </a:extLst>
          </p:cNvPr>
          <p:cNvPicPr>
            <a:picLocks noChangeAspect="1"/>
          </p:cNvPicPr>
          <p:nvPr/>
        </p:nvPicPr>
        <p:blipFill>
          <a:blip r:embed="rId2"/>
          <a:stretch>
            <a:fillRect/>
          </a:stretch>
        </p:blipFill>
        <p:spPr>
          <a:xfrm>
            <a:off x="589068" y="5252373"/>
            <a:ext cx="2323465" cy="637540"/>
          </a:xfrm>
          <a:prstGeom prst="rect">
            <a:avLst/>
          </a:prstGeom>
        </p:spPr>
      </p:pic>
      <p:pic>
        <p:nvPicPr>
          <p:cNvPr id="5" name="Picture 4">
            <a:extLst>
              <a:ext uri="{FF2B5EF4-FFF2-40B4-BE49-F238E27FC236}">
                <a16:creationId xmlns:a16="http://schemas.microsoft.com/office/drawing/2014/main" id="{4F5EC61A-8E5E-141C-115E-68B0FA569C82}"/>
              </a:ext>
            </a:extLst>
          </p:cNvPr>
          <p:cNvPicPr>
            <a:picLocks noChangeAspect="1"/>
          </p:cNvPicPr>
          <p:nvPr/>
        </p:nvPicPr>
        <p:blipFill>
          <a:blip r:embed="rId3"/>
          <a:stretch>
            <a:fillRect/>
          </a:stretch>
        </p:blipFill>
        <p:spPr>
          <a:xfrm>
            <a:off x="3296497" y="5138073"/>
            <a:ext cx="3685540" cy="866140"/>
          </a:xfrm>
          <a:prstGeom prst="rect">
            <a:avLst/>
          </a:prstGeom>
        </p:spPr>
      </p:pic>
      <p:pic>
        <p:nvPicPr>
          <p:cNvPr id="7" name="Picture 6">
            <a:extLst>
              <a:ext uri="{FF2B5EF4-FFF2-40B4-BE49-F238E27FC236}">
                <a16:creationId xmlns:a16="http://schemas.microsoft.com/office/drawing/2014/main" id="{7F9AE25B-149A-D206-773E-205D5C1FED25}"/>
              </a:ext>
            </a:extLst>
          </p:cNvPr>
          <p:cNvPicPr>
            <a:picLocks noChangeAspect="1"/>
          </p:cNvPicPr>
          <p:nvPr/>
        </p:nvPicPr>
        <p:blipFill>
          <a:blip r:embed="rId4"/>
          <a:stretch>
            <a:fillRect/>
          </a:stretch>
        </p:blipFill>
        <p:spPr>
          <a:xfrm>
            <a:off x="7309379" y="5138073"/>
            <a:ext cx="3638550" cy="447675"/>
          </a:xfrm>
          <a:prstGeom prst="rect">
            <a:avLst/>
          </a:prstGeom>
        </p:spPr>
      </p:pic>
      <p:pic>
        <p:nvPicPr>
          <p:cNvPr id="9" name="Picture 8">
            <a:extLst>
              <a:ext uri="{FF2B5EF4-FFF2-40B4-BE49-F238E27FC236}">
                <a16:creationId xmlns:a16="http://schemas.microsoft.com/office/drawing/2014/main" id="{9F394B84-04F6-5330-8AC6-71EEB5DE43AD}"/>
              </a:ext>
            </a:extLst>
          </p:cNvPr>
          <p:cNvPicPr>
            <a:picLocks noChangeAspect="1"/>
          </p:cNvPicPr>
          <p:nvPr/>
        </p:nvPicPr>
        <p:blipFill>
          <a:blip r:embed="rId5"/>
          <a:stretch>
            <a:fillRect/>
          </a:stretch>
        </p:blipFill>
        <p:spPr>
          <a:xfrm>
            <a:off x="7720012" y="5585748"/>
            <a:ext cx="1476375" cy="200025"/>
          </a:xfrm>
          <a:prstGeom prst="rect">
            <a:avLst/>
          </a:prstGeom>
        </p:spPr>
      </p:pic>
    </p:spTree>
    <p:extLst>
      <p:ext uri="{BB962C8B-B14F-4D97-AF65-F5344CB8AC3E}">
        <p14:creationId xmlns:p14="http://schemas.microsoft.com/office/powerpoint/2010/main" val="1371015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1A8BCD-834F-F181-97CF-D83A97F64CF7}"/>
              </a:ext>
            </a:extLst>
          </p:cNvPr>
          <p:cNvSpPr>
            <a:spLocks noGrp="1"/>
          </p:cNvSpPr>
          <p:nvPr>
            <p:ph type="title"/>
          </p:nvPr>
        </p:nvSpPr>
        <p:spPr/>
        <p:txBody>
          <a:bodyPr/>
          <a:lstStyle/>
          <a:p>
            <a:r>
              <a:rPr lang="en-GB" dirty="0"/>
              <a:t>Question Picking Function</a:t>
            </a:r>
          </a:p>
        </p:txBody>
      </p:sp>
      <p:sp>
        <p:nvSpPr>
          <p:cNvPr id="3" name="Content Placeholder 2">
            <a:extLst>
              <a:ext uri="{FF2B5EF4-FFF2-40B4-BE49-F238E27FC236}">
                <a16:creationId xmlns:a16="http://schemas.microsoft.com/office/drawing/2014/main" id="{64826A3D-0C4A-FAE7-70D4-0448510A4555}"/>
              </a:ext>
            </a:extLst>
          </p:cNvPr>
          <p:cNvSpPr>
            <a:spLocks noGrp="1"/>
          </p:cNvSpPr>
          <p:nvPr>
            <p:ph idx="1"/>
          </p:nvPr>
        </p:nvSpPr>
        <p:spPr>
          <a:xfrm>
            <a:off x="713845" y="1519518"/>
            <a:ext cx="8946541" cy="4195481"/>
          </a:xfrm>
        </p:spPr>
        <p:txBody>
          <a:bodyPr/>
          <a:lstStyle/>
          <a:p>
            <a:r>
              <a:rPr lang="en-GB" dirty="0"/>
              <a:t>Code displays all questions that are stored within a text file and dynamically adds the ability to call the functions of any future questions added</a:t>
            </a:r>
          </a:p>
          <a:p>
            <a:r>
              <a:rPr lang="en-GB" dirty="0"/>
              <a:t>Calls function of question selected by adding the number user enters to the name of a function.</a:t>
            </a:r>
          </a:p>
          <a:p>
            <a:r>
              <a:rPr lang="en-GB" dirty="0"/>
              <a:t>Handles validation through try catch</a:t>
            </a:r>
          </a:p>
        </p:txBody>
      </p:sp>
      <p:pic>
        <p:nvPicPr>
          <p:cNvPr id="5" name="Picture 4">
            <a:extLst>
              <a:ext uri="{FF2B5EF4-FFF2-40B4-BE49-F238E27FC236}">
                <a16:creationId xmlns:a16="http://schemas.microsoft.com/office/drawing/2014/main" id="{0865636B-7538-93AE-6307-680B55D4CB4A}"/>
              </a:ext>
            </a:extLst>
          </p:cNvPr>
          <p:cNvPicPr>
            <a:picLocks noChangeAspect="1"/>
          </p:cNvPicPr>
          <p:nvPr/>
        </p:nvPicPr>
        <p:blipFill>
          <a:blip r:embed="rId2"/>
          <a:stretch>
            <a:fillRect/>
          </a:stretch>
        </p:blipFill>
        <p:spPr>
          <a:xfrm>
            <a:off x="7349067" y="4544886"/>
            <a:ext cx="4782607" cy="2313114"/>
          </a:xfrm>
          <a:prstGeom prst="rect">
            <a:avLst/>
          </a:prstGeom>
        </p:spPr>
      </p:pic>
      <p:pic>
        <p:nvPicPr>
          <p:cNvPr id="7" name="Picture 6">
            <a:extLst>
              <a:ext uri="{FF2B5EF4-FFF2-40B4-BE49-F238E27FC236}">
                <a16:creationId xmlns:a16="http://schemas.microsoft.com/office/drawing/2014/main" id="{B64A72F3-BE88-83E0-A2BC-3DD5EFE6404F}"/>
              </a:ext>
            </a:extLst>
          </p:cNvPr>
          <p:cNvPicPr>
            <a:picLocks noChangeAspect="1"/>
          </p:cNvPicPr>
          <p:nvPr/>
        </p:nvPicPr>
        <p:blipFill>
          <a:blip r:embed="rId3"/>
          <a:stretch>
            <a:fillRect/>
          </a:stretch>
        </p:blipFill>
        <p:spPr>
          <a:xfrm>
            <a:off x="0" y="5381270"/>
            <a:ext cx="7002643" cy="1400529"/>
          </a:xfrm>
          <a:prstGeom prst="rect">
            <a:avLst/>
          </a:prstGeom>
        </p:spPr>
      </p:pic>
    </p:spTree>
    <p:extLst>
      <p:ext uri="{BB962C8B-B14F-4D97-AF65-F5344CB8AC3E}">
        <p14:creationId xmlns:p14="http://schemas.microsoft.com/office/powerpoint/2010/main" val="26852773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CCF600-D4F8-F675-FE47-7041B89E708E}"/>
              </a:ext>
            </a:extLst>
          </p:cNvPr>
          <p:cNvSpPr>
            <a:spLocks noGrp="1"/>
          </p:cNvSpPr>
          <p:nvPr>
            <p:ph type="title"/>
          </p:nvPr>
        </p:nvSpPr>
        <p:spPr/>
        <p:txBody>
          <a:bodyPr/>
          <a:lstStyle/>
          <a:p>
            <a:r>
              <a:rPr lang="en-GB" dirty="0"/>
              <a:t>Questions (Jason)</a:t>
            </a:r>
          </a:p>
        </p:txBody>
      </p:sp>
      <p:sp>
        <p:nvSpPr>
          <p:cNvPr id="3" name="Content Placeholder 2">
            <a:extLst>
              <a:ext uri="{FF2B5EF4-FFF2-40B4-BE49-F238E27FC236}">
                <a16:creationId xmlns:a16="http://schemas.microsoft.com/office/drawing/2014/main" id="{ABA57760-612C-2838-D9A6-58544CDB4AA2}"/>
              </a:ext>
            </a:extLst>
          </p:cNvPr>
          <p:cNvSpPr>
            <a:spLocks noGrp="1"/>
          </p:cNvSpPr>
          <p:nvPr>
            <p:ph idx="1"/>
          </p:nvPr>
        </p:nvSpPr>
        <p:spPr>
          <a:xfrm>
            <a:off x="646111" y="1638052"/>
            <a:ext cx="8946541" cy="4195481"/>
          </a:xfrm>
        </p:spPr>
        <p:txBody>
          <a:bodyPr/>
          <a:lstStyle/>
          <a:p>
            <a:r>
              <a:rPr lang="en-GB" dirty="0"/>
              <a:t>5. what is the difference in average salary between companies with 100% remote work and 0% remote work</a:t>
            </a:r>
          </a:p>
          <a:p>
            <a:r>
              <a:rPr lang="en-GB" dirty="0"/>
              <a:t>The result of the question is that on average jobs with no remote work pay slightly more than jobs that have 100% remote work</a:t>
            </a:r>
          </a:p>
          <a:p>
            <a:r>
              <a:rPr lang="en-GB" dirty="0"/>
              <a:t>The difference is minimal</a:t>
            </a:r>
          </a:p>
        </p:txBody>
      </p:sp>
      <p:pic>
        <p:nvPicPr>
          <p:cNvPr id="5" name="Picture 4">
            <a:extLst>
              <a:ext uri="{FF2B5EF4-FFF2-40B4-BE49-F238E27FC236}">
                <a16:creationId xmlns:a16="http://schemas.microsoft.com/office/drawing/2014/main" id="{734F4C32-215B-B9E6-DD28-A42DF27F8E84}"/>
              </a:ext>
            </a:extLst>
          </p:cNvPr>
          <p:cNvPicPr>
            <a:picLocks noChangeAspect="1"/>
          </p:cNvPicPr>
          <p:nvPr/>
        </p:nvPicPr>
        <p:blipFill>
          <a:blip r:embed="rId2"/>
          <a:stretch>
            <a:fillRect/>
          </a:stretch>
        </p:blipFill>
        <p:spPr>
          <a:xfrm>
            <a:off x="7746999" y="3658309"/>
            <a:ext cx="4297891" cy="3199691"/>
          </a:xfrm>
          <a:prstGeom prst="rect">
            <a:avLst/>
          </a:prstGeom>
        </p:spPr>
      </p:pic>
      <p:sp>
        <p:nvSpPr>
          <p:cNvPr id="6" name="TextBox 5">
            <a:extLst>
              <a:ext uri="{FF2B5EF4-FFF2-40B4-BE49-F238E27FC236}">
                <a16:creationId xmlns:a16="http://schemas.microsoft.com/office/drawing/2014/main" id="{4A12BB9F-3CFF-7F1E-1C4B-1700B5C88665}"/>
              </a:ext>
            </a:extLst>
          </p:cNvPr>
          <p:cNvSpPr txBox="1"/>
          <p:nvPr/>
        </p:nvSpPr>
        <p:spPr>
          <a:xfrm>
            <a:off x="9013823" y="3199691"/>
            <a:ext cx="3031067" cy="369332"/>
          </a:xfrm>
          <a:prstGeom prst="rect">
            <a:avLst/>
          </a:prstGeom>
          <a:noFill/>
        </p:spPr>
        <p:txBody>
          <a:bodyPr wrap="square" rtlCol="0">
            <a:spAutoFit/>
          </a:bodyPr>
          <a:lstStyle/>
          <a:p>
            <a:r>
              <a:rPr lang="en-GB" dirty="0"/>
              <a:t>Visualisation</a:t>
            </a:r>
          </a:p>
        </p:txBody>
      </p:sp>
      <p:pic>
        <p:nvPicPr>
          <p:cNvPr id="8" name="Picture 7">
            <a:extLst>
              <a:ext uri="{FF2B5EF4-FFF2-40B4-BE49-F238E27FC236}">
                <a16:creationId xmlns:a16="http://schemas.microsoft.com/office/drawing/2014/main" id="{1DB58B55-BDF6-5739-A4EF-0C5AE873A19E}"/>
              </a:ext>
            </a:extLst>
          </p:cNvPr>
          <p:cNvPicPr>
            <a:picLocks noChangeAspect="1"/>
          </p:cNvPicPr>
          <p:nvPr/>
        </p:nvPicPr>
        <p:blipFill>
          <a:blip r:embed="rId3"/>
          <a:stretch>
            <a:fillRect/>
          </a:stretch>
        </p:blipFill>
        <p:spPr>
          <a:xfrm>
            <a:off x="0" y="4546706"/>
            <a:ext cx="7564235" cy="2311294"/>
          </a:xfrm>
          <a:prstGeom prst="rect">
            <a:avLst/>
          </a:prstGeom>
        </p:spPr>
      </p:pic>
    </p:spTree>
    <p:extLst>
      <p:ext uri="{BB962C8B-B14F-4D97-AF65-F5344CB8AC3E}">
        <p14:creationId xmlns:p14="http://schemas.microsoft.com/office/powerpoint/2010/main" val="245568583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429</TotalTime>
  <Words>1294</Words>
  <Application>Microsoft Office PowerPoint</Application>
  <PresentationFormat>Widescreen</PresentationFormat>
  <Paragraphs>90</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Microsoft YaHei</vt:lpstr>
      <vt:lpstr>Aptos</vt:lpstr>
      <vt:lpstr>Century Gothic</vt:lpstr>
      <vt:lpstr>Times New Roman</vt:lpstr>
      <vt:lpstr>Wingdings 3</vt:lpstr>
      <vt:lpstr>Ion</vt:lpstr>
      <vt:lpstr>Computer Science Workshop</vt:lpstr>
      <vt:lpstr>What is the dataset?</vt:lpstr>
      <vt:lpstr>What can be extracted? (questions)</vt:lpstr>
      <vt:lpstr>Application Structure</vt:lpstr>
      <vt:lpstr>Implementation (file reading function)</vt:lpstr>
      <vt:lpstr>Main Menu (structure)</vt:lpstr>
      <vt:lpstr>Main Menu (function)</vt:lpstr>
      <vt:lpstr>Question Picking Function</vt:lpstr>
      <vt:lpstr>Questions (Jason)</vt:lpstr>
      <vt:lpstr>Questions (Jason)</vt:lpstr>
      <vt:lpstr>Questions (Jake)</vt:lpstr>
      <vt:lpstr>Questions (Jake)</vt:lpstr>
      <vt:lpstr>Questions (Fiyin)</vt:lpstr>
      <vt:lpstr>Questions (Fiyin)</vt:lpstr>
      <vt:lpstr>Questions (Andrei)</vt:lpstr>
      <vt:lpstr>Questions (Andrei)</vt:lpstr>
      <vt:lpstr>Questions (name here)</vt:lpstr>
      <vt:lpstr>Questions (name here)</vt:lpstr>
      <vt:lpstr>Testing</vt:lpstr>
      <vt:lpstr>Evaluation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Science Workshop</dc:title>
  <dc:creator>Jason Wong</dc:creator>
  <cp:lastModifiedBy>Cowling, Jake</cp:lastModifiedBy>
  <cp:revision>19</cp:revision>
  <dcterms:created xsi:type="dcterms:W3CDTF">2025-04-08T08:37:17Z</dcterms:created>
  <dcterms:modified xsi:type="dcterms:W3CDTF">2025-04-09T09:31:44Z</dcterms:modified>
</cp:coreProperties>
</file>