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8"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09/04/2025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629150" y="3228975"/>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a:t>
            </a:r>
            <a:r>
              <a:rPr lang="en-GB"/>
              <a:t>is a </a:t>
            </a:r>
            <a:r>
              <a:rPr lang="en-GB" dirty="0"/>
              <a:t>noticeable difference when we get to entry level, however this is to be expected. So, although the order is as expected we can still see to what extent and how closely each are followed with each other.</a:t>
            </a:r>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a:xfrm>
            <a:off x="646111" y="452718"/>
            <a:ext cx="9404723" cy="1074424"/>
          </a:xfrm>
        </p:spPr>
        <p:txBody>
          <a:bodyPr/>
          <a:lstStyle/>
          <a:p>
            <a:r>
              <a:rPr lang="en-GB" dirty="0"/>
              <a:t>Questions (Fiyin)</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a:xfrm>
            <a:off x="1103312" y="1696825"/>
            <a:ext cx="8946541" cy="4551574"/>
          </a:xfrm>
        </p:spPr>
        <p:txBody>
          <a:bodyPr/>
          <a:lstStyle/>
          <a:p>
            <a:r>
              <a:rPr lang="en-GB" kern="100" dirty="0">
                <a:effectLst/>
                <a:ea typeface="Microsoft YaHei" panose="020B0503020204020204" pitchFamily="34" charset="-122"/>
                <a:cs typeface="Sans Serif Collection" panose="020B0502040504020204" pitchFamily="34" charset="0"/>
              </a:rPr>
              <a:t>Which countries offer the highest salaries for AI professionals?</a:t>
            </a:r>
            <a:endParaRPr lang="en-US" kern="100" dirty="0">
              <a:effectLst/>
              <a:ea typeface="Aptos"/>
              <a:cs typeface="Times New Roman" panose="02020603050405020304" pitchFamily="18" charset="0"/>
            </a:endParaRPr>
          </a:p>
          <a:p>
            <a:r>
              <a:rPr lang="en-US" dirty="0"/>
              <a:t>The top 10 countries with the highest </a:t>
            </a:r>
            <a:r>
              <a:rPr lang="en-US" b="1" dirty="0"/>
              <a:t>average AI salaries</a:t>
            </a:r>
            <a:r>
              <a:rPr lang="en-US" dirty="0"/>
              <a:t> were identified based on employee residence. </a:t>
            </a:r>
          </a:p>
          <a:p>
            <a:r>
              <a:rPr lang="en-US" dirty="0"/>
              <a:t>Countries like Qatar, Morocco, and Venezuela lead the list. Salaries are highest in regions with strong tech industries and high living costs.</a:t>
            </a:r>
          </a:p>
          <a:p>
            <a:pPr marL="0" indent="0">
              <a:buNone/>
            </a:pPr>
            <a:endParaRPr lang="en-GB" dirty="0"/>
          </a:p>
        </p:txBody>
      </p:sp>
      <p:pic>
        <p:nvPicPr>
          <p:cNvPr id="7" name="Picture 6">
            <a:extLst>
              <a:ext uri="{FF2B5EF4-FFF2-40B4-BE49-F238E27FC236}">
                <a16:creationId xmlns:a16="http://schemas.microsoft.com/office/drawing/2014/main" id="{DBCB226C-A4C0-4C3D-A4C8-D630E2584027}"/>
              </a:ext>
            </a:extLst>
          </p:cNvPr>
          <p:cNvPicPr/>
          <p:nvPr/>
        </p:nvPicPr>
        <p:blipFill>
          <a:blip r:embed="rId2"/>
          <a:stretch>
            <a:fillRect/>
          </a:stretch>
        </p:blipFill>
        <p:spPr>
          <a:xfrm>
            <a:off x="0" y="4266415"/>
            <a:ext cx="5326144" cy="2619865"/>
          </a:xfrm>
          <a:prstGeom prst="rect">
            <a:avLst/>
          </a:prstGeom>
        </p:spPr>
      </p:pic>
      <p:pic>
        <p:nvPicPr>
          <p:cNvPr id="9" name="Picture 8">
            <a:extLst>
              <a:ext uri="{FF2B5EF4-FFF2-40B4-BE49-F238E27FC236}">
                <a16:creationId xmlns:a16="http://schemas.microsoft.com/office/drawing/2014/main" id="{A4AC3B0E-E866-4BEB-B6E7-31053DB14237}"/>
              </a:ext>
            </a:extLst>
          </p:cNvPr>
          <p:cNvPicPr>
            <a:picLocks noChangeAspect="1"/>
          </p:cNvPicPr>
          <p:nvPr/>
        </p:nvPicPr>
        <p:blipFill>
          <a:blip r:embed="rId3"/>
          <a:stretch>
            <a:fillRect/>
          </a:stretch>
        </p:blipFill>
        <p:spPr>
          <a:xfrm>
            <a:off x="5910606" y="3834017"/>
            <a:ext cx="6281394" cy="3023983"/>
          </a:xfrm>
          <a:prstGeom prst="rect">
            <a:avLst/>
          </a:prstGeom>
        </p:spPr>
      </p:pic>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(Fiyin)</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a:xfrm>
            <a:off x="990190" y="1515590"/>
            <a:ext cx="8946541" cy="4195481"/>
          </a:xfrm>
        </p:spPr>
        <p:txBody>
          <a:bodyPr>
            <a:normAutofit/>
          </a:bodyPr>
          <a:lstStyle/>
          <a:p>
            <a:r>
              <a:rPr lang="en-US" sz="1800" kern="0" dirty="0">
                <a:effectLst/>
                <a:ea typeface="Times New Roman" panose="02020603050405020304" pitchFamily="18" charset="0"/>
                <a:cs typeface="Sans Serif Collection" panose="020B0502040504020204" pitchFamily="34" charset="0"/>
              </a:rPr>
              <a:t>What are the highest-paying AI job titles?</a:t>
            </a:r>
          </a:p>
          <a:p>
            <a:r>
              <a:rPr lang="en-US" sz="1800" dirty="0"/>
              <a:t>The top 8 highest-paying AI roles were identified based on average salary in USD.</a:t>
            </a:r>
          </a:p>
          <a:p>
            <a:r>
              <a:rPr lang="en-US" sz="1800" dirty="0"/>
              <a:t>With  Analytics Engineering Manager, Data Science Tech Lead, and Applied AI/ML Lead coming out as the top 3 most paid roles.</a:t>
            </a:r>
          </a:p>
          <a:p>
            <a:r>
              <a:rPr lang="en-US" sz="1800" dirty="0"/>
              <a:t> These positions typically require advanced expertise and leadership responsibilities.</a:t>
            </a:r>
            <a:endParaRPr lang="en-US" sz="1800" kern="100" dirty="0">
              <a:effectLst/>
              <a:ea typeface="Aptos"/>
              <a:cs typeface="Times New Roman" panose="02020603050405020304" pitchFamily="18" charset="0"/>
            </a:endParaRPr>
          </a:p>
        </p:txBody>
      </p:sp>
      <p:pic>
        <p:nvPicPr>
          <p:cNvPr id="6" name="Picture 5">
            <a:extLst>
              <a:ext uri="{FF2B5EF4-FFF2-40B4-BE49-F238E27FC236}">
                <a16:creationId xmlns:a16="http://schemas.microsoft.com/office/drawing/2014/main" id="{75CB0B96-F514-4FA4-AF5B-33640EE4E3B8}"/>
              </a:ext>
            </a:extLst>
          </p:cNvPr>
          <p:cNvPicPr>
            <a:picLocks noChangeAspect="1"/>
          </p:cNvPicPr>
          <p:nvPr/>
        </p:nvPicPr>
        <p:blipFill>
          <a:blip r:embed="rId2"/>
          <a:stretch>
            <a:fillRect/>
          </a:stretch>
        </p:blipFill>
        <p:spPr>
          <a:xfrm>
            <a:off x="0" y="4582211"/>
            <a:ext cx="6096000" cy="2257720"/>
          </a:xfrm>
          <a:prstGeom prst="rect">
            <a:avLst/>
          </a:prstGeom>
        </p:spPr>
      </p:pic>
      <p:pic>
        <p:nvPicPr>
          <p:cNvPr id="10" name="Picture 9">
            <a:extLst>
              <a:ext uri="{FF2B5EF4-FFF2-40B4-BE49-F238E27FC236}">
                <a16:creationId xmlns:a16="http://schemas.microsoft.com/office/drawing/2014/main" id="{E4FEA8D0-7DBA-454D-8D4A-2568E2A92DAB}"/>
              </a:ext>
            </a:extLst>
          </p:cNvPr>
          <p:cNvPicPr>
            <a:picLocks noChangeAspect="1"/>
          </p:cNvPicPr>
          <p:nvPr/>
        </p:nvPicPr>
        <p:blipFill>
          <a:blip r:embed="rId3"/>
          <a:stretch>
            <a:fillRect/>
          </a:stretch>
        </p:blipFill>
        <p:spPr>
          <a:xfrm>
            <a:off x="6096000" y="3582186"/>
            <a:ext cx="6170063" cy="3275814"/>
          </a:xfrm>
          <a:prstGeom prst="rect">
            <a:avLst/>
          </a:prstGeom>
        </p:spPr>
      </p:pic>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F4C0-23B9-D451-0188-EAC481DC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0F518-C5D5-3F49-181A-323BD72A9FD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37ABEAC2-01DB-E31B-D15A-3944BCD217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9135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71712-D8F3-AAAD-AF94-7C36297DE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45AF2-14B0-84A6-C263-C1CF2B8EB3E5}"/>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478A83EE-FC75-14F8-4E3B-66D73BE3520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28908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a:xfrm>
            <a:off x="646111" y="1502584"/>
            <a:ext cx="8946541" cy="4195481"/>
          </a:xfrm>
        </p:spPr>
        <p:txBody>
          <a:bodyPr/>
          <a:lstStyle/>
          <a:p>
            <a:r>
              <a:rPr lang="en-GB" dirty="0"/>
              <a:t>Uses case structure to provide error message for every input that isn’t one of the 5 menu options</a:t>
            </a:r>
          </a:p>
          <a:p>
            <a:r>
              <a:rPr lang="en-GB" dirty="0"/>
              <a:t>While the questions use a try catch structure to provide different error messages for invalid numbers and letter responses.</a:t>
            </a:r>
          </a:p>
          <a:p>
            <a:r>
              <a:rPr lang="en-GB" dirty="0"/>
              <a:t>These cover all the user inputs preventing the code to close abruptly at any point</a:t>
            </a:r>
          </a:p>
        </p:txBody>
      </p:sp>
      <p:pic>
        <p:nvPicPr>
          <p:cNvPr id="4" name="Picture 3">
            <a:extLst>
              <a:ext uri="{FF2B5EF4-FFF2-40B4-BE49-F238E27FC236}">
                <a16:creationId xmlns:a16="http://schemas.microsoft.com/office/drawing/2014/main" id="{0E290841-3848-6BA0-8932-76C15A59AA22}"/>
              </a:ext>
            </a:extLst>
          </p:cNvPr>
          <p:cNvPicPr>
            <a:picLocks noChangeAspect="1"/>
          </p:cNvPicPr>
          <p:nvPr/>
        </p:nvPicPr>
        <p:blipFill>
          <a:blip r:embed="rId2"/>
          <a:stretch>
            <a:fillRect/>
          </a:stretch>
        </p:blipFill>
        <p:spPr>
          <a:xfrm>
            <a:off x="0" y="4293235"/>
            <a:ext cx="5731510" cy="2564765"/>
          </a:xfrm>
          <a:prstGeom prst="rect">
            <a:avLst/>
          </a:prstGeom>
        </p:spPr>
      </p:pic>
      <p:pic>
        <p:nvPicPr>
          <p:cNvPr id="5" name="Picture 4">
            <a:extLst>
              <a:ext uri="{FF2B5EF4-FFF2-40B4-BE49-F238E27FC236}">
                <a16:creationId xmlns:a16="http://schemas.microsoft.com/office/drawing/2014/main" id="{76DDEE14-0B98-F3A4-E167-A23F125EC803}"/>
              </a:ext>
            </a:extLst>
          </p:cNvPr>
          <p:cNvPicPr>
            <a:picLocks noChangeAspect="1"/>
          </p:cNvPicPr>
          <p:nvPr/>
        </p:nvPicPr>
        <p:blipFill>
          <a:blip r:embed="rId3"/>
          <a:stretch>
            <a:fillRect/>
          </a:stretch>
        </p:blipFill>
        <p:spPr>
          <a:xfrm>
            <a:off x="7896225" y="3876675"/>
            <a:ext cx="4295775" cy="2981325"/>
          </a:xfrm>
          <a:prstGeom prst="rect">
            <a:avLst/>
          </a:prstGeom>
        </p:spPr>
      </p:pic>
    </p:spTree>
    <p:extLst>
      <p:ext uri="{BB962C8B-B14F-4D97-AF65-F5344CB8AC3E}">
        <p14:creationId xmlns:p14="http://schemas.microsoft.com/office/powerpoint/2010/main" val="1485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a:xfrm>
            <a:off x="875201" y="1976718"/>
            <a:ext cx="8946541" cy="4195481"/>
          </a:xfrm>
        </p:spPr>
        <p:txBody>
          <a:bodyPr/>
          <a:lstStyle/>
          <a:p>
            <a:pPr>
              <a:lnSpc>
                <a:spcPct val="115000"/>
              </a:lnSpc>
              <a:spcAft>
                <a:spcPts val="800"/>
              </a:spcAft>
            </a:pP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Benefits: Introduced the usage of git and </a:t>
            </a:r>
            <a:r>
              <a:rPr lang="en-GB" sz="1800" kern="100" dirty="0" err="1">
                <a:effectLst/>
                <a:latin typeface="Aptos" panose="020B0004020202020204" pitchFamily="34" charset="0"/>
                <a:ea typeface="Microsoft YaHei" panose="020B0503020204020204" pitchFamily="34" charset="-122"/>
                <a:cs typeface="Sans Serif Collection" panose="020B0502040504020204" pitchFamily="34" charset="-78"/>
              </a:rPr>
              <a:t>github</a:t>
            </a: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 to the members of a group and helped show how teams work in the field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Challenges: merging conflicts creating potential losses in progress and long periods of checking files for incorrect changes, finding periods where the whole group can communicate progress on the project.</a:t>
            </a:r>
            <a:r>
              <a:rPr lang="en-GB" kern="100" dirty="0">
                <a:latin typeface="Aptos" panose="020B0004020202020204" pitchFamily="34" charset="0"/>
                <a:ea typeface="Microsoft YaHei" panose="020B0503020204020204" pitchFamily="34" charset="-122"/>
                <a:cs typeface="Sans Serif Collection" panose="020B0502040504020204" pitchFamily="34" charset="-78"/>
              </a:rPr>
              <a:t> </a:t>
            </a: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Som</a:t>
            </a:r>
            <a:r>
              <a:rPr lang="en-GB" kern="100" dirty="0">
                <a:latin typeface="Aptos" panose="020B0004020202020204" pitchFamily="34" charset="0"/>
                <a:ea typeface="Microsoft YaHei" panose="020B0503020204020204" pitchFamily="34" charset="-122"/>
                <a:cs typeface="Sans Serif Collection" panose="020B0502040504020204" pitchFamily="34" charset="-78"/>
              </a:rPr>
              <a:t>e columns in the dataset were heavily dominated by one thing which made it difficult to compare to other columns and come up with visualisations. Employment type </a:t>
            </a:r>
            <a:r>
              <a:rPr lang="en-GB" kern="100">
                <a:latin typeface="Aptos" panose="020B0004020202020204" pitchFamily="34" charset="0"/>
                <a:ea typeface="Microsoft YaHei" panose="020B0503020204020204" pitchFamily="34" charset="-122"/>
                <a:cs typeface="Sans Serif Collection" panose="020B0502040504020204" pitchFamily="34" charset="-78"/>
              </a:rPr>
              <a:t>was practically 100% full time for example</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821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a:xfrm>
            <a:off x="485246" y="1587251"/>
            <a:ext cx="8946541" cy="4195481"/>
          </a:xfrm>
        </p:spPr>
        <p:txBody>
          <a:bodyPr/>
          <a:lstStyle/>
          <a:p>
            <a:r>
              <a:rPr lang="en-GB" dirty="0"/>
              <a:t>The structure of the menu was created by brainstorming the related features that are needed to understand the dataset and the information that is to be shown by the questions</a:t>
            </a:r>
          </a:p>
          <a:p>
            <a:r>
              <a:rPr lang="en-GB" dirty="0"/>
              <a:t>Functions identified: load dataset, view dataset, view column names, view dataset info, pick question and quit.</a:t>
            </a:r>
          </a:p>
          <a:p>
            <a:r>
              <a:rPr lang="en-GB" dirty="0"/>
              <a:t>Originally used a series of if and </a:t>
            </a:r>
            <a:r>
              <a:rPr lang="en-GB" dirty="0" err="1"/>
              <a:t>elif</a:t>
            </a:r>
            <a:r>
              <a:rPr lang="en-GB" dirty="0"/>
              <a:t> statements although was switched to a case structure later.</a:t>
            </a:r>
          </a:p>
        </p:txBody>
      </p:sp>
      <p:pic>
        <p:nvPicPr>
          <p:cNvPr id="5" name="Picture 4">
            <a:extLst>
              <a:ext uri="{FF2B5EF4-FFF2-40B4-BE49-F238E27FC236}">
                <a16:creationId xmlns:a16="http://schemas.microsoft.com/office/drawing/2014/main" id="{92C16261-ED8A-CD92-C6D5-EEF2D444AE30}"/>
              </a:ext>
            </a:extLst>
          </p:cNvPr>
          <p:cNvPicPr>
            <a:picLocks noChangeAspect="1"/>
          </p:cNvPicPr>
          <p:nvPr/>
        </p:nvPicPr>
        <p:blipFill>
          <a:blip r:embed="rId2"/>
          <a:stretch>
            <a:fillRect/>
          </a:stretch>
        </p:blipFill>
        <p:spPr>
          <a:xfrm>
            <a:off x="9150350" y="2238161"/>
            <a:ext cx="3041650" cy="4611370"/>
          </a:xfrm>
          <a:prstGeom prst="rect">
            <a:avLst/>
          </a:prstGeom>
        </p:spPr>
      </p:pic>
      <p:pic>
        <p:nvPicPr>
          <p:cNvPr id="6" name="Picture 5">
            <a:extLst>
              <a:ext uri="{FF2B5EF4-FFF2-40B4-BE49-F238E27FC236}">
                <a16:creationId xmlns:a16="http://schemas.microsoft.com/office/drawing/2014/main" id="{607595DF-B63C-3665-2DE9-0C8381EBA43C}"/>
              </a:ext>
            </a:extLst>
          </p:cNvPr>
          <p:cNvPicPr>
            <a:picLocks noChangeAspect="1"/>
          </p:cNvPicPr>
          <p:nvPr/>
        </p:nvPicPr>
        <p:blipFill>
          <a:blip r:embed="rId3"/>
          <a:stretch>
            <a:fillRect/>
          </a:stretch>
        </p:blipFill>
        <p:spPr>
          <a:xfrm>
            <a:off x="3359863" y="3977438"/>
            <a:ext cx="3977217" cy="2880562"/>
          </a:xfrm>
          <a:prstGeom prst="rect">
            <a:avLst/>
          </a:prstGeom>
        </p:spPr>
      </p:pic>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Load dataset: moved to when code is run</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a:xfrm>
            <a:off x="713845" y="1519518"/>
            <a:ext cx="8946541" cy="4195481"/>
          </a:xfrm>
        </p:spPr>
        <p:txBody>
          <a:bodyPr/>
          <a:lstStyle/>
          <a:p>
            <a:r>
              <a:rPr lang="en-GB" dirty="0"/>
              <a:t>Code displays all questions that are stored within a text file and dynamically adds the ability to call the functions of any future questions added</a:t>
            </a:r>
          </a:p>
          <a:p>
            <a:r>
              <a:rPr lang="en-GB" dirty="0"/>
              <a:t>Calls function of question selected by adding the number user enters to the name of a function.</a:t>
            </a:r>
          </a:p>
          <a:p>
            <a:r>
              <a:rPr lang="en-GB" dirty="0"/>
              <a:t>Handles validation through try catch</a:t>
            </a:r>
          </a:p>
        </p:txBody>
      </p:sp>
      <p:pic>
        <p:nvPicPr>
          <p:cNvPr id="5" name="Picture 4">
            <a:extLst>
              <a:ext uri="{FF2B5EF4-FFF2-40B4-BE49-F238E27FC236}">
                <a16:creationId xmlns:a16="http://schemas.microsoft.com/office/drawing/2014/main" id="{0865636B-7538-93AE-6307-680B55D4CB4A}"/>
              </a:ext>
            </a:extLst>
          </p:cNvPr>
          <p:cNvPicPr>
            <a:picLocks noChangeAspect="1"/>
          </p:cNvPicPr>
          <p:nvPr/>
        </p:nvPicPr>
        <p:blipFill>
          <a:blip r:embed="rId2"/>
          <a:stretch>
            <a:fillRect/>
          </a:stretch>
        </p:blipFill>
        <p:spPr>
          <a:xfrm>
            <a:off x="7349067" y="4544886"/>
            <a:ext cx="4782607" cy="2313114"/>
          </a:xfrm>
          <a:prstGeom prst="rect">
            <a:avLst/>
          </a:prstGeom>
        </p:spPr>
      </p:pic>
      <p:pic>
        <p:nvPicPr>
          <p:cNvPr id="7" name="Picture 6">
            <a:extLst>
              <a:ext uri="{FF2B5EF4-FFF2-40B4-BE49-F238E27FC236}">
                <a16:creationId xmlns:a16="http://schemas.microsoft.com/office/drawing/2014/main" id="{B64A72F3-BE88-83E0-A2BC-3DD5EFE6404F}"/>
              </a:ext>
            </a:extLst>
          </p:cNvPr>
          <p:cNvPicPr>
            <a:picLocks noChangeAspect="1"/>
          </p:cNvPicPr>
          <p:nvPr/>
        </p:nvPicPr>
        <p:blipFill>
          <a:blip r:embed="rId3"/>
          <a:stretch>
            <a:fillRect/>
          </a:stretch>
        </p:blipFill>
        <p:spPr>
          <a:xfrm>
            <a:off x="0" y="5381270"/>
            <a:ext cx="7002643" cy="1400529"/>
          </a:xfrm>
          <a:prstGeom prst="rect">
            <a:avLst/>
          </a:prstGeom>
        </p:spPr>
      </p:pic>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314</TotalTime>
  <Words>1125</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Microsoft YaHei</vt:lpstr>
      <vt:lpstr>Aptos</vt:lpstr>
      <vt:lpstr>Century Gothic</vt:lpstr>
      <vt:lpstr>Times New Roman</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(Fiyin)</vt:lpstr>
      <vt:lpstr>Questions (Fiyin)</vt:lpstr>
      <vt:lpstr>Questions (name here)</vt:lpstr>
      <vt:lpstr>Questions (name here)</vt:lpstr>
      <vt:lpstr>Questions (name here)</vt:lpstr>
      <vt:lpstr>Questions (name here)</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Workshop</dc:title>
  <dc:creator>Jason Wong</dc:creator>
  <cp:lastModifiedBy>Cowling, Jake</cp:lastModifiedBy>
  <cp:revision>18</cp:revision>
  <dcterms:created xsi:type="dcterms:W3CDTF">2025-04-08T08:37:17Z</dcterms:created>
  <dcterms:modified xsi:type="dcterms:W3CDTF">2025-04-09T08:21:23Z</dcterms:modified>
</cp:coreProperties>
</file>