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8"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0" d="100"/>
          <a:sy n="100"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09/04/2025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a:xfrm>
            <a:off x="0" y="281"/>
            <a:ext cx="9404723" cy="1400530"/>
          </a:xfrm>
        </p:spPr>
        <p:txBody>
          <a:bodyPr/>
          <a:lstStyle/>
          <a:p>
            <a:r>
              <a:rPr lang="en-GB" dirty="0"/>
              <a:t>Questions (Andrei)</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a:xfrm>
            <a:off x="-85725" y="509867"/>
            <a:ext cx="8946541" cy="4195481"/>
          </a:xfrm>
        </p:spPr>
        <p:txBody>
          <a:bodyPr>
            <a:normAutofit/>
          </a:bodyPr>
          <a:lstStyle/>
          <a:p>
            <a:r>
              <a:rPr lang="en-GB" sz="1800" dirty="0"/>
              <a:t>My first question was what was the average salary difference between the different company sizes.</a:t>
            </a:r>
          </a:p>
          <a:p>
            <a:r>
              <a:rPr lang="en-GB" sz="1800" dirty="0"/>
              <a:t>This showed that the medium company ended up having the largest average salary with the large company just right behind it by $4000 and the small company having the lowest average salary of $88000 rounded.</a:t>
            </a:r>
          </a:p>
          <a:p>
            <a:r>
              <a:rPr lang="en-GB" sz="1800" dirty="0"/>
              <a:t>It also shows the difference between the highest and lowest average salary of the company sizes.</a:t>
            </a:r>
          </a:p>
          <a:p>
            <a:r>
              <a:rPr lang="en-GB" sz="1800" dirty="0"/>
              <a:t>I was expecting for the large company to have the highest salary but maybe medium size company needs employers with better skills to grow their business, so they are getting paid more.</a:t>
            </a:r>
          </a:p>
          <a:p>
            <a:r>
              <a:rPr lang="en-GB" sz="1800" dirty="0"/>
              <a:t>Question 13</a:t>
            </a:r>
          </a:p>
        </p:txBody>
      </p:sp>
      <p:pic>
        <p:nvPicPr>
          <p:cNvPr id="7" name="Picture 6">
            <a:extLst>
              <a:ext uri="{FF2B5EF4-FFF2-40B4-BE49-F238E27FC236}">
                <a16:creationId xmlns:a16="http://schemas.microsoft.com/office/drawing/2014/main" id="{0A5C8972-7D12-3F8B-A305-5AEB29277051}"/>
              </a:ext>
            </a:extLst>
          </p:cNvPr>
          <p:cNvPicPr>
            <a:picLocks noChangeAspect="1"/>
          </p:cNvPicPr>
          <p:nvPr/>
        </p:nvPicPr>
        <p:blipFill>
          <a:blip r:embed="rId2"/>
          <a:stretch>
            <a:fillRect/>
          </a:stretch>
        </p:blipFill>
        <p:spPr>
          <a:xfrm>
            <a:off x="7240" y="4928908"/>
            <a:ext cx="6197723" cy="1928811"/>
          </a:xfrm>
          <a:prstGeom prst="rect">
            <a:avLst/>
          </a:prstGeom>
        </p:spPr>
      </p:pic>
      <p:pic>
        <p:nvPicPr>
          <p:cNvPr id="9" name="Picture 8">
            <a:extLst>
              <a:ext uri="{FF2B5EF4-FFF2-40B4-BE49-F238E27FC236}">
                <a16:creationId xmlns:a16="http://schemas.microsoft.com/office/drawing/2014/main" id="{D7A5DDA3-61A9-C564-C940-71E780E85A1A}"/>
              </a:ext>
            </a:extLst>
          </p:cNvPr>
          <p:cNvPicPr>
            <a:picLocks noChangeAspect="1"/>
          </p:cNvPicPr>
          <p:nvPr/>
        </p:nvPicPr>
        <p:blipFill>
          <a:blip r:embed="rId3"/>
          <a:stretch>
            <a:fillRect/>
          </a:stretch>
        </p:blipFill>
        <p:spPr>
          <a:xfrm>
            <a:off x="6297927" y="3457575"/>
            <a:ext cx="5540737" cy="3400425"/>
          </a:xfrm>
          <a:prstGeom prst="rect">
            <a:avLst/>
          </a:prstGeom>
        </p:spPr>
      </p:pic>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a:xfrm>
            <a:off x="0" y="0"/>
            <a:ext cx="9404723" cy="1400530"/>
          </a:xfrm>
        </p:spPr>
        <p:txBody>
          <a:bodyPr/>
          <a:lstStyle/>
          <a:p>
            <a:r>
              <a:rPr lang="en-GB" dirty="0"/>
              <a:t>Questions (Andrei)</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a:xfrm>
            <a:off x="229090" y="700265"/>
            <a:ext cx="8946541" cy="4195481"/>
          </a:xfrm>
        </p:spPr>
        <p:txBody>
          <a:bodyPr>
            <a:normAutofit/>
          </a:bodyPr>
          <a:lstStyle/>
          <a:p>
            <a:r>
              <a:rPr lang="en-GB" sz="1800" dirty="0"/>
              <a:t>I was showing the top 5 locations that had the highest average salary.</a:t>
            </a:r>
          </a:p>
          <a:p>
            <a:r>
              <a:rPr lang="en-GB" sz="1800" dirty="0"/>
              <a:t>The data displays that QA had the highest salary by a whopping $300000 which is a really high amount showing that there is professionals that are managing important projects which take a lot of skill and time.</a:t>
            </a:r>
          </a:p>
          <a:p>
            <a:r>
              <a:rPr lang="en-GB" sz="1800" dirty="0"/>
              <a:t>VE second with $192500, CZ being not far behind with $180000 rounded, US on $160000 and PR $150000. </a:t>
            </a:r>
          </a:p>
          <a:p>
            <a:r>
              <a:rPr lang="en-GB" sz="1800" dirty="0"/>
              <a:t>This shows that these countries have a lot of job offerings with high skilled individuals that can take care of big tasks.</a:t>
            </a:r>
          </a:p>
        </p:txBody>
      </p:sp>
      <p:pic>
        <p:nvPicPr>
          <p:cNvPr id="5" name="Picture 4">
            <a:extLst>
              <a:ext uri="{FF2B5EF4-FFF2-40B4-BE49-F238E27FC236}">
                <a16:creationId xmlns:a16="http://schemas.microsoft.com/office/drawing/2014/main" id="{752FED92-C607-5F9B-A0D2-1B1C8F0E905C}"/>
              </a:ext>
            </a:extLst>
          </p:cNvPr>
          <p:cNvPicPr>
            <a:picLocks noChangeAspect="1"/>
          </p:cNvPicPr>
          <p:nvPr/>
        </p:nvPicPr>
        <p:blipFill>
          <a:blip r:embed="rId2"/>
          <a:stretch>
            <a:fillRect/>
          </a:stretch>
        </p:blipFill>
        <p:spPr>
          <a:xfrm>
            <a:off x="0" y="5476682"/>
            <a:ext cx="4239217" cy="1381318"/>
          </a:xfrm>
          <a:prstGeom prst="rect">
            <a:avLst/>
          </a:prstGeom>
        </p:spPr>
      </p:pic>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F4C0-23B9-D451-0188-EAC481DC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0F518-C5D5-3F49-181A-323BD72A9FD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37ABEAC2-01DB-E31B-D15A-3944BCD21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135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71712-D8F3-AAAD-AF94-7C36297DE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45AF2-14B0-84A6-C263-C1CF2B8EB3E5}"/>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478A83EE-FC75-14F8-4E3B-66D73BE3520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28908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a:xfrm>
            <a:off x="646111" y="1502584"/>
            <a:ext cx="8946541" cy="4195481"/>
          </a:xfrm>
        </p:spPr>
        <p:txBody>
          <a:bodyPr/>
          <a:lstStyle/>
          <a:p>
            <a:r>
              <a:rPr lang="en-GB" dirty="0"/>
              <a:t>Uses case structure to provide error message for every input that isn’t one of the 5 menu options</a:t>
            </a:r>
          </a:p>
          <a:p>
            <a:r>
              <a:rPr lang="en-GB" dirty="0"/>
              <a:t>While the questions use a try catch structure to provide different error messages for invalid numbers and letter responses.</a:t>
            </a:r>
          </a:p>
          <a:p>
            <a:r>
              <a:rPr lang="en-GB" dirty="0"/>
              <a:t>These cover all the user inputs preventing the code to close abruptly at any point</a:t>
            </a:r>
          </a:p>
        </p:txBody>
      </p:sp>
      <p:pic>
        <p:nvPicPr>
          <p:cNvPr id="4" name="Picture 3">
            <a:extLst>
              <a:ext uri="{FF2B5EF4-FFF2-40B4-BE49-F238E27FC236}">
                <a16:creationId xmlns:a16="http://schemas.microsoft.com/office/drawing/2014/main" id="{0E290841-3848-6BA0-8932-76C15A59AA22}"/>
              </a:ext>
            </a:extLst>
          </p:cNvPr>
          <p:cNvPicPr>
            <a:picLocks noChangeAspect="1"/>
          </p:cNvPicPr>
          <p:nvPr/>
        </p:nvPicPr>
        <p:blipFill>
          <a:blip r:embed="rId2"/>
          <a:stretch>
            <a:fillRect/>
          </a:stretch>
        </p:blipFill>
        <p:spPr>
          <a:xfrm>
            <a:off x="0" y="4293235"/>
            <a:ext cx="5731510" cy="2564765"/>
          </a:xfrm>
          <a:prstGeom prst="rect">
            <a:avLst/>
          </a:prstGeom>
        </p:spPr>
      </p:pic>
      <p:pic>
        <p:nvPicPr>
          <p:cNvPr id="5" name="Picture 4">
            <a:extLst>
              <a:ext uri="{FF2B5EF4-FFF2-40B4-BE49-F238E27FC236}">
                <a16:creationId xmlns:a16="http://schemas.microsoft.com/office/drawing/2014/main" id="{76DDEE14-0B98-F3A4-E167-A23F125EC803}"/>
              </a:ext>
            </a:extLst>
          </p:cNvPr>
          <p:cNvPicPr>
            <a:picLocks noChangeAspect="1"/>
          </p:cNvPicPr>
          <p:nvPr/>
        </p:nvPicPr>
        <p:blipFill>
          <a:blip r:embed="rId3"/>
          <a:stretch>
            <a:fillRect/>
          </a:stretch>
        </p:blipFill>
        <p:spPr>
          <a:xfrm>
            <a:off x="7896225" y="3876675"/>
            <a:ext cx="4295775" cy="2981325"/>
          </a:xfrm>
          <a:prstGeom prst="rect">
            <a:avLst/>
          </a:prstGeom>
        </p:spPr>
      </p:pic>
    </p:spTree>
    <p:extLst>
      <p:ext uri="{BB962C8B-B14F-4D97-AF65-F5344CB8AC3E}">
        <p14:creationId xmlns:p14="http://schemas.microsoft.com/office/powerpoint/2010/main" val="1485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a:xfrm>
            <a:off x="875201" y="1976718"/>
            <a:ext cx="8946541" cy="4195481"/>
          </a:xfrm>
        </p:spPr>
        <p:txBody>
          <a:bodyPr/>
          <a:lstStyle/>
          <a:p>
            <a:pPr>
              <a:lnSpc>
                <a:spcPct val="115000"/>
              </a:lnSpc>
              <a:spcAft>
                <a:spcPts val="800"/>
              </a:spcAft>
            </a:pP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Benefits: Introduced the usage of git and </a:t>
            </a:r>
            <a:r>
              <a:rPr lang="en-GB" sz="1800" kern="100" dirty="0" err="1">
                <a:effectLst/>
                <a:latin typeface="Aptos" panose="020B0004020202020204" pitchFamily="34" charset="0"/>
                <a:ea typeface="Microsoft YaHei" panose="020B0503020204020204" pitchFamily="34" charset="-122"/>
                <a:cs typeface="Sans Serif Collection" panose="020B0502040504020204" pitchFamily="34" charset="-78"/>
              </a:rPr>
              <a:t>github</a:t>
            </a: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 to the members of a group and helped show how teamwork in the field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Challenges: merging conflicts creating potential losses in progress and long periods of checking files for incorrect changes, finding periods where the whole group can communicate progress on the project.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82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a:xfrm>
            <a:off x="485246" y="1587251"/>
            <a:ext cx="8946541" cy="4195481"/>
          </a:xfrm>
        </p:spPr>
        <p:txBody>
          <a:bodyPr/>
          <a:lstStyle/>
          <a:p>
            <a:r>
              <a:rPr lang="en-GB" dirty="0"/>
              <a:t>The structure of the menu was created by brainstorming the related features that are needed to understand the dataset and the information that is to be shown by the questions</a:t>
            </a:r>
          </a:p>
          <a:p>
            <a:r>
              <a:rPr lang="en-GB" dirty="0"/>
              <a:t>Functions identified: load dataset, view dataset, view column names, view dataset info, pick question and quit.</a:t>
            </a:r>
          </a:p>
          <a:p>
            <a:r>
              <a:rPr lang="en-GB" dirty="0"/>
              <a:t>Originally used a series of if and </a:t>
            </a:r>
            <a:r>
              <a:rPr lang="en-GB" dirty="0" err="1"/>
              <a:t>elif</a:t>
            </a:r>
            <a:r>
              <a:rPr lang="en-GB" dirty="0"/>
              <a:t> statements although was switched to a case structure later.</a:t>
            </a:r>
          </a:p>
        </p:txBody>
      </p:sp>
      <p:pic>
        <p:nvPicPr>
          <p:cNvPr id="5" name="Picture 4">
            <a:extLst>
              <a:ext uri="{FF2B5EF4-FFF2-40B4-BE49-F238E27FC236}">
                <a16:creationId xmlns:a16="http://schemas.microsoft.com/office/drawing/2014/main" id="{92C16261-ED8A-CD92-C6D5-EEF2D444AE30}"/>
              </a:ext>
            </a:extLst>
          </p:cNvPr>
          <p:cNvPicPr>
            <a:picLocks noChangeAspect="1"/>
          </p:cNvPicPr>
          <p:nvPr/>
        </p:nvPicPr>
        <p:blipFill>
          <a:blip r:embed="rId2"/>
          <a:stretch>
            <a:fillRect/>
          </a:stretch>
        </p:blipFill>
        <p:spPr>
          <a:xfrm>
            <a:off x="9150350" y="2238161"/>
            <a:ext cx="3041650" cy="4611370"/>
          </a:xfrm>
          <a:prstGeom prst="rect">
            <a:avLst/>
          </a:prstGeom>
        </p:spPr>
      </p:pic>
      <p:pic>
        <p:nvPicPr>
          <p:cNvPr id="6" name="Picture 5">
            <a:extLst>
              <a:ext uri="{FF2B5EF4-FFF2-40B4-BE49-F238E27FC236}">
                <a16:creationId xmlns:a16="http://schemas.microsoft.com/office/drawing/2014/main" id="{607595DF-B63C-3665-2DE9-0C8381EBA43C}"/>
              </a:ext>
            </a:extLst>
          </p:cNvPr>
          <p:cNvPicPr>
            <a:picLocks noChangeAspect="1"/>
          </p:cNvPicPr>
          <p:nvPr/>
        </p:nvPicPr>
        <p:blipFill>
          <a:blip r:embed="rId3"/>
          <a:stretch>
            <a:fillRect/>
          </a:stretch>
        </p:blipFill>
        <p:spPr>
          <a:xfrm>
            <a:off x="3359863" y="3977438"/>
            <a:ext cx="3977217" cy="2880562"/>
          </a:xfrm>
          <a:prstGeom prst="rect">
            <a:avLst/>
          </a:prstGeom>
        </p:spPr>
      </p:pic>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Load dataset: moved to when code is run</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a:xfrm>
            <a:off x="713845" y="1519518"/>
            <a:ext cx="8946541" cy="4195481"/>
          </a:xfrm>
        </p:spPr>
        <p:txBody>
          <a:bodyPr/>
          <a:lstStyle/>
          <a:p>
            <a:r>
              <a:rPr lang="en-GB" dirty="0"/>
              <a:t>Code displays all questions that are stored within a text file and dynamically adds the ability to call the functions of any future questions added</a:t>
            </a:r>
          </a:p>
          <a:p>
            <a:r>
              <a:rPr lang="en-GB" dirty="0"/>
              <a:t>Calls function of question selected by adding the number user enters to the name of a function.</a:t>
            </a:r>
          </a:p>
          <a:p>
            <a:r>
              <a:rPr lang="en-GB" dirty="0"/>
              <a:t>Handles validation through try catch</a:t>
            </a:r>
          </a:p>
        </p:txBody>
      </p:sp>
      <p:pic>
        <p:nvPicPr>
          <p:cNvPr id="5" name="Picture 4">
            <a:extLst>
              <a:ext uri="{FF2B5EF4-FFF2-40B4-BE49-F238E27FC236}">
                <a16:creationId xmlns:a16="http://schemas.microsoft.com/office/drawing/2014/main" id="{0865636B-7538-93AE-6307-680B55D4CB4A}"/>
              </a:ext>
            </a:extLst>
          </p:cNvPr>
          <p:cNvPicPr>
            <a:picLocks noChangeAspect="1"/>
          </p:cNvPicPr>
          <p:nvPr/>
        </p:nvPicPr>
        <p:blipFill>
          <a:blip r:embed="rId2"/>
          <a:stretch>
            <a:fillRect/>
          </a:stretch>
        </p:blipFill>
        <p:spPr>
          <a:xfrm>
            <a:off x="7349067" y="4544886"/>
            <a:ext cx="4782607" cy="2313114"/>
          </a:xfrm>
          <a:prstGeom prst="rect">
            <a:avLst/>
          </a:prstGeom>
        </p:spPr>
      </p:pic>
      <p:pic>
        <p:nvPicPr>
          <p:cNvPr id="7" name="Picture 6">
            <a:extLst>
              <a:ext uri="{FF2B5EF4-FFF2-40B4-BE49-F238E27FC236}">
                <a16:creationId xmlns:a16="http://schemas.microsoft.com/office/drawing/2014/main" id="{B64A72F3-BE88-83E0-A2BC-3DD5EFE6404F}"/>
              </a:ext>
            </a:extLst>
          </p:cNvPr>
          <p:cNvPicPr>
            <a:picLocks noChangeAspect="1"/>
          </p:cNvPicPr>
          <p:nvPr/>
        </p:nvPicPr>
        <p:blipFill>
          <a:blip r:embed="rId3"/>
          <a:stretch>
            <a:fillRect/>
          </a:stretch>
        </p:blipFill>
        <p:spPr>
          <a:xfrm>
            <a:off x="0" y="5381270"/>
            <a:ext cx="7002643" cy="1400529"/>
          </a:xfrm>
          <a:prstGeom prst="rect">
            <a:avLst/>
          </a:prstGeom>
        </p:spPr>
      </p:pic>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429</TotalTime>
  <Words>1294</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Aptos</vt:lpstr>
      <vt:lpstr>Century Gothic</vt:lpstr>
      <vt:lpstr>Times New Roman</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(Andrei)</vt:lpstr>
      <vt:lpstr>Questions (Andrei)</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andrei dan</cp:lastModifiedBy>
  <cp:revision>18</cp:revision>
  <dcterms:created xsi:type="dcterms:W3CDTF">2025-04-08T08:37:17Z</dcterms:created>
  <dcterms:modified xsi:type="dcterms:W3CDTF">2025-04-09T09:26:09Z</dcterms:modified>
</cp:coreProperties>
</file>