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Bebas Neu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16a1050db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116a1050db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116a1050d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116a1050d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116a1050d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116a1050d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116a1050d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116a1050d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116a1050db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116a1050d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116a1050db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116a1050db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116a1050d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116a1050d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HLS, discuss the importance of it and it’s growth in popularity for FPGA development.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Hardware programming professionals now rely on HLS more than ever before, but there are not many tools available for HLS fuzzing. This would be important to have to ensure quality and assurance for FPGA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leads us to Csmith - mention to the class that if they remember, CSmith is a random C program generator that was presented during our class presentations. It is specific to C code generation, however since HLS accepts a subset of C as input, we hypothesize that Csmith can be extended to generate random programs that can be directed towards finding HLS compiler bugs.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118736940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118736940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how we started with looking for HLS compilers that we could get installed on our machines in order to run Csmith programs on them to get a good idea of feasibility. We looked into compilers like Instant SOC, ROCCC, Intel i++, and more. This was a lengthy process as we found that some compilers were not suitable for C, and some required us to purchase the software, or some software was just outdated. We ended up going with the intel HLS compiler.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118736940f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118736940f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@Jason Panelli</a:t>
            </a:r>
            <a:endParaRPr>
              <a:solidFill>
                <a:schemeClr val="dk1"/>
              </a:solidFill>
            </a:endParaRPr>
          </a:p>
          <a:p>
            <a:pPr indent="0" lvl="0" marL="0" rtl="0" algn="l">
              <a:spcBef>
                <a:spcPts val="0"/>
              </a:spcBef>
              <a:spcAft>
                <a:spcPts val="0"/>
              </a:spcAft>
              <a:buNone/>
            </a:pPr>
            <a:r>
              <a:rPr lang="en">
                <a:solidFill>
                  <a:schemeClr val="dk1"/>
                </a:solidFill>
              </a:rPr>
              <a:t>Talk about CSmith </a:t>
            </a:r>
            <a:r>
              <a:rPr lang="en">
                <a:solidFill>
                  <a:schemeClr val="dk1"/>
                </a:solidFill>
              </a:rPr>
              <a:t>probability</a:t>
            </a:r>
            <a:r>
              <a:rPr lang="en">
                <a:solidFill>
                  <a:schemeClr val="dk1"/>
                </a:solidFill>
              </a:rPr>
              <a:t> based generation. Talk about why we need to modify CSmith probability file. There are some examples of probability definitions that we disabled as they are not supported. </a:t>
            </a:r>
            <a:r>
              <a:rPr lang="en">
                <a:solidFill>
                  <a:schemeClr val="dk1"/>
                </a:solidFill>
              </a:rPr>
              <a:t>While reducing the C99 grammar allows us to compile CSmith produced code, it is still not a sufficient representation of the code that the HLS compiler needs to accept.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118736940f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118736940f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O'Brien</a:t>
            </a:r>
            <a:endParaRPr/>
          </a:p>
          <a:p>
            <a:pPr indent="0" lvl="0" marL="0" rtl="0" algn="l">
              <a:spcBef>
                <a:spcPts val="0"/>
              </a:spcBef>
              <a:spcAft>
                <a:spcPts val="0"/>
              </a:spcAft>
              <a:buNone/>
            </a:pPr>
            <a:r>
              <a:rPr lang="en"/>
              <a:t>Talk about supporting HLS specific features such as component functions, for loop pragmas, and static variables. Talk about making changes to CSmith rules to add HLS-specific features.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1186aab46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1186aab46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 Kao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118736940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118736940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 Kao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118736940f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118736940f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118736940f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118736940f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802" cy="2852929"/>
            <a:chOff x="913631" y="-758409"/>
            <a:chExt cx="10779802" cy="2852929"/>
          </a:xfrm>
        </p:grpSpPr>
        <p:sp>
          <p:nvSpPr>
            <p:cNvPr id="484" name="Google Shape;484;p7"/>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CSmith for HLS Compilers</a:t>
            </a:r>
            <a:endParaRPr/>
          </a:p>
        </p:txBody>
      </p:sp>
      <p:sp>
        <p:nvSpPr>
          <p:cNvPr id="1852" name="Google Shape;1852;p22"/>
          <p:cNvSpPr txBox="1"/>
          <p:nvPr>
            <p:ph idx="1" type="subTitle"/>
          </p:nvPr>
        </p:nvSpPr>
        <p:spPr>
          <a:xfrm>
            <a:off x="1009200" y="3193052"/>
            <a:ext cx="7125600" cy="763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100"/>
              <a:t>Presented by: </a:t>
            </a:r>
            <a:r>
              <a:rPr lang="en" sz="2100">
                <a:solidFill>
                  <a:schemeClr val="dk2"/>
                </a:solidFill>
              </a:rPr>
              <a:t>William O’Brien,  Emily Kao, Samuel Lee, </a:t>
            </a:r>
            <a:r>
              <a:rPr lang="en" sz="2100"/>
              <a:t>Jason Panelli</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3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is an FPGA?</a:t>
            </a:r>
            <a:endParaRPr/>
          </a:p>
        </p:txBody>
      </p:sp>
      <p:sp>
        <p:nvSpPr>
          <p:cNvPr id="1925" name="Google Shape;1925;p31"/>
          <p:cNvSpPr txBox="1"/>
          <p:nvPr/>
        </p:nvSpPr>
        <p:spPr>
          <a:xfrm>
            <a:off x="720000" y="1095275"/>
            <a:ext cx="44988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Stands for "Field Programmable Gate Array"</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Used in UCLA undergraduate coursework in CS M152A</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Can be thought of as a "programmable circuit"</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Useful for prototyping specialized chips (fancy word is application-specific integrated circuits, or ASICs)</a:t>
            </a:r>
            <a:endParaRPr sz="1800">
              <a:solidFill>
                <a:schemeClr val="dk1"/>
              </a:solidFill>
              <a:latin typeface="Roboto"/>
              <a:ea typeface="Roboto"/>
              <a:cs typeface="Roboto"/>
              <a:sym typeface="Roboto"/>
            </a:endParaRPr>
          </a:p>
        </p:txBody>
      </p:sp>
      <p:pic>
        <p:nvPicPr>
          <p:cNvPr id="1926" name="Google Shape;1926;p31"/>
          <p:cNvPicPr preferRelativeResize="0"/>
          <p:nvPr/>
        </p:nvPicPr>
        <p:blipFill rotWithShape="1">
          <a:blip r:embed="rId3">
            <a:alphaModFix/>
          </a:blip>
          <a:srcRect b="0" l="14369" r="25075" t="0"/>
          <a:stretch/>
        </p:blipFill>
        <p:spPr>
          <a:xfrm>
            <a:off x="5593673" y="1095275"/>
            <a:ext cx="2946951" cy="36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3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is a High-Level Synthesis (HLS) compiler?</a:t>
            </a:r>
            <a:endParaRPr/>
          </a:p>
        </p:txBody>
      </p:sp>
      <p:sp>
        <p:nvSpPr>
          <p:cNvPr id="1932" name="Google Shape;1932;p32"/>
          <p:cNvSpPr/>
          <p:nvPr/>
        </p:nvSpPr>
        <p:spPr>
          <a:xfrm>
            <a:off x="1161475" y="1228275"/>
            <a:ext cx="1514100" cy="1245600"/>
          </a:xfrm>
          <a:prstGeom prst="rect">
            <a:avLst/>
          </a:prstGeom>
          <a:solidFill>
            <a:schemeClr val="dk2"/>
          </a:solidFill>
          <a:ln cap="flat" cmpd="sng" w="1905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C code</a:t>
            </a:r>
            <a:endParaRPr>
              <a:latin typeface="Bebas Neue"/>
              <a:ea typeface="Bebas Neue"/>
              <a:cs typeface="Bebas Neue"/>
              <a:sym typeface="Bebas Neue"/>
            </a:endParaRPr>
          </a:p>
        </p:txBody>
      </p:sp>
      <p:sp>
        <p:nvSpPr>
          <p:cNvPr id="1933" name="Google Shape;1933;p32"/>
          <p:cNvSpPr/>
          <p:nvPr/>
        </p:nvSpPr>
        <p:spPr>
          <a:xfrm>
            <a:off x="3814950" y="1228275"/>
            <a:ext cx="1514100" cy="1245600"/>
          </a:xfrm>
          <a:prstGeom prst="rect">
            <a:avLst/>
          </a:prstGeom>
          <a:solidFill>
            <a:schemeClr val="dk2"/>
          </a:solidFill>
          <a:ln cap="flat" cmpd="sng" w="1905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HLS Compiler</a:t>
            </a:r>
            <a:endParaRPr>
              <a:latin typeface="Bebas Neue"/>
              <a:ea typeface="Bebas Neue"/>
              <a:cs typeface="Bebas Neue"/>
              <a:sym typeface="Bebas Neue"/>
            </a:endParaRPr>
          </a:p>
        </p:txBody>
      </p:sp>
      <p:sp>
        <p:nvSpPr>
          <p:cNvPr id="1934" name="Google Shape;1934;p32"/>
          <p:cNvSpPr/>
          <p:nvPr/>
        </p:nvSpPr>
        <p:spPr>
          <a:xfrm>
            <a:off x="6468425" y="1228275"/>
            <a:ext cx="1514100" cy="1245600"/>
          </a:xfrm>
          <a:prstGeom prst="rect">
            <a:avLst/>
          </a:prstGeom>
          <a:solidFill>
            <a:schemeClr val="dk2"/>
          </a:solidFill>
          <a:ln cap="flat" cmpd="sng" w="1905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FPGA Code / executable / other FPGA related source</a:t>
            </a:r>
            <a:endParaRPr>
              <a:latin typeface="Bebas Neue"/>
              <a:ea typeface="Bebas Neue"/>
              <a:cs typeface="Bebas Neue"/>
              <a:sym typeface="Bebas Neue"/>
            </a:endParaRPr>
          </a:p>
        </p:txBody>
      </p:sp>
      <p:cxnSp>
        <p:nvCxnSpPr>
          <p:cNvPr id="1935" name="Google Shape;1935;p32"/>
          <p:cNvCxnSpPr>
            <a:stCxn id="1932" idx="3"/>
            <a:endCxn id="1933" idx="1"/>
          </p:cNvCxnSpPr>
          <p:nvPr/>
        </p:nvCxnSpPr>
        <p:spPr>
          <a:xfrm>
            <a:off x="2675575" y="1851075"/>
            <a:ext cx="1139400" cy="0"/>
          </a:xfrm>
          <a:prstGeom prst="straightConnector1">
            <a:avLst/>
          </a:prstGeom>
          <a:noFill/>
          <a:ln cap="flat" cmpd="sng" w="9525">
            <a:solidFill>
              <a:schemeClr val="dk2"/>
            </a:solidFill>
            <a:prstDash val="solid"/>
            <a:round/>
            <a:headEnd len="med" w="med" type="none"/>
            <a:tailEnd len="med" w="med" type="triangle"/>
          </a:ln>
        </p:spPr>
      </p:cxnSp>
      <p:cxnSp>
        <p:nvCxnSpPr>
          <p:cNvPr id="1936" name="Google Shape;1936;p32"/>
          <p:cNvCxnSpPr>
            <a:stCxn id="1933" idx="3"/>
            <a:endCxn id="1934" idx="1"/>
          </p:cNvCxnSpPr>
          <p:nvPr/>
        </p:nvCxnSpPr>
        <p:spPr>
          <a:xfrm>
            <a:off x="5329050" y="1851075"/>
            <a:ext cx="1139400" cy="0"/>
          </a:xfrm>
          <a:prstGeom prst="straightConnector1">
            <a:avLst/>
          </a:prstGeom>
          <a:noFill/>
          <a:ln cap="flat" cmpd="sng" w="9525">
            <a:solidFill>
              <a:schemeClr val="dk2"/>
            </a:solidFill>
            <a:prstDash val="solid"/>
            <a:round/>
            <a:headEnd len="med" w="med" type="none"/>
            <a:tailEnd len="med" w="med" type="triangle"/>
          </a:ln>
        </p:spPr>
      </p:cxnSp>
      <p:sp>
        <p:nvSpPr>
          <p:cNvPr id="1937" name="Google Shape;1937;p32"/>
          <p:cNvSpPr txBox="1"/>
          <p:nvPr/>
        </p:nvSpPr>
        <p:spPr>
          <a:xfrm>
            <a:off x="720000" y="2684500"/>
            <a:ext cx="7704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An HLS compiler compiles C or C++ (or a different high-level language) into FPGA-related source code or executable, typically into VHDL or Verilog code.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C code is typically some smaller subset of the C standard, sometimes with additional features or required definitions</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33"/>
          <p:cNvSpPr txBox="1"/>
          <p:nvPr>
            <p:ph type="title"/>
          </p:nvPr>
        </p:nvSpPr>
        <p:spPr>
          <a:xfrm>
            <a:off x="902000" y="1320775"/>
            <a:ext cx="7334100" cy="252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Can we use Csmith to test HLS compilers?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34"/>
          <p:cNvSpPr txBox="1"/>
          <p:nvPr>
            <p:ph type="title"/>
          </p:nvPr>
        </p:nvSpPr>
        <p:spPr>
          <a:xfrm>
            <a:off x="720000" y="1428875"/>
            <a:ext cx="3509700" cy="633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intel i++ / Dpcpp</a:t>
            </a:r>
            <a:endParaRPr/>
          </a:p>
        </p:txBody>
      </p:sp>
      <p:sp>
        <p:nvSpPr>
          <p:cNvPr id="1948" name="Google Shape;1948;p34"/>
          <p:cNvSpPr txBox="1"/>
          <p:nvPr>
            <p:ph idx="1" type="subTitle"/>
          </p:nvPr>
        </p:nvSpPr>
        <p:spPr>
          <a:xfrm>
            <a:off x="720000" y="2128725"/>
            <a:ext cx="3509700" cy="22878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i++ is the most widely used and supported HLS compiler. </a:t>
            </a:r>
            <a:endParaRPr/>
          </a:p>
          <a:p>
            <a:pPr indent="-361950" lvl="0" marL="457200" rtl="0" algn="l">
              <a:spcBef>
                <a:spcPts val="0"/>
              </a:spcBef>
              <a:spcAft>
                <a:spcPts val="0"/>
              </a:spcAft>
              <a:buSzPts val="2100"/>
              <a:buChar char="●"/>
            </a:pPr>
            <a:r>
              <a:rPr lang="en"/>
              <a:t>dpcpp is Intel's catch-all "one API" compiler that also provides an HLS compiler.</a:t>
            </a:r>
            <a:endParaRPr/>
          </a:p>
          <a:p>
            <a:pPr indent="-361950" lvl="0" marL="457200" rtl="0" algn="l">
              <a:spcBef>
                <a:spcPts val="0"/>
              </a:spcBef>
              <a:spcAft>
                <a:spcPts val="0"/>
              </a:spcAft>
              <a:buSzPts val="2100"/>
              <a:buChar char="●"/>
            </a:pPr>
            <a:r>
              <a:rPr lang="en"/>
              <a:t>They are, for our purposes, identical (and quite possibly, dpcpp simply runs i++ with the right flags).</a:t>
            </a:r>
            <a:endParaRPr/>
          </a:p>
        </p:txBody>
      </p:sp>
      <p:pic>
        <p:nvPicPr>
          <p:cNvPr id="1949" name="Google Shape;1949;p34"/>
          <p:cNvPicPr preferRelativeResize="0"/>
          <p:nvPr/>
        </p:nvPicPr>
        <p:blipFill rotWithShape="1">
          <a:blip r:embed="rId3">
            <a:alphaModFix/>
          </a:blip>
          <a:srcRect b="3167" l="29561" r="29438" t="4479"/>
          <a:stretch/>
        </p:blipFill>
        <p:spPr>
          <a:xfrm>
            <a:off x="5234450" y="601325"/>
            <a:ext cx="3131351" cy="3967550"/>
          </a:xfrm>
          <a:prstGeom prst="rect">
            <a:avLst/>
          </a:prstGeom>
          <a:noFill/>
          <a:ln>
            <a:noFill/>
          </a:ln>
        </p:spPr>
      </p:pic>
      <p:sp>
        <p:nvSpPr>
          <p:cNvPr id="1950" name="Google Shape;1950;p34"/>
          <p:cNvSpPr txBox="1"/>
          <p:nvPr>
            <p:ph idx="1" type="subTitle"/>
          </p:nvPr>
        </p:nvSpPr>
        <p:spPr>
          <a:xfrm>
            <a:off x="720000" y="868300"/>
            <a:ext cx="3509700" cy="633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The tool: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3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Some initial progress tracking</a:t>
            </a:r>
            <a:endParaRPr/>
          </a:p>
        </p:txBody>
      </p:sp>
      <p:sp>
        <p:nvSpPr>
          <p:cNvPr id="1956" name="Google Shape;1956;p35"/>
          <p:cNvSpPr txBox="1"/>
          <p:nvPr>
            <p:ph idx="1" type="body"/>
          </p:nvPr>
        </p:nvSpPr>
        <p:spPr>
          <a:xfrm>
            <a:off x="720000" y="1156525"/>
            <a:ext cx="7704000" cy="33267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Char char="●"/>
            </a:pPr>
            <a:r>
              <a:rPr lang="en" sz="1500"/>
              <a:t>Installation of CSmith</a:t>
            </a:r>
            <a:endParaRPr sz="1500"/>
          </a:p>
          <a:p>
            <a:pPr indent="-323850" lvl="0" marL="457200" rtl="0" algn="l">
              <a:spcBef>
                <a:spcPts val="0"/>
              </a:spcBef>
              <a:spcAft>
                <a:spcPts val="0"/>
              </a:spcAft>
              <a:buSzPts val="1500"/>
              <a:buChar char="●"/>
            </a:pPr>
            <a:r>
              <a:rPr lang="en" sz="1500"/>
              <a:t>Attempted installation of a number of HLS compilers</a:t>
            </a:r>
            <a:endParaRPr sz="1500"/>
          </a:p>
          <a:p>
            <a:pPr indent="-323850" lvl="1" marL="914400" rtl="0" algn="l">
              <a:spcBef>
                <a:spcPts val="0"/>
              </a:spcBef>
              <a:spcAft>
                <a:spcPts val="0"/>
              </a:spcAft>
              <a:buSzPts val="1500"/>
              <a:buChar char="○"/>
            </a:pPr>
            <a:r>
              <a:rPr lang="en" sz="1500"/>
              <a:t>First successful HLS compiler installation: InstantSOC</a:t>
            </a:r>
            <a:endParaRPr sz="1500"/>
          </a:p>
          <a:p>
            <a:pPr indent="-323850" lvl="2" marL="1371600" rtl="0" algn="l">
              <a:spcBef>
                <a:spcPts val="0"/>
              </a:spcBef>
              <a:spcAft>
                <a:spcPts val="0"/>
              </a:spcAft>
              <a:buSzPts val="1500"/>
              <a:buChar char="■"/>
            </a:pPr>
            <a:r>
              <a:rPr lang="en" sz="1500"/>
              <a:t>Some initial failures with InstantSOC</a:t>
            </a:r>
            <a:endParaRPr sz="1500"/>
          </a:p>
          <a:p>
            <a:pPr indent="-323850" lvl="1" marL="914400" rtl="0" algn="l">
              <a:spcBef>
                <a:spcPts val="0"/>
              </a:spcBef>
              <a:spcAft>
                <a:spcPts val="0"/>
              </a:spcAft>
              <a:buSzPts val="1500"/>
              <a:buChar char="○"/>
            </a:pPr>
            <a:r>
              <a:rPr lang="en" sz="1500"/>
              <a:t>ROCCC was also installed and found to be complex in its limitations and highly specific formatting</a:t>
            </a:r>
            <a:endParaRPr sz="1500"/>
          </a:p>
          <a:p>
            <a:pPr indent="-323850" lvl="0" marL="457200" rtl="0" algn="l">
              <a:spcBef>
                <a:spcPts val="0"/>
              </a:spcBef>
              <a:spcAft>
                <a:spcPts val="0"/>
              </a:spcAft>
              <a:buSzPts val="1500"/>
              <a:buChar char="●"/>
            </a:pPr>
            <a:r>
              <a:rPr lang="en" sz="1500"/>
              <a:t>An effort was made to locally install Intel's i++ in which at first only one of the four of us could get i++ working on our device</a:t>
            </a:r>
            <a:endParaRPr sz="1500"/>
          </a:p>
          <a:p>
            <a:pPr indent="-323850" lvl="0" marL="457200" rtl="0" algn="l">
              <a:spcBef>
                <a:spcPts val="0"/>
              </a:spcBef>
              <a:spcAft>
                <a:spcPts val="0"/>
              </a:spcAft>
              <a:buSzPts val="1500"/>
              <a:buChar char="●"/>
            </a:pPr>
            <a:r>
              <a:rPr lang="en" sz="1500"/>
              <a:t>We switched to using Intel's devcloud, but it did not have i++ and had dpcpp instead. Until further investigation we did not find that dpcpp could accomplish the same things as i++</a:t>
            </a:r>
            <a:endParaRPr sz="1500"/>
          </a:p>
          <a:p>
            <a:pPr indent="-323850" lvl="0" marL="457200" rtl="0" algn="l">
              <a:spcBef>
                <a:spcPts val="0"/>
              </a:spcBef>
              <a:spcAft>
                <a:spcPts val="0"/>
              </a:spcAft>
              <a:buSzPts val="1500"/>
              <a:buChar char="●"/>
            </a:pPr>
            <a:r>
              <a:rPr lang="en" sz="1500"/>
              <a:t>We reasoned to use both in the end, once we had two machines that could run i++</a:t>
            </a:r>
            <a:endParaRPr sz="1500"/>
          </a:p>
          <a:p>
            <a:pPr indent="-323850" lvl="0" marL="457200" rtl="0" algn="l">
              <a:spcBef>
                <a:spcPts val="0"/>
              </a:spcBef>
              <a:spcAft>
                <a:spcPts val="0"/>
              </a:spcAft>
              <a:buSzPts val="1500"/>
              <a:buChar char="●"/>
            </a:pPr>
            <a:r>
              <a:rPr lang="en" sz="1500"/>
              <a:t>Finally, at this point, we were able to make more productive steps toward the project's goals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3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 Intel subset of c99</a:t>
            </a:r>
            <a:endParaRPr/>
          </a:p>
        </p:txBody>
      </p:sp>
      <p:sp>
        <p:nvSpPr>
          <p:cNvPr id="1962" name="Google Shape;1962;p36"/>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900"/>
              <a:t>Intel's i++ and dpcpp (and most other HLS compilers) do not support:</a:t>
            </a:r>
            <a:endParaRPr sz="1900"/>
          </a:p>
          <a:p>
            <a:pPr indent="-349250" lvl="0" marL="457200" rtl="0" algn="l">
              <a:spcBef>
                <a:spcPts val="1600"/>
              </a:spcBef>
              <a:spcAft>
                <a:spcPts val="0"/>
              </a:spcAft>
              <a:buSzPts val="1900"/>
              <a:buChar char="●"/>
            </a:pPr>
            <a:r>
              <a:rPr lang="en" sz="1900"/>
              <a:t>Dynamic memory allocation.</a:t>
            </a:r>
            <a:endParaRPr sz="1900"/>
          </a:p>
          <a:p>
            <a:pPr indent="-349250" lvl="0" marL="457200" rtl="0" algn="l">
              <a:spcBef>
                <a:spcPts val="0"/>
              </a:spcBef>
              <a:spcAft>
                <a:spcPts val="0"/>
              </a:spcAft>
              <a:buSzPts val="1900"/>
              <a:buChar char="●"/>
            </a:pPr>
            <a:r>
              <a:rPr lang="en" sz="1900"/>
              <a:t>Virtual functions.</a:t>
            </a:r>
            <a:endParaRPr sz="1900"/>
          </a:p>
          <a:p>
            <a:pPr indent="-349250" lvl="0" marL="457200" rtl="0" algn="l">
              <a:spcBef>
                <a:spcPts val="0"/>
              </a:spcBef>
              <a:spcAft>
                <a:spcPts val="0"/>
              </a:spcAft>
              <a:buSzPts val="1900"/>
              <a:buChar char="●"/>
            </a:pPr>
            <a:r>
              <a:rPr lang="en" sz="1900"/>
              <a:t>Function pointers</a:t>
            </a:r>
            <a:endParaRPr sz="1900"/>
          </a:p>
          <a:p>
            <a:pPr indent="-349250" lvl="0" marL="457200" rtl="0" algn="l">
              <a:spcBef>
                <a:spcPts val="0"/>
              </a:spcBef>
              <a:spcAft>
                <a:spcPts val="0"/>
              </a:spcAft>
              <a:buSzPts val="1900"/>
              <a:buChar char="●"/>
            </a:pPr>
            <a:r>
              <a:rPr lang="en" sz="1900"/>
              <a:t>C++ or C library functions, except </a:t>
            </a:r>
            <a:r>
              <a:rPr lang="en" sz="1900"/>
              <a:t>explicitly</a:t>
            </a:r>
            <a:r>
              <a:rPr lang="en" sz="1900"/>
              <a:t> mentioned math functions.</a:t>
            </a:r>
            <a:endParaRPr sz="1900"/>
          </a:p>
          <a:p>
            <a:pPr indent="-349250" lvl="0" marL="457200" rtl="0" algn="l">
              <a:spcBef>
                <a:spcPts val="0"/>
              </a:spcBef>
              <a:spcAft>
                <a:spcPts val="0"/>
              </a:spcAft>
              <a:buSzPts val="1900"/>
              <a:buChar char="●"/>
            </a:pPr>
            <a:r>
              <a:rPr lang="en" sz="1900"/>
              <a:t>Non-static class functions.</a:t>
            </a:r>
            <a:endParaRPr sz="1900"/>
          </a:p>
          <a:p>
            <a:pPr indent="-349250" lvl="0" marL="457200" rtl="0" algn="l">
              <a:spcBef>
                <a:spcPts val="0"/>
              </a:spcBef>
              <a:spcAft>
                <a:spcPts val="0"/>
              </a:spcAft>
              <a:buSzPts val="1900"/>
              <a:buChar char="●"/>
            </a:pPr>
            <a:r>
              <a:rPr lang="en" sz="1900"/>
              <a:t>Template functions without an explicit specialization</a:t>
            </a:r>
            <a:endParaRPr sz="1900"/>
          </a:p>
          <a:p>
            <a:pPr indent="-349250" lvl="0" marL="457200" rtl="0" algn="l">
              <a:spcBef>
                <a:spcPts val="0"/>
              </a:spcBef>
              <a:spcAft>
                <a:spcPts val="0"/>
              </a:spcAft>
              <a:buSzPts val="1900"/>
              <a:buChar char="●"/>
            </a:pPr>
            <a:r>
              <a:rPr lang="en" sz="1900"/>
              <a:t>Additional limitations on what loops are allowed</a:t>
            </a:r>
            <a:endParaRPr sz="1900"/>
          </a:p>
          <a:p>
            <a:pPr indent="-349250" lvl="0" marL="457200" rtl="0" algn="l">
              <a:spcBef>
                <a:spcPts val="0"/>
              </a:spcBef>
              <a:spcAft>
                <a:spcPts val="0"/>
              </a:spcAft>
              <a:buSzPts val="1900"/>
              <a:buChar char="●"/>
            </a:pPr>
            <a:r>
              <a:rPr lang="en" sz="1900"/>
              <a:t>Some additional features specific to HLS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Motivation</a:t>
            </a:r>
            <a:endParaRPr/>
          </a:p>
        </p:txBody>
      </p:sp>
      <p:sp>
        <p:nvSpPr>
          <p:cNvPr id="1858" name="Google Shape;1858;p23"/>
          <p:cNvSpPr txBox="1"/>
          <p:nvPr/>
        </p:nvSpPr>
        <p:spPr>
          <a:xfrm>
            <a:off x="720000" y="1000175"/>
            <a:ext cx="7704000" cy="3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What is high-level synthesis (HLS)?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Methodology that transforms a behavioral description into a register-transfer level structure</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HLS Testing for FPGA Development</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many tools available for HLS fuzzing</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CSmith as a potential solution</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 random generator of C programs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CSmith is specific to C code generation, it is not trivial to extend it to other languages.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HLS accepts a subset of C</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Hypothesis: CSmith can be extended to generate random programs that can be directed towards finding HLS compiler bugs</a:t>
            </a:r>
            <a:endParaRPr sz="18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Approach</a:t>
            </a:r>
            <a:endParaRPr/>
          </a:p>
        </p:txBody>
      </p:sp>
      <p:sp>
        <p:nvSpPr>
          <p:cNvPr id="1864" name="Google Shape;1864;p24"/>
          <p:cNvSpPr txBox="1"/>
          <p:nvPr/>
        </p:nvSpPr>
        <p:spPr>
          <a:xfrm>
            <a:off x="720000" y="1657350"/>
            <a:ext cx="45786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HLS compiler setup</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Instant SOC</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ROCCC</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Intel i++ and dpcpp</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all compilers were feasible options</a:t>
            </a:r>
            <a:endParaRPr sz="1800">
              <a:solidFill>
                <a:schemeClr val="dk1"/>
              </a:solidFill>
              <a:latin typeface="Roboto"/>
              <a:ea typeface="Roboto"/>
              <a:cs typeface="Roboto"/>
              <a:sym typeface="Roboto"/>
            </a:endParaRPr>
          </a:p>
        </p:txBody>
      </p:sp>
      <p:pic>
        <p:nvPicPr>
          <p:cNvPr id="1865" name="Google Shape;1865;p24"/>
          <p:cNvPicPr preferRelativeResize="0"/>
          <p:nvPr/>
        </p:nvPicPr>
        <p:blipFill rotWithShape="1">
          <a:blip r:embed="rId3">
            <a:alphaModFix/>
          </a:blip>
          <a:srcRect b="3167" l="29561" r="29438" t="4479"/>
          <a:stretch/>
        </p:blipFill>
        <p:spPr>
          <a:xfrm>
            <a:off x="5738150" y="964825"/>
            <a:ext cx="3131351" cy="396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2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Methodology</a:t>
            </a:r>
            <a:endParaRPr/>
          </a:p>
        </p:txBody>
      </p:sp>
      <p:sp>
        <p:nvSpPr>
          <p:cNvPr id="1871" name="Google Shape;1871;p25"/>
          <p:cNvSpPr txBox="1"/>
          <p:nvPr/>
        </p:nvSpPr>
        <p:spPr>
          <a:xfrm>
            <a:off x="506900" y="1231175"/>
            <a:ext cx="43173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How does CSmith’s probability-based generation work?</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Applies probabilities to grammar rules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Modification of CSmith probability file</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Restrict CSmith to the subset of C that HLS uses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Unsupported C99 features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disabled from CSmith generation</a:t>
            </a:r>
            <a:endParaRPr sz="1800">
              <a:solidFill>
                <a:schemeClr val="dk1"/>
              </a:solidFill>
              <a:latin typeface="Roboto"/>
              <a:ea typeface="Roboto"/>
              <a:cs typeface="Roboto"/>
              <a:sym typeface="Roboto"/>
            </a:endParaRPr>
          </a:p>
        </p:txBody>
      </p:sp>
      <p:pic>
        <p:nvPicPr>
          <p:cNvPr id="1872" name="Google Shape;1872;p25"/>
          <p:cNvPicPr preferRelativeResize="0"/>
          <p:nvPr/>
        </p:nvPicPr>
        <p:blipFill>
          <a:blip r:embed="rId3">
            <a:alphaModFix/>
          </a:blip>
          <a:stretch>
            <a:fillRect/>
          </a:stretch>
        </p:blipFill>
        <p:spPr>
          <a:xfrm>
            <a:off x="5082825" y="1548950"/>
            <a:ext cx="3719000" cy="287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2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Methodology cont.</a:t>
            </a:r>
            <a:endParaRPr/>
          </a:p>
        </p:txBody>
      </p:sp>
      <p:sp>
        <p:nvSpPr>
          <p:cNvPr id="1878" name="Google Shape;1878;p26"/>
          <p:cNvSpPr txBox="1"/>
          <p:nvPr/>
        </p:nvSpPr>
        <p:spPr>
          <a:xfrm>
            <a:off x="720000" y="1124600"/>
            <a:ext cx="77040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HLS-specific features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Component Functions</a:t>
            </a:r>
            <a:endParaRPr sz="1800">
              <a:solidFill>
                <a:schemeClr val="dk1"/>
              </a:solidFill>
              <a:latin typeface="Roboto"/>
              <a:ea typeface="Roboto"/>
              <a:cs typeface="Roboto"/>
              <a:sym typeface="Roboto"/>
            </a:endParaRPr>
          </a:p>
          <a:p>
            <a:pPr indent="-342900" lvl="2" marL="13716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abstractions to create subcircuits in RTL</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For Loop Pragmas</a:t>
            </a:r>
            <a:endParaRPr sz="1800">
              <a:solidFill>
                <a:schemeClr val="dk1"/>
              </a:solidFill>
              <a:latin typeface="Roboto"/>
              <a:ea typeface="Roboto"/>
              <a:cs typeface="Roboto"/>
              <a:sym typeface="Roboto"/>
            </a:endParaRPr>
          </a:p>
          <a:p>
            <a:pPr indent="-342900" lvl="2" marL="13716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instructions on pipelining loops in components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Static Variables</a:t>
            </a:r>
            <a:endParaRPr sz="1800">
              <a:solidFill>
                <a:schemeClr val="dk1"/>
              </a:solidFill>
              <a:latin typeface="Roboto"/>
              <a:ea typeface="Roboto"/>
              <a:cs typeface="Roboto"/>
              <a:sym typeface="Roboto"/>
            </a:endParaRPr>
          </a:p>
          <a:p>
            <a:pPr indent="-342900" lvl="2" marL="13716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memory system behavior based on static variables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Changes to CSmith</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CGOptions Class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Probabilities Class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RandomProgramGenerator</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2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flowchart overview</a:t>
            </a:r>
            <a:endParaRPr/>
          </a:p>
        </p:txBody>
      </p:sp>
      <p:sp>
        <p:nvSpPr>
          <p:cNvPr id="1884" name="Google Shape;1884;p27"/>
          <p:cNvSpPr/>
          <p:nvPr/>
        </p:nvSpPr>
        <p:spPr>
          <a:xfrm>
            <a:off x="3155925" y="1494325"/>
            <a:ext cx="1514100" cy="1245600"/>
          </a:xfrm>
          <a:prstGeom prst="rect">
            <a:avLst/>
          </a:prstGeom>
          <a:solidFill>
            <a:schemeClr val="dk2"/>
          </a:solidFill>
          <a:ln cap="flat" cmpd="sng" w="1905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C code</a:t>
            </a:r>
            <a:endParaRPr>
              <a:latin typeface="Bebas Neue"/>
              <a:ea typeface="Bebas Neue"/>
              <a:cs typeface="Bebas Neue"/>
              <a:sym typeface="Bebas Neue"/>
            </a:endParaRPr>
          </a:p>
        </p:txBody>
      </p:sp>
      <p:sp>
        <p:nvSpPr>
          <p:cNvPr id="1885" name="Google Shape;1885;p27"/>
          <p:cNvSpPr/>
          <p:nvPr/>
        </p:nvSpPr>
        <p:spPr>
          <a:xfrm>
            <a:off x="5190825" y="1494325"/>
            <a:ext cx="1514100" cy="1245600"/>
          </a:xfrm>
          <a:prstGeom prst="rect">
            <a:avLst/>
          </a:prstGeom>
          <a:solidFill>
            <a:schemeClr val="dk2"/>
          </a:solidFill>
          <a:ln cap="flat" cmpd="sng" w="1905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HLS Compiler</a:t>
            </a:r>
            <a:endParaRPr>
              <a:latin typeface="Bebas Neue"/>
              <a:ea typeface="Bebas Neue"/>
              <a:cs typeface="Bebas Neue"/>
              <a:sym typeface="Bebas Neue"/>
            </a:endParaRPr>
          </a:p>
        </p:txBody>
      </p:sp>
      <p:sp>
        <p:nvSpPr>
          <p:cNvPr id="1886" name="Google Shape;1886;p27"/>
          <p:cNvSpPr/>
          <p:nvPr/>
        </p:nvSpPr>
        <p:spPr>
          <a:xfrm>
            <a:off x="7225725" y="1494325"/>
            <a:ext cx="1514100" cy="1245600"/>
          </a:xfrm>
          <a:prstGeom prst="rect">
            <a:avLst/>
          </a:prstGeom>
          <a:solidFill>
            <a:schemeClr val="dk2"/>
          </a:solidFill>
          <a:ln cap="flat" cmpd="sng" w="1905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FPGA Code / executable / other FPGA related source</a:t>
            </a:r>
            <a:endParaRPr>
              <a:latin typeface="Bebas Neue"/>
              <a:ea typeface="Bebas Neue"/>
              <a:cs typeface="Bebas Neue"/>
              <a:sym typeface="Bebas Neue"/>
            </a:endParaRPr>
          </a:p>
        </p:txBody>
      </p:sp>
      <p:cxnSp>
        <p:nvCxnSpPr>
          <p:cNvPr id="1887" name="Google Shape;1887;p27"/>
          <p:cNvCxnSpPr>
            <a:endCxn id="1886" idx="1"/>
          </p:cNvCxnSpPr>
          <p:nvPr/>
        </p:nvCxnSpPr>
        <p:spPr>
          <a:xfrm>
            <a:off x="6704925" y="2117125"/>
            <a:ext cx="520800" cy="0"/>
          </a:xfrm>
          <a:prstGeom prst="straightConnector1">
            <a:avLst/>
          </a:prstGeom>
          <a:noFill/>
          <a:ln cap="flat" cmpd="sng" w="9525">
            <a:solidFill>
              <a:schemeClr val="dk2"/>
            </a:solidFill>
            <a:prstDash val="solid"/>
            <a:round/>
            <a:headEnd len="med" w="med" type="none"/>
            <a:tailEnd len="med" w="med" type="triangle"/>
          </a:ln>
        </p:spPr>
      </p:cxnSp>
      <p:cxnSp>
        <p:nvCxnSpPr>
          <p:cNvPr id="1888" name="Google Shape;1888;p27"/>
          <p:cNvCxnSpPr/>
          <p:nvPr/>
        </p:nvCxnSpPr>
        <p:spPr>
          <a:xfrm>
            <a:off x="4670025" y="2117125"/>
            <a:ext cx="520800" cy="0"/>
          </a:xfrm>
          <a:prstGeom prst="straightConnector1">
            <a:avLst/>
          </a:prstGeom>
          <a:noFill/>
          <a:ln cap="flat" cmpd="sng" w="9525">
            <a:solidFill>
              <a:schemeClr val="dk2"/>
            </a:solidFill>
            <a:prstDash val="solid"/>
            <a:round/>
            <a:headEnd len="med" w="med" type="none"/>
            <a:tailEnd len="med" w="med" type="triangle"/>
          </a:ln>
        </p:spPr>
      </p:cxnSp>
      <p:sp>
        <p:nvSpPr>
          <p:cNvPr id="1889" name="Google Shape;1889;p27"/>
          <p:cNvSpPr/>
          <p:nvPr/>
        </p:nvSpPr>
        <p:spPr>
          <a:xfrm>
            <a:off x="1121025" y="1494325"/>
            <a:ext cx="1514100" cy="1245600"/>
          </a:xfrm>
          <a:prstGeom prst="rect">
            <a:avLst/>
          </a:prstGeom>
          <a:solidFill>
            <a:schemeClr val="dk2"/>
          </a:solidFill>
          <a:ln cap="flat" cmpd="sng" w="1905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Grammar rules</a:t>
            </a:r>
            <a:endParaRPr>
              <a:latin typeface="Bebas Neue"/>
              <a:ea typeface="Bebas Neue"/>
              <a:cs typeface="Bebas Neue"/>
              <a:sym typeface="Bebas Neue"/>
            </a:endParaRPr>
          </a:p>
        </p:txBody>
      </p:sp>
      <p:cxnSp>
        <p:nvCxnSpPr>
          <p:cNvPr id="1890" name="Google Shape;1890;p27"/>
          <p:cNvCxnSpPr/>
          <p:nvPr/>
        </p:nvCxnSpPr>
        <p:spPr>
          <a:xfrm>
            <a:off x="2635125" y="2117125"/>
            <a:ext cx="520800" cy="0"/>
          </a:xfrm>
          <a:prstGeom prst="straightConnector1">
            <a:avLst/>
          </a:prstGeom>
          <a:noFill/>
          <a:ln cap="flat" cmpd="sng" w="9525">
            <a:solidFill>
              <a:schemeClr val="dk2"/>
            </a:solidFill>
            <a:prstDash val="solid"/>
            <a:round/>
            <a:headEnd len="med" w="med" type="none"/>
            <a:tailEnd len="med" w="med" type="triangle"/>
          </a:ln>
        </p:spPr>
      </p:cxnSp>
      <p:sp>
        <p:nvSpPr>
          <p:cNvPr id="1891" name="Google Shape;1891;p27"/>
          <p:cNvSpPr/>
          <p:nvPr/>
        </p:nvSpPr>
        <p:spPr>
          <a:xfrm rot="-5400000">
            <a:off x="1745575" y="2886975"/>
            <a:ext cx="358200" cy="34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7"/>
          <p:cNvSpPr txBox="1"/>
          <p:nvPr/>
        </p:nvSpPr>
        <p:spPr>
          <a:xfrm>
            <a:off x="2967175" y="3789375"/>
            <a:ext cx="4840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Add HLS-specific features to the grammar</a:t>
            </a:r>
            <a:endParaRPr sz="1800">
              <a:solidFill>
                <a:schemeClr val="dk1"/>
              </a:solidFill>
              <a:latin typeface="Roboto"/>
              <a:ea typeface="Roboto"/>
              <a:cs typeface="Roboto"/>
              <a:sym typeface="Roboto"/>
            </a:endParaRPr>
          </a:p>
        </p:txBody>
      </p:sp>
      <p:cxnSp>
        <p:nvCxnSpPr>
          <p:cNvPr id="1893" name="Google Shape;1893;p27"/>
          <p:cNvCxnSpPr/>
          <p:nvPr/>
        </p:nvCxnSpPr>
        <p:spPr>
          <a:xfrm>
            <a:off x="568175" y="3040500"/>
            <a:ext cx="0" cy="1352100"/>
          </a:xfrm>
          <a:prstGeom prst="straightConnector1">
            <a:avLst/>
          </a:prstGeom>
          <a:noFill/>
          <a:ln cap="flat" cmpd="sng" w="9525">
            <a:solidFill>
              <a:schemeClr val="dk2"/>
            </a:solidFill>
            <a:prstDash val="solid"/>
            <a:round/>
            <a:headEnd len="med" w="med" type="none"/>
            <a:tailEnd len="med" w="med" type="none"/>
          </a:ln>
        </p:spPr>
      </p:cxnSp>
      <p:cxnSp>
        <p:nvCxnSpPr>
          <p:cNvPr id="1894" name="Google Shape;1894;p27"/>
          <p:cNvCxnSpPr/>
          <p:nvPr/>
        </p:nvCxnSpPr>
        <p:spPr>
          <a:xfrm rot="10800000">
            <a:off x="568175" y="4392600"/>
            <a:ext cx="1042500" cy="0"/>
          </a:xfrm>
          <a:prstGeom prst="straightConnector1">
            <a:avLst/>
          </a:prstGeom>
          <a:noFill/>
          <a:ln cap="flat" cmpd="sng" w="9525">
            <a:solidFill>
              <a:schemeClr val="dk2"/>
            </a:solidFill>
            <a:prstDash val="solid"/>
            <a:round/>
            <a:headEnd len="med" w="med" type="none"/>
            <a:tailEnd len="med" w="med" type="none"/>
          </a:ln>
        </p:spPr>
      </p:cxnSp>
      <p:cxnSp>
        <p:nvCxnSpPr>
          <p:cNvPr id="1895" name="Google Shape;1895;p27"/>
          <p:cNvCxnSpPr/>
          <p:nvPr/>
        </p:nvCxnSpPr>
        <p:spPr>
          <a:xfrm>
            <a:off x="1924675" y="3239625"/>
            <a:ext cx="0" cy="780600"/>
          </a:xfrm>
          <a:prstGeom prst="straightConnector1">
            <a:avLst/>
          </a:prstGeom>
          <a:noFill/>
          <a:ln cap="flat" cmpd="sng" w="9525">
            <a:solidFill>
              <a:schemeClr val="dk2"/>
            </a:solidFill>
            <a:prstDash val="solid"/>
            <a:round/>
            <a:headEnd len="med" w="med" type="none"/>
            <a:tailEnd len="med" w="med" type="none"/>
          </a:ln>
        </p:spPr>
      </p:cxnSp>
      <p:cxnSp>
        <p:nvCxnSpPr>
          <p:cNvPr id="1896" name="Google Shape;1896;p27"/>
          <p:cNvCxnSpPr/>
          <p:nvPr/>
        </p:nvCxnSpPr>
        <p:spPr>
          <a:xfrm rot="10800000">
            <a:off x="1924675" y="4020225"/>
            <a:ext cx="1042500" cy="0"/>
          </a:xfrm>
          <a:prstGeom prst="straightConnector1">
            <a:avLst/>
          </a:prstGeom>
          <a:noFill/>
          <a:ln cap="flat" cmpd="sng" w="9525">
            <a:solidFill>
              <a:schemeClr val="dk2"/>
            </a:solidFill>
            <a:prstDash val="solid"/>
            <a:round/>
            <a:headEnd len="med" w="med" type="none"/>
            <a:tailEnd len="med" w="med" type="none"/>
          </a:ln>
        </p:spPr>
      </p:cxnSp>
      <p:sp>
        <p:nvSpPr>
          <p:cNvPr id="1897" name="Google Shape;1897;p27"/>
          <p:cNvSpPr txBox="1"/>
          <p:nvPr/>
        </p:nvSpPr>
        <p:spPr>
          <a:xfrm>
            <a:off x="1610675" y="4161750"/>
            <a:ext cx="4183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Set probabilities for grammar rules</a:t>
            </a:r>
            <a:endParaRPr sz="1800">
              <a:solidFill>
                <a:schemeClr val="dk1"/>
              </a:solidFill>
              <a:latin typeface="Roboto"/>
              <a:ea typeface="Roboto"/>
              <a:cs typeface="Roboto"/>
              <a:sym typeface="Roboto"/>
            </a:endParaRPr>
          </a:p>
        </p:txBody>
      </p:sp>
      <p:pic>
        <p:nvPicPr>
          <p:cNvPr id="1898" name="Google Shape;1898;p27"/>
          <p:cNvPicPr preferRelativeResize="0"/>
          <p:nvPr/>
        </p:nvPicPr>
        <p:blipFill>
          <a:blip r:embed="rId3">
            <a:alphaModFix/>
          </a:blip>
          <a:stretch>
            <a:fillRect/>
          </a:stretch>
        </p:blipFill>
        <p:spPr>
          <a:xfrm>
            <a:off x="175625" y="1726825"/>
            <a:ext cx="780600" cy="780600"/>
          </a:xfrm>
          <a:prstGeom prst="rect">
            <a:avLst/>
          </a:prstGeom>
          <a:noFill/>
          <a:ln>
            <a:noFill/>
          </a:ln>
        </p:spPr>
      </p:pic>
      <p:cxnSp>
        <p:nvCxnSpPr>
          <p:cNvPr id="1899" name="Google Shape;1899;p27"/>
          <p:cNvCxnSpPr/>
          <p:nvPr/>
        </p:nvCxnSpPr>
        <p:spPr>
          <a:xfrm>
            <a:off x="2855100" y="3239625"/>
            <a:ext cx="0" cy="377700"/>
          </a:xfrm>
          <a:prstGeom prst="straightConnector1">
            <a:avLst/>
          </a:prstGeom>
          <a:noFill/>
          <a:ln cap="flat" cmpd="sng" w="9525">
            <a:solidFill>
              <a:schemeClr val="dk2"/>
            </a:solidFill>
            <a:prstDash val="solid"/>
            <a:round/>
            <a:headEnd len="med" w="med" type="none"/>
            <a:tailEnd len="med" w="med" type="none"/>
          </a:ln>
        </p:spPr>
      </p:cxnSp>
      <p:cxnSp>
        <p:nvCxnSpPr>
          <p:cNvPr id="1900" name="Google Shape;1900;p27"/>
          <p:cNvCxnSpPr/>
          <p:nvPr/>
        </p:nvCxnSpPr>
        <p:spPr>
          <a:xfrm rot="10800000">
            <a:off x="2855100" y="3629925"/>
            <a:ext cx="1042500" cy="0"/>
          </a:xfrm>
          <a:prstGeom prst="straightConnector1">
            <a:avLst/>
          </a:prstGeom>
          <a:noFill/>
          <a:ln cap="flat" cmpd="sng" w="9525">
            <a:solidFill>
              <a:schemeClr val="dk2"/>
            </a:solidFill>
            <a:prstDash val="solid"/>
            <a:round/>
            <a:headEnd len="med" w="med" type="none"/>
            <a:tailEnd len="med" w="med" type="none"/>
          </a:ln>
        </p:spPr>
      </p:cxnSp>
      <p:sp>
        <p:nvSpPr>
          <p:cNvPr id="1901" name="Google Shape;1901;p27"/>
          <p:cNvSpPr txBox="1"/>
          <p:nvPr/>
        </p:nvSpPr>
        <p:spPr>
          <a:xfrm>
            <a:off x="3952625" y="3399075"/>
            <a:ext cx="4840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Run Csmith with the proper flags</a:t>
            </a:r>
            <a:endParaRPr sz="1800">
              <a:solidFill>
                <a:schemeClr val="dk1"/>
              </a:solidFill>
              <a:latin typeface="Roboto"/>
              <a:ea typeface="Roboto"/>
              <a:cs typeface="Roboto"/>
              <a:sym typeface="Roboto"/>
            </a:endParaRPr>
          </a:p>
        </p:txBody>
      </p:sp>
      <p:sp>
        <p:nvSpPr>
          <p:cNvPr id="1902" name="Google Shape;1902;p27"/>
          <p:cNvSpPr/>
          <p:nvPr/>
        </p:nvSpPr>
        <p:spPr>
          <a:xfrm rot="-5400000">
            <a:off x="2676000" y="2895125"/>
            <a:ext cx="358200" cy="34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7"/>
          <p:cNvSpPr/>
          <p:nvPr/>
        </p:nvSpPr>
        <p:spPr>
          <a:xfrm rot="-5400000">
            <a:off x="389075" y="2683625"/>
            <a:ext cx="358200" cy="34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2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 and future outlook</a:t>
            </a:r>
            <a:endParaRPr/>
          </a:p>
        </p:txBody>
      </p:sp>
      <p:sp>
        <p:nvSpPr>
          <p:cNvPr id="1909" name="Google Shape;1909;p28"/>
          <p:cNvSpPr txBox="1"/>
          <p:nvPr/>
        </p:nvSpPr>
        <p:spPr>
          <a:xfrm>
            <a:off x="720000" y="1124600"/>
            <a:ext cx="80076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Results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Able to get randomly generated programs compiled on Intel HLS tools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Added HLS-specific features that are successfully compiled on Intel HLS tools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Future Outlook</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Adding more HLS-specific features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SMT Solver/Differential testing to detect HLS bugs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Testing more HLS compilers</a:t>
            </a:r>
            <a:endParaRPr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29"/>
          <p:cNvSpPr txBox="1"/>
          <p:nvPr>
            <p:ph type="title"/>
          </p:nvPr>
        </p:nvSpPr>
        <p:spPr>
          <a:xfrm>
            <a:off x="1763250" y="1849800"/>
            <a:ext cx="5617500" cy="1443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30"/>
          <p:cNvSpPr txBox="1"/>
          <p:nvPr>
            <p:ph type="title"/>
          </p:nvPr>
        </p:nvSpPr>
        <p:spPr>
          <a:xfrm>
            <a:off x="1763250" y="1849800"/>
            <a:ext cx="5617500" cy="1443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appendix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