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bl/EURBdDy6HksOLu2gQmVCUc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1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6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27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9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9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29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29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29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30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2" name="Google Shape;212;p30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30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3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5" name="Google Shape;215;p30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30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30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8" name="Google Shape;218;p30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20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39" name="Google Shape;239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40" name="Google Shape;240;p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lose up of circuit board" id="241" name="Google Shape;241;p1"/>
          <p:cNvPicPr preferRelativeResize="0"/>
          <p:nvPr/>
        </p:nvPicPr>
        <p:blipFill rotWithShape="1">
          <a:blip r:embed="rId5">
            <a:alphaModFix amt="30000"/>
          </a:blip>
          <a:srcRect b="9201" l="0" r="0" t="6504"/>
          <a:stretch/>
        </p:blipFill>
        <p:spPr>
          <a:xfrm>
            <a:off x="-2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1"/>
          <p:cNvGrpSpPr/>
          <p:nvPr/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43" name="Google Shape;243;p1"/>
            <p:cNvSpPr/>
            <p:nvPr/>
          </p:nvSpPr>
          <p:spPr>
            <a:xfrm>
              <a:off x="2582333" y="2235200"/>
              <a:ext cx="7027334" cy="2396067"/>
            </a:xfrm>
            <a:prstGeom prst="round2DiagRect">
              <a:avLst>
                <a:gd fmla="val 9246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44" name="Google Shape;244;p1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45" name="Google Shape;245;p1"/>
              <p:cNvSpPr/>
              <p:nvPr/>
            </p:nvSpPr>
            <p:spPr>
              <a:xfrm flipH="1" rot="-5400000">
                <a:off x="9653587" y="33797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46" name="Google Shape;246;p1"/>
              <p:cNvSpPr/>
              <p:nvPr/>
            </p:nvSpPr>
            <p:spPr>
              <a:xfrm flipH="1" rot="-5400000">
                <a:off x="10078244" y="33107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 flipH="1" rot="-5400000">
                <a:off x="11146631" y="35742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 flipH="1" rot="-5400000">
                <a:off x="10230644" y="30345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49" name="Google Shape;249;p1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0" name="Google Shape;250;p1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3" name="Google Shape;253;p1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6" name="Google Shape;256;p1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9" name="Google Shape;259;p1"/>
              <p:cNvSpPr/>
              <p:nvPr/>
            </p:nvSpPr>
            <p:spPr>
              <a:xfrm flipH="1" rot="-5400000">
                <a:off x="1860814" y="27151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0" name="Google Shape;260;p1"/>
              <p:cNvSpPr/>
              <p:nvPr/>
            </p:nvSpPr>
            <p:spPr>
              <a:xfrm flipH="1" rot="-5400000">
                <a:off x="1289314" y="33850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 flipH="1" rot="-5400000">
                <a:off x="605895" y="32477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 flipH="1" rot="-5400000">
                <a:off x="1532202" y="23055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3" name="Google Shape;263;p1"/>
              <p:cNvSpPr/>
              <p:nvPr/>
            </p:nvSpPr>
            <p:spPr>
              <a:xfrm flipH="1" rot="-5400000">
                <a:off x="2154501" y="34612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 flipH="1" rot="-5400000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5" name="Google Shape;265;p1"/>
          <p:cNvSpPr txBox="1"/>
          <p:nvPr>
            <p:ph type="ctrTitle"/>
          </p:nvPr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-US" sz="2800"/>
              <a:t>SENTIMENT ANALYSIS</a:t>
            </a:r>
            <a:br>
              <a:rPr lang="en-US" sz="2800"/>
            </a:br>
            <a:r>
              <a:rPr lang="en-US" sz="2800"/>
              <a:t>- </a:t>
            </a:r>
            <a:br>
              <a:rPr lang="en-US" sz="2800"/>
            </a:br>
            <a:r>
              <a:rPr lang="en-US" sz="2800"/>
              <a:t>AMAZON APPLIANCE REVIEWS</a:t>
            </a:r>
            <a:endParaRPr/>
          </a:p>
        </p:txBody>
      </p:sp>
      <p:sp>
        <p:nvSpPr>
          <p:cNvPr id="266" name="Google Shape;266;p1"/>
          <p:cNvSpPr txBox="1"/>
          <p:nvPr>
            <p:ph idx="1" type="subTitle"/>
          </p:nvPr>
        </p:nvSpPr>
        <p:spPr>
          <a:xfrm>
            <a:off x="2667001" y="3602038"/>
            <a:ext cx="6857999" cy="953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MILESTONE #4 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50"/>
              <a:buNone/>
            </a:pPr>
            <a:r>
              <a:rPr lang="en-US" sz="1800"/>
              <a:t>TEAM: </a:t>
            </a:r>
            <a:r>
              <a:rPr b="1" lang="en-US" sz="1800"/>
              <a:t>GOURI KULKARNI  JUSTINO CALVILLO</a:t>
            </a:r>
            <a:endParaRPr b="1" sz="1800"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up of circuit board" id="385" name="Google Shape;385;p10"/>
          <p:cNvPicPr preferRelativeResize="0"/>
          <p:nvPr/>
        </p:nvPicPr>
        <p:blipFill rotWithShape="1">
          <a:blip r:embed="rId3">
            <a:alphaModFix amt="30000"/>
          </a:blip>
          <a:srcRect b="-1" l="17220" r="9210" t="0"/>
          <a:stretch/>
        </p:blipFill>
        <p:spPr>
          <a:xfrm>
            <a:off x="220618" y="10"/>
            <a:ext cx="779002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0"/>
          <p:cNvSpPr txBox="1"/>
          <p:nvPr>
            <p:ph type="title"/>
          </p:nvPr>
        </p:nvSpPr>
        <p:spPr>
          <a:xfrm>
            <a:off x="8143890" y="433852"/>
            <a:ext cx="3779423" cy="1630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/>
              <a:t>SELECTED MODEL: RANDOM FOREST</a:t>
            </a:r>
            <a:br>
              <a:rPr lang="en-US" sz="2400"/>
            </a:br>
            <a:br>
              <a:rPr lang="en-US" sz="2400"/>
            </a:br>
            <a:r>
              <a:rPr lang="en-US" sz="2400"/>
              <a:t>SELECTED FEATURES: 50, 250, 500 FOR RFE</a:t>
            </a:r>
            <a:br>
              <a:rPr lang="en-US" sz="2400"/>
            </a:br>
            <a:br>
              <a:rPr lang="en-US" sz="2400"/>
            </a:br>
            <a:r>
              <a:rPr lang="en-US" sz="2400"/>
              <a:t>DATASET: 1000</a:t>
            </a:r>
            <a:endParaRPr/>
          </a:p>
        </p:txBody>
      </p:sp>
      <p:sp>
        <p:nvSpPr>
          <p:cNvPr id="387" name="Google Shape;387;p10"/>
          <p:cNvSpPr txBox="1"/>
          <p:nvPr>
            <p:ph idx="1" type="body"/>
          </p:nvPr>
        </p:nvSpPr>
        <p:spPr>
          <a:xfrm>
            <a:off x="8046741" y="2899610"/>
            <a:ext cx="3084892" cy="31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/>
              <a:t>Conclusions:</a:t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/>
              <a:t>RFE was run for a range (50,500) features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/>
              <a:t>Best accuracy happened for 150 features but this result was not the same as the 91 getting with 250</a:t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/>
          </a:p>
        </p:txBody>
      </p:sp>
      <p:sp>
        <p:nvSpPr>
          <p:cNvPr id="388" name="Google Shape;388;p10"/>
          <p:cNvSpPr/>
          <p:nvPr/>
        </p:nvSpPr>
        <p:spPr>
          <a:xfrm>
            <a:off x="268687" y="211161"/>
            <a:ext cx="72698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SECOND</a:t>
            </a: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</a:t>
            </a:r>
            <a:r>
              <a:rPr lang="en-US" sz="32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ITERATION – FEATURE SELECTION</a:t>
            </a:r>
            <a:endParaRPr sz="3200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89" name="Google Shape;3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243" y="847278"/>
            <a:ext cx="4449280" cy="269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243" y="3627273"/>
            <a:ext cx="4449280" cy="2877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1633" y="1465681"/>
            <a:ext cx="2309255" cy="3117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up of circuit board" id="396" name="Google Shape;396;p11"/>
          <p:cNvPicPr preferRelativeResize="0"/>
          <p:nvPr/>
        </p:nvPicPr>
        <p:blipFill rotWithShape="1">
          <a:blip r:embed="rId3">
            <a:alphaModFix amt="30000"/>
          </a:blip>
          <a:srcRect b="-1" l="17220" r="9210" t="0"/>
          <a:stretch/>
        </p:blipFill>
        <p:spPr>
          <a:xfrm>
            <a:off x="206277" y="10"/>
            <a:ext cx="719813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1"/>
          <p:cNvSpPr txBox="1"/>
          <p:nvPr>
            <p:ph type="title"/>
          </p:nvPr>
        </p:nvSpPr>
        <p:spPr>
          <a:xfrm>
            <a:off x="830180" y="233508"/>
            <a:ext cx="10217231" cy="945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en-US" sz="3200"/>
              <a:t>THIRD ITERATION</a:t>
            </a:r>
            <a:endParaRPr/>
          </a:p>
        </p:txBody>
      </p:sp>
      <p:sp>
        <p:nvSpPr>
          <p:cNvPr id="398" name="Google Shape;398;p11"/>
          <p:cNvSpPr txBox="1"/>
          <p:nvPr>
            <p:ph idx="1" type="body"/>
          </p:nvPr>
        </p:nvSpPr>
        <p:spPr>
          <a:xfrm>
            <a:off x="8396303" y="1179095"/>
            <a:ext cx="2316006" cy="2249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/>
          </a:p>
        </p:txBody>
      </p:sp>
      <p:pic>
        <p:nvPicPr>
          <p:cNvPr id="399" name="Google Shape;39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7577" y="1412593"/>
            <a:ext cx="5055534" cy="41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1"/>
          <p:cNvSpPr txBox="1"/>
          <p:nvPr/>
        </p:nvSpPr>
        <p:spPr>
          <a:xfrm>
            <a:off x="8140271" y="1483541"/>
            <a:ext cx="2316006" cy="27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tuned the model, cross validated the results, evaluated the performance on the train and test set </a:t>
            </a:r>
            <a:endParaRPr/>
          </a:p>
          <a:p>
            <a:pPr indent="-101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01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Grid search CV to validation to estimate model accuracy on unseen data  </a:t>
            </a:r>
            <a:endParaRPr sz="1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032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Char char="•"/>
            </a:pPr>
            <a:r>
              <a:rPr lang="en-US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Results with 10 estimators and two different folds</a:t>
            </a:r>
            <a:endParaRPr sz="1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up of circuit board" id="405" name="Google Shape;405;p12"/>
          <p:cNvPicPr preferRelativeResize="0"/>
          <p:nvPr/>
        </p:nvPicPr>
        <p:blipFill rotWithShape="1">
          <a:blip r:embed="rId3">
            <a:alphaModFix amt="30000"/>
          </a:blip>
          <a:srcRect b="-1" l="17220" r="9210" t="0"/>
          <a:stretch/>
        </p:blipFill>
        <p:spPr>
          <a:xfrm>
            <a:off x="206277" y="10"/>
            <a:ext cx="719813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2"/>
          <p:cNvSpPr txBox="1"/>
          <p:nvPr>
            <p:ph type="title"/>
          </p:nvPr>
        </p:nvSpPr>
        <p:spPr>
          <a:xfrm>
            <a:off x="830180" y="233508"/>
            <a:ext cx="10217231" cy="945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en-US" sz="3200"/>
              <a:t>THIRD ITERATION</a:t>
            </a:r>
            <a:endParaRPr/>
          </a:p>
        </p:txBody>
      </p:sp>
      <p:sp>
        <p:nvSpPr>
          <p:cNvPr id="407" name="Google Shape;407;p12"/>
          <p:cNvSpPr txBox="1"/>
          <p:nvPr>
            <p:ph idx="1" type="body"/>
          </p:nvPr>
        </p:nvSpPr>
        <p:spPr>
          <a:xfrm>
            <a:off x="8396303" y="706301"/>
            <a:ext cx="2316006" cy="19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/>
              <a:t>Feature selection to drop unwanted features </a:t>
            </a:r>
            <a:endParaRPr/>
          </a:p>
        </p:txBody>
      </p:sp>
      <p:pic>
        <p:nvPicPr>
          <p:cNvPr id="408" name="Google Shape;40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5578" y="1412593"/>
            <a:ext cx="5584922" cy="42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up of circuit board" id="413" name="Google Shape;413;p13"/>
          <p:cNvPicPr preferRelativeResize="0"/>
          <p:nvPr/>
        </p:nvPicPr>
        <p:blipFill rotWithShape="1">
          <a:blip r:embed="rId3">
            <a:alphaModFix amt="30000"/>
          </a:blip>
          <a:srcRect b="-1" l="17220" r="9210" t="0"/>
          <a:stretch/>
        </p:blipFill>
        <p:spPr>
          <a:xfrm>
            <a:off x="206277" y="10"/>
            <a:ext cx="719813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3"/>
          <p:cNvSpPr txBox="1"/>
          <p:nvPr>
            <p:ph type="title"/>
          </p:nvPr>
        </p:nvSpPr>
        <p:spPr>
          <a:xfrm>
            <a:off x="830180" y="233508"/>
            <a:ext cx="10217231" cy="945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en-US" sz="3200"/>
              <a:t>FORTH ITERATION</a:t>
            </a:r>
            <a:endParaRPr/>
          </a:p>
        </p:txBody>
      </p:sp>
      <p:sp>
        <p:nvSpPr>
          <p:cNvPr id="415" name="Google Shape;415;p13"/>
          <p:cNvSpPr txBox="1"/>
          <p:nvPr>
            <p:ph idx="1" type="body"/>
          </p:nvPr>
        </p:nvSpPr>
        <p:spPr>
          <a:xfrm>
            <a:off x="8396303" y="706301"/>
            <a:ext cx="2316006" cy="2722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/>
              <a:t>RFE with 250 features running with wrapped algorithms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/>
              <a:t>And three ML methods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/>
          </a:p>
        </p:txBody>
      </p:sp>
      <p:pic>
        <p:nvPicPr>
          <p:cNvPr id="416" name="Google Shape;41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3069" y="2067650"/>
            <a:ext cx="4466667" cy="2723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"/>
          <p:cNvSpPr txBox="1"/>
          <p:nvPr>
            <p:ph type="title"/>
          </p:nvPr>
        </p:nvSpPr>
        <p:spPr>
          <a:xfrm>
            <a:off x="1451972" y="3068148"/>
            <a:ext cx="10217231" cy="945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en-US" sz="3200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997C9"/>
            </a:gs>
            <a:gs pos="100000">
              <a:srgbClr val="002355"/>
            </a:gs>
          </a:gsLst>
          <a:lin ang="5040000" scaled="0"/>
        </a:gra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"/>
          <p:cNvSpPr/>
          <p:nvPr/>
        </p:nvSpPr>
        <p:spPr>
          <a:xfrm>
            <a:off x="25400" y="-14287"/>
            <a:ext cx="12192000" cy="6858000"/>
          </a:xfrm>
          <a:prstGeom prst="rect">
            <a:avLst/>
          </a:prstGeom>
          <a:gradFill>
            <a:gsLst>
              <a:gs pos="0">
                <a:srgbClr val="2997C9"/>
              </a:gs>
              <a:gs pos="100000">
                <a:srgbClr val="002355"/>
              </a:gs>
            </a:gsLst>
            <a:lin ang="504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72" name="Google Shape;272;p2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273" name="Google Shape;273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77" name="Google Shape;277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79" name="Google Shape;279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80" name="Google Shape;280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83" name="Google Shape;283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" name="Google Shape;284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chemeClr val="lt1">
                <a:alpha val="60000"/>
              </a:scheme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5" name="Google Shape;285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86" name="Google Shape;286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87" name="Google Shape;287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88" name="Google Shape;288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91" name="Google Shape;291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93" name="Google Shape;293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95" name="Google Shape;295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96" name="Google Shape;296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299" name="Google Shape;299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2"/>
          <p:cNvSpPr txBox="1"/>
          <p:nvPr>
            <p:ph type="title"/>
          </p:nvPr>
        </p:nvSpPr>
        <p:spPr>
          <a:xfrm>
            <a:off x="1141413" y="1082673"/>
            <a:ext cx="2869416" cy="470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 sz="4000"/>
              <a:t>PROBLEM STATEMENT</a:t>
            </a:r>
            <a:endParaRPr/>
          </a:p>
        </p:txBody>
      </p:sp>
      <p:cxnSp>
        <p:nvCxnSpPr>
          <p:cNvPr id="301" name="Google Shape;301;p2"/>
          <p:cNvCxnSpPr/>
          <p:nvPr/>
        </p:nvCxnSpPr>
        <p:spPr>
          <a:xfrm>
            <a:off x="4654296" y="1454684"/>
            <a:ext cx="0" cy="3649129"/>
          </a:xfrm>
          <a:prstGeom prst="straightConnector1">
            <a:avLst/>
          </a:prstGeom>
          <a:noFill/>
          <a:ln cap="flat" cmpd="sng" w="25400">
            <a:solidFill>
              <a:schemeClr val="lt1">
                <a:alpha val="6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2"/>
          <p:cNvSpPr txBox="1"/>
          <p:nvPr>
            <p:ph idx="1" type="body"/>
          </p:nvPr>
        </p:nvSpPr>
        <p:spPr>
          <a:xfrm>
            <a:off x="5297763" y="1082673"/>
            <a:ext cx="5751237" cy="470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8572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b="1" lang="en-US" sz="1800"/>
              <a:t>To analyze customer feedback using ML. Customer buys an appliance and writes a review.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b="1" lang="en-US" sz="1800"/>
              <a:t>Amazon Appliance Reviews dataset will be used to train and test ML methods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b="1" lang="en-US" sz="1800"/>
              <a:t>Our goal is getting the best ML method to predict if an incoming  review is  either positive or negative.</a:t>
            </a:r>
            <a:endParaRPr/>
          </a:p>
        </p:txBody>
      </p:sp>
      <p:grpSp>
        <p:nvGrpSpPr>
          <p:cNvPr id="303" name="Google Shape;303;p2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04" name="Google Shape;304;p2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05" name="Google Shape;305;p2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08" name="Google Shape;308;p2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10" name="Google Shape;310;p2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12" name="Google Shape;312;p2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"/>
          <p:cNvSpPr txBox="1"/>
          <p:nvPr>
            <p:ph type="title"/>
          </p:nvPr>
        </p:nvSpPr>
        <p:spPr>
          <a:xfrm>
            <a:off x="1141413" y="1082673"/>
            <a:ext cx="2869416" cy="470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 sz="4000"/>
              <a:t>AGENDA</a:t>
            </a:r>
            <a:endParaRPr/>
          </a:p>
        </p:txBody>
      </p:sp>
      <p:sp>
        <p:nvSpPr>
          <p:cNvPr id="319" name="Google Shape;319;p3"/>
          <p:cNvSpPr txBox="1"/>
          <p:nvPr>
            <p:ph idx="1" type="body"/>
          </p:nvPr>
        </p:nvSpPr>
        <p:spPr>
          <a:xfrm>
            <a:off x="5297763" y="1082673"/>
            <a:ext cx="5751237" cy="470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8572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b="1" lang="en-US" sz="1800" u="sng"/>
              <a:t>First Iteration: </a:t>
            </a:r>
            <a:r>
              <a:rPr b="1" lang="en-US" sz="1800"/>
              <a:t>Evaluate different Models and select one.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b="1" lang="en-US" sz="1800" u="sng"/>
              <a:t>Second Iteration</a:t>
            </a:r>
            <a:r>
              <a:rPr b="1" lang="en-US" sz="1800"/>
              <a:t>: Freeze the Model and evaluate different numbers of most important features.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b="1" lang="en-US" sz="1800" u="sng"/>
              <a:t>Third Iteration</a:t>
            </a:r>
            <a:r>
              <a:rPr b="1" lang="en-US" sz="1800"/>
              <a:t>:  Tuning the parameters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b="1" lang="en-US" sz="1800" u="sng"/>
              <a:t>Fourth Iteration</a:t>
            </a:r>
            <a:r>
              <a:rPr b="1" lang="en-US" sz="1800"/>
              <a:t>: Freeze the selected number of features and use them in different Models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"/>
          <p:cNvSpPr txBox="1"/>
          <p:nvPr>
            <p:ph type="title"/>
          </p:nvPr>
        </p:nvSpPr>
        <p:spPr>
          <a:xfrm>
            <a:off x="1141413" y="402336"/>
            <a:ext cx="9905998" cy="1002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Twentieth Century"/>
              <a:buNone/>
            </a:pPr>
            <a:r>
              <a:rPr lang="en-US" sz="3240"/>
              <a:t>FIRST ITERATION - SUMMARY</a:t>
            </a:r>
            <a:br>
              <a:rPr lang="en-US" sz="3240"/>
            </a:br>
            <a:endParaRPr sz="3240"/>
          </a:p>
        </p:txBody>
      </p:sp>
      <p:sp>
        <p:nvSpPr>
          <p:cNvPr id="325" name="Google Shape;325;p4"/>
          <p:cNvSpPr txBox="1"/>
          <p:nvPr>
            <p:ph idx="1" type="body"/>
          </p:nvPr>
        </p:nvSpPr>
        <p:spPr>
          <a:xfrm>
            <a:off x="5813774" y="1751591"/>
            <a:ext cx="402494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6"/>
              <a:buNone/>
            </a:pPr>
            <a:r>
              <a:t/>
            </a:r>
            <a:endParaRPr sz="104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4"/>
              <a:buNone/>
            </a:pPr>
            <a:r>
              <a:rPr lang="en-US" sz="1187"/>
              <a:t>Review Train  800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4"/>
              <a:buNone/>
            </a:pPr>
            <a:r>
              <a:rPr lang="en-US" sz="1187"/>
              <a:t>Review Test  200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4"/>
              <a:buNone/>
            </a:pPr>
            <a:r>
              <a:t/>
            </a:r>
            <a:endParaRPr sz="118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4"/>
              <a:buNone/>
            </a:pPr>
            <a:r>
              <a:rPr lang="en-US" sz="1187"/>
              <a:t>Overall Train  800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4"/>
              <a:buNone/>
            </a:pPr>
            <a:r>
              <a:rPr lang="en-US" sz="1187"/>
              <a:t>Overall Test  200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4"/>
              <a:buNone/>
            </a:pPr>
            <a:r>
              <a:t/>
            </a:r>
            <a:endParaRPr sz="118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4"/>
              <a:buNone/>
            </a:pPr>
            <a:r>
              <a:t/>
            </a:r>
            <a:endParaRPr sz="118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4"/>
              <a:buNone/>
            </a:pPr>
            <a:r>
              <a:rPr lang="en-US" sz="1187"/>
              <a:t>Shape of train vectors  (800, 2843)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4"/>
              <a:buNone/>
            </a:pPr>
            <a:r>
              <a:rPr lang="en-US" sz="1187"/>
              <a:t>Shape of test vectors  (200, 2843)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4"/>
              <a:buNone/>
            </a:pPr>
            <a:r>
              <a:t/>
            </a:r>
            <a:endParaRPr sz="118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4"/>
              <a:buNone/>
            </a:pPr>
            <a:r>
              <a:rPr lang="en-US" sz="1187"/>
              <a:t>Accuracy for each model with full set of features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4"/>
              <a:buNone/>
            </a:pPr>
            <a:r>
              <a:t/>
            </a:r>
            <a:endParaRPr sz="118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4"/>
              <a:buNone/>
            </a:pPr>
            <a:r>
              <a:rPr lang="en-US" sz="1187"/>
              <a:t>Shape of train vectors  (800, 2843)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4"/>
              <a:buNone/>
            </a:pPr>
            <a:r>
              <a:rPr lang="en-US" sz="1187"/>
              <a:t>Shape of test vectors  (200, 2843)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4"/>
              <a:buNone/>
            </a:pPr>
            <a:r>
              <a:t/>
            </a:r>
            <a:endParaRPr sz="118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4"/>
              <a:buNone/>
            </a:pPr>
            <a:r>
              <a:rPr lang="en-US" sz="1187"/>
              <a:t>BASE ESTIMATOR RANDOM FOREST ACCURACY 86% </a:t>
            </a:r>
            <a:endParaRPr/>
          </a:p>
          <a:p>
            <a:pPr indent="-13811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25"/>
              <a:buNone/>
            </a:pPr>
            <a:r>
              <a:t/>
            </a:r>
            <a:endParaRPr sz="1140"/>
          </a:p>
        </p:txBody>
      </p:sp>
      <p:sp>
        <p:nvSpPr>
          <p:cNvPr id="326" name="Google Shape;326;p4"/>
          <p:cNvSpPr/>
          <p:nvPr/>
        </p:nvSpPr>
        <p:spPr>
          <a:xfrm>
            <a:off x="1377512" y="2234017"/>
            <a:ext cx="348996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 4 models to choose the best model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has the full set of features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Benchmark accuracy &amp; learning curves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Words unigram (1,1)</a:t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"/>
          <p:cNvSpPr txBox="1"/>
          <p:nvPr>
            <p:ph type="title"/>
          </p:nvPr>
        </p:nvSpPr>
        <p:spPr>
          <a:xfrm>
            <a:off x="281414" y="24177"/>
            <a:ext cx="10217231" cy="945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en-US" sz="3200"/>
              <a:t>FIRST ITERATION</a:t>
            </a:r>
            <a:endParaRPr/>
          </a:p>
        </p:txBody>
      </p:sp>
      <p:sp>
        <p:nvSpPr>
          <p:cNvPr id="332" name="Google Shape;332;p5"/>
          <p:cNvSpPr txBox="1"/>
          <p:nvPr>
            <p:ph idx="1" type="body"/>
          </p:nvPr>
        </p:nvSpPr>
        <p:spPr>
          <a:xfrm>
            <a:off x="9441226" y="993931"/>
            <a:ext cx="2316006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5725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b="1" sz="1800"/>
          </a:p>
          <a:p>
            <a:pPr indent="-8572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b="1" sz="1800"/>
          </a:p>
          <a:p>
            <a:pPr indent="-101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/>
          </a:p>
        </p:txBody>
      </p:sp>
      <p:pic>
        <p:nvPicPr>
          <p:cNvPr id="333" name="Google Shape;3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1327" y="1093726"/>
            <a:ext cx="4274338" cy="2098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485" y="3888955"/>
            <a:ext cx="4274338" cy="187531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"/>
          <p:cNvSpPr/>
          <p:nvPr/>
        </p:nvSpPr>
        <p:spPr>
          <a:xfrm>
            <a:off x="1311078" y="1000310"/>
            <a:ext cx="310468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Accuracy for each model with full set of features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Shape of train vectors  (800, 2843)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Shape of test vectors  (200, 2843)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Accuracy score for  MultinomialNB 0.85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Accuracy score for  RandomForestClassifier 0.85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Accuracy score for  LogisticRegression 0.85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Accuracy score for  GradientBoostingClassifier 0.855</a:t>
            </a:r>
            <a:endParaRPr sz="1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6" name="Google Shape;336;p5"/>
          <p:cNvSpPr/>
          <p:nvPr/>
        </p:nvSpPr>
        <p:spPr>
          <a:xfrm>
            <a:off x="5653668" y="4041784"/>
            <a:ext cx="328681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MAE for each model with full set of features</a:t>
            </a:r>
            <a:endParaRPr sz="1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Shape of train vectors  (800, 2843)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Shape of test vectors  (200, 2843)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MAE for  MultinomialNB 0.6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MAE for  RandomForestClassifier 0.6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MAE for  LogisticRegression 0.6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MAE for  GradientBoostingClassifier 0.58</a:t>
            </a:r>
            <a:endParaRPr sz="1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up of circuit board" id="341" name="Google Shape;341;p6"/>
          <p:cNvPicPr preferRelativeResize="0"/>
          <p:nvPr/>
        </p:nvPicPr>
        <p:blipFill rotWithShape="1">
          <a:blip r:embed="rId3">
            <a:alphaModFix amt="30000"/>
          </a:blip>
          <a:srcRect b="-1" l="17220" r="9210" t="0"/>
          <a:stretch/>
        </p:blipFill>
        <p:spPr>
          <a:xfrm>
            <a:off x="1866855" y="10"/>
            <a:ext cx="719813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"/>
          <p:cNvSpPr txBox="1"/>
          <p:nvPr>
            <p:ph type="title"/>
          </p:nvPr>
        </p:nvSpPr>
        <p:spPr>
          <a:xfrm>
            <a:off x="830180" y="233508"/>
            <a:ext cx="10217231" cy="945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en-US" sz="3200"/>
              <a:t>FIRST ITERATION</a:t>
            </a:r>
            <a:endParaRPr/>
          </a:p>
        </p:txBody>
      </p:sp>
      <p:sp>
        <p:nvSpPr>
          <p:cNvPr id="343" name="Google Shape;343;p6"/>
          <p:cNvSpPr txBox="1"/>
          <p:nvPr>
            <p:ph idx="1" type="body"/>
          </p:nvPr>
        </p:nvSpPr>
        <p:spPr>
          <a:xfrm>
            <a:off x="9167141" y="1179095"/>
            <a:ext cx="2316006" cy="4638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9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19"/>
              <a:buChar char="•"/>
            </a:pPr>
            <a:r>
              <a:rPr lang="en-US" sz="1375"/>
              <a:t>Accuracy tp + tn/ all</a:t>
            </a:r>
            <a:endParaRPr sz="1375"/>
          </a:p>
          <a:p>
            <a:pPr indent="-206771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5"/>
              <a:buChar char="•"/>
            </a:pPr>
            <a:r>
              <a:rPr lang="en-US" sz="1375"/>
              <a:t>Precision Proportion of predictions actually correct</a:t>
            </a:r>
            <a:endParaRPr sz="1375"/>
          </a:p>
          <a:p>
            <a:pPr indent="-206771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5"/>
              <a:buChar char="•"/>
            </a:pPr>
            <a:r>
              <a:rPr lang="en-US" sz="1375"/>
              <a:t>TP/ All positives  </a:t>
            </a:r>
            <a:endParaRPr sz="137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5"/>
          </a:p>
          <a:p>
            <a:pPr indent="-119459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19"/>
              <a:buNone/>
            </a:pPr>
            <a:r>
              <a:t/>
            </a:r>
            <a:endParaRPr sz="1375"/>
          </a:p>
          <a:p>
            <a:pPr indent="-228599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19"/>
              <a:buChar char="•"/>
            </a:pPr>
            <a:r>
              <a:rPr lang="en-US" sz="1375"/>
              <a:t>RF chosen because it gave a good precision score on both good and bad reviews </a:t>
            </a:r>
            <a:endParaRPr sz="1375"/>
          </a:p>
          <a:p>
            <a:pPr indent="-206771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5"/>
              <a:buChar char="•"/>
            </a:pPr>
            <a:r>
              <a:rPr lang="en-US" sz="1375"/>
              <a:t>When it predicts, it is correct most of the time </a:t>
            </a:r>
            <a:endParaRPr sz="1375"/>
          </a:p>
          <a:p>
            <a:pPr indent="-119459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19"/>
              <a:buNone/>
            </a:pPr>
            <a:r>
              <a:t/>
            </a:r>
            <a:endParaRPr sz="1375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19"/>
              <a:buChar char="•"/>
            </a:pPr>
            <a:r>
              <a:rPr lang="en-US" sz="1375"/>
              <a:t>As our classes are balanced via random oversampling , and a true positive or true negative review prediction could impact the business , we use accuracy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19"/>
              <a:buChar char="•"/>
            </a:pPr>
            <a:r>
              <a:rPr lang="en-US" sz="1375"/>
              <a:t>Had we used the unbalanced set, we could have used f1 score but it would have resulted in biased predictions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8"/>
              <a:buNone/>
            </a:pPr>
            <a:r>
              <a:t/>
            </a:r>
            <a:endParaRPr sz="989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38"/>
              <a:buNone/>
            </a:pPr>
            <a:r>
              <a:t/>
            </a:r>
            <a:endParaRPr b="1" sz="989"/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80"/>
          </a:p>
        </p:txBody>
      </p:sp>
      <p:pic>
        <p:nvPicPr>
          <p:cNvPr id="344" name="Google Shape;3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9990" y="598058"/>
            <a:ext cx="4176075" cy="606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940" y="2085278"/>
            <a:ext cx="4323120" cy="298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up of circuit board" id="350" name="Google Shape;350;p7"/>
          <p:cNvPicPr preferRelativeResize="0"/>
          <p:nvPr/>
        </p:nvPicPr>
        <p:blipFill rotWithShape="1">
          <a:blip r:embed="rId3">
            <a:alphaModFix amt="30000"/>
          </a:blip>
          <a:srcRect b="-1" l="17220" r="9210" t="0"/>
          <a:stretch/>
        </p:blipFill>
        <p:spPr>
          <a:xfrm>
            <a:off x="1866855" y="10"/>
            <a:ext cx="719813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7"/>
          <p:cNvSpPr txBox="1"/>
          <p:nvPr>
            <p:ph type="title"/>
          </p:nvPr>
        </p:nvSpPr>
        <p:spPr>
          <a:xfrm>
            <a:off x="830180" y="233508"/>
            <a:ext cx="10217231" cy="945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en-US" sz="3200"/>
              <a:t>FIRST ITERATION</a:t>
            </a:r>
            <a:endParaRPr/>
          </a:p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9167141" y="1179095"/>
            <a:ext cx="2316006" cy="4638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44"/>
              <a:buNone/>
            </a:pPr>
            <a:r>
              <a:rPr lang="en-US" sz="2035"/>
              <a:t>Tradeoff between tpr and (1- fpr)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44"/>
              <a:buNone/>
            </a:pPr>
            <a:r>
              <a:rPr lang="en-US" sz="2035"/>
              <a:t>Or sensitivity and specificity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44"/>
              <a:buNone/>
            </a:pPr>
            <a:r>
              <a:t/>
            </a:r>
            <a:endParaRPr sz="203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44"/>
              <a:buNone/>
            </a:pPr>
            <a:r>
              <a:rPr lang="en-US" sz="2035"/>
              <a:t>ROC does not depend on class distribution unlike f1 score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44"/>
              <a:buNone/>
            </a:pPr>
            <a:r>
              <a:t/>
            </a:r>
            <a:endParaRPr sz="203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44"/>
              <a:buNone/>
            </a:pPr>
            <a:r>
              <a:rPr lang="en-US" sz="2035"/>
              <a:t>Though Random forest scored lower than LR , LR may perform worse </a:t>
            </a:r>
            <a:endParaRPr/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t/>
            </a:r>
            <a:endParaRPr sz="1480"/>
          </a:p>
        </p:txBody>
      </p:sp>
      <p:pic>
        <p:nvPicPr>
          <p:cNvPr id="353" name="Google Shape;3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821" y="1285189"/>
            <a:ext cx="7962306" cy="4532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up of circuit board" id="358" name="Google Shape;358;p8"/>
          <p:cNvPicPr preferRelativeResize="0"/>
          <p:nvPr/>
        </p:nvPicPr>
        <p:blipFill rotWithShape="1">
          <a:blip r:embed="rId3">
            <a:alphaModFix amt="30000"/>
          </a:blip>
          <a:srcRect b="-1" l="17220" r="9210" t="0"/>
          <a:stretch/>
        </p:blipFill>
        <p:spPr>
          <a:xfrm>
            <a:off x="1866855" y="10"/>
            <a:ext cx="719813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8"/>
          <p:cNvSpPr txBox="1"/>
          <p:nvPr>
            <p:ph type="title"/>
          </p:nvPr>
        </p:nvSpPr>
        <p:spPr>
          <a:xfrm>
            <a:off x="830180" y="233508"/>
            <a:ext cx="10217231" cy="945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en-US" sz="3200"/>
              <a:t>FIRST ITERATION</a:t>
            </a:r>
            <a:endParaRPr/>
          </a:p>
        </p:txBody>
      </p:sp>
      <p:sp>
        <p:nvSpPr>
          <p:cNvPr id="360" name="Google Shape;360;p8"/>
          <p:cNvSpPr txBox="1"/>
          <p:nvPr>
            <p:ph idx="1" type="body"/>
          </p:nvPr>
        </p:nvSpPr>
        <p:spPr>
          <a:xfrm>
            <a:off x="9167141" y="1179095"/>
            <a:ext cx="2316006" cy="4638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/>
              <a:t>As lr and rf results were close for AUC and F1 we went on to plot the learning curves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/>
              <a:t>The results were similar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/>
              <a:t>Next step 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/>
              <a:t>Iteration 2 -feature selection and model interpretation  </a:t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/>
          </a:p>
        </p:txBody>
      </p:sp>
      <p:pic>
        <p:nvPicPr>
          <p:cNvPr id="361" name="Google Shape;36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7350" y="981307"/>
            <a:ext cx="5857143" cy="5643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up of circuit board" id="366" name="Google Shape;366;p9"/>
          <p:cNvPicPr preferRelativeResize="0"/>
          <p:nvPr/>
        </p:nvPicPr>
        <p:blipFill rotWithShape="1">
          <a:blip r:embed="rId3">
            <a:alphaModFix amt="30000"/>
          </a:blip>
          <a:srcRect b="-1" l="17220" r="9210" t="0"/>
          <a:stretch/>
        </p:blipFill>
        <p:spPr>
          <a:xfrm>
            <a:off x="220618" y="10"/>
            <a:ext cx="779002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9"/>
          <p:cNvSpPr txBox="1"/>
          <p:nvPr>
            <p:ph type="title"/>
          </p:nvPr>
        </p:nvSpPr>
        <p:spPr>
          <a:xfrm>
            <a:off x="7906215" y="433852"/>
            <a:ext cx="4017098" cy="2041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lang="en-US" sz="2000"/>
              <a:t>SELECTED MODEL: RANDOM FOREST</a:t>
            </a:r>
            <a:br>
              <a:rPr lang="en-US" sz="2000"/>
            </a:br>
            <a:br>
              <a:rPr lang="en-US" sz="2000"/>
            </a:br>
            <a:r>
              <a:rPr lang="en-US" sz="2000"/>
              <a:t>SELECTED FEATURES: 50, 250, 500 FOR RFE</a:t>
            </a:r>
            <a:br>
              <a:rPr lang="en-US" sz="2000"/>
            </a:br>
            <a:br>
              <a:rPr lang="en-US" sz="2000"/>
            </a:br>
            <a:r>
              <a:rPr lang="en-US" sz="2000"/>
              <a:t>DATASET: 1000</a:t>
            </a:r>
            <a:endParaRPr/>
          </a:p>
        </p:txBody>
      </p:sp>
      <p:sp>
        <p:nvSpPr>
          <p:cNvPr id="368" name="Google Shape;368;p9"/>
          <p:cNvSpPr txBox="1"/>
          <p:nvPr>
            <p:ph idx="1" type="body"/>
          </p:nvPr>
        </p:nvSpPr>
        <p:spPr>
          <a:xfrm>
            <a:off x="8046741" y="2899610"/>
            <a:ext cx="3084892" cy="31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/>
              <a:t>Conclusions:</a:t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/>
              <a:t>For the Random Forest 250 is the best number of features taken from the RFE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/>
              <a:t>Accuracy is the highest, MAE the lowest. </a:t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/>
          </a:p>
        </p:txBody>
      </p:sp>
      <p:sp>
        <p:nvSpPr>
          <p:cNvPr id="369" name="Google Shape;369;p9"/>
          <p:cNvSpPr/>
          <p:nvPr/>
        </p:nvSpPr>
        <p:spPr>
          <a:xfrm>
            <a:off x="268687" y="211161"/>
            <a:ext cx="72698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SECOND</a:t>
            </a: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</a:t>
            </a:r>
            <a:r>
              <a:rPr lang="en-US" sz="32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ITERATION – FEATURE SELECTION</a:t>
            </a:r>
            <a:endParaRPr sz="3200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70" name="Google Shape;3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2314" y="3694815"/>
            <a:ext cx="2337807" cy="129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189" y="3694814"/>
            <a:ext cx="2422685" cy="1297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3126" y="3694815"/>
            <a:ext cx="2447055" cy="129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38403" y="1979973"/>
            <a:ext cx="2447055" cy="15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32314" y="1979973"/>
            <a:ext cx="2373901" cy="15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2820" y="1979973"/>
            <a:ext cx="2447055" cy="1552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933126" y="884658"/>
            <a:ext cx="2447055" cy="770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96220" y="876936"/>
            <a:ext cx="2373901" cy="770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20618" y="882879"/>
            <a:ext cx="2596469" cy="772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95708" y="5320710"/>
            <a:ext cx="3439519" cy="1373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027430" y="5327805"/>
            <a:ext cx="3626097" cy="136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2021-01-20T23:19:18Z</dcterms:created>
  <dc:creator>Juan Calvillo</dc:creator>
</cp:coreProperties>
</file>