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0" r:id="rId22"/>
    <p:sldId id="284" r:id="rId23"/>
    <p:sldId id="285" r:id="rId24"/>
    <p:sldId id="28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7" r:id="rId33"/>
    <p:sldId id="288" r:id="rId34"/>
    <p:sldId id="295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DD1-C162-4911-8000-6A487BCBE66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5-90D1-4163-9080-2BDDDEDC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6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DD1-C162-4911-8000-6A487BCBE66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5-90D1-4163-9080-2BDDDEDC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4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DD1-C162-4911-8000-6A487BCBE66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5-90D1-4163-9080-2BDDDEDC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4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DD1-C162-4911-8000-6A487BCBE66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5-90D1-4163-9080-2BDDDEDC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1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DD1-C162-4911-8000-6A487BCBE66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5-90D1-4163-9080-2BDDDEDC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3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DD1-C162-4911-8000-6A487BCBE66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5-90D1-4163-9080-2BDDDEDC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9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DD1-C162-4911-8000-6A487BCBE66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5-90D1-4163-9080-2BDDDEDC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4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DD1-C162-4911-8000-6A487BCBE66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5-90D1-4163-9080-2BDDDEDC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8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DD1-C162-4911-8000-6A487BCBE66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5-90D1-4163-9080-2BDDDEDC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0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DD1-C162-4911-8000-6A487BCBE66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5-90D1-4163-9080-2BDDDEDC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2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DD1-C162-4911-8000-6A487BCBE66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5-90D1-4163-9080-2BDDDEDC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2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3CDD1-C162-4911-8000-6A487BCBE66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76695-90D1-4163-9080-2BDDDEDC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3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PTHREADS 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Taken from K.C. Wang, Systems Programming in Unix.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2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code, 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/>
              <a:t>++)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pthread_join</a:t>
            </a:r>
            <a:r>
              <a:rPr lang="en-US" dirty="0" smtClean="0"/>
              <a:t>(</a:t>
            </a:r>
            <a:r>
              <a:rPr lang="en-US" dirty="0" err="1" smtClean="0"/>
              <a:t>tid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/>
              <a:t>], &amp;status</a:t>
            </a:r>
            <a:r>
              <a:rPr lang="en-US" dirty="0" smtClean="0"/>
              <a:t>);</a:t>
            </a:r>
            <a:endParaRPr lang="en-IL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 smtClean="0"/>
              <a:t>		total </a:t>
            </a:r>
            <a:r>
              <a:rPr lang="en-US" dirty="0"/>
              <a:t>+= sum[</a:t>
            </a:r>
            <a:r>
              <a:rPr lang="en-US" dirty="0" err="1"/>
              <a:t>i</a:t>
            </a:r>
            <a:r>
              <a:rPr lang="en-US" dirty="0" smtClean="0"/>
              <a:t>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7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Synchronizations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1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r>
              <a:rPr lang="en-US" dirty="0" smtClean="0"/>
              <a:t> Locks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5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thread</a:t>
            </a:r>
            <a:r>
              <a:rPr lang="en-US" dirty="0" smtClean="0"/>
              <a:t> </a:t>
            </a:r>
            <a:r>
              <a:rPr lang="en-US" dirty="0" err="1" smtClean="0"/>
              <a:t>mutex</a:t>
            </a:r>
            <a:r>
              <a:rPr lang="en-US" dirty="0" smtClean="0"/>
              <a:t> declaration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pthread_mutex_t</a:t>
            </a:r>
            <a:r>
              <a:rPr lang="en-US" dirty="0" smtClean="0"/>
              <a:t> </a:t>
            </a:r>
            <a:r>
              <a:rPr lang="en-US" dirty="0"/>
              <a:t>m = PTHREAD_MUTEX_INITIALIZER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pthread_mutex_init</a:t>
            </a:r>
            <a:r>
              <a:rPr lang="en-US" dirty="0" smtClean="0"/>
              <a:t>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pthread_mutex_t</a:t>
            </a:r>
            <a:r>
              <a:rPr lang="en-US" dirty="0" smtClean="0"/>
              <a:t> </a:t>
            </a:r>
            <a:r>
              <a:rPr lang="en-US" dirty="0"/>
              <a:t>*m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pthread_mutexattr_t</a:t>
            </a:r>
            <a:r>
              <a:rPr lang="en-US" dirty="0" smtClean="0"/>
              <a:t> *</a:t>
            </a:r>
            <a:r>
              <a:rPr lang="en-US" dirty="0" err="1" smtClean="0"/>
              <a:t>attr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 err="1" smtClean="0"/>
              <a:t>attr</a:t>
            </a:r>
            <a:r>
              <a:rPr lang="en-US" dirty="0" smtClean="0"/>
              <a:t> can be 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11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pthread_mutex_lock</a:t>
            </a:r>
            <a:r>
              <a:rPr lang="en-US" dirty="0" smtClean="0"/>
              <a:t>      </a:t>
            </a:r>
            <a:r>
              <a:rPr lang="en-US" dirty="0"/>
              <a:t>(</a:t>
            </a:r>
            <a:r>
              <a:rPr lang="en-US" dirty="0" err="1"/>
              <a:t>pthread_mutex_t</a:t>
            </a:r>
            <a:r>
              <a:rPr lang="en-US" dirty="0"/>
              <a:t> *m);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pthread_mutex_unlock</a:t>
            </a:r>
            <a:r>
              <a:rPr lang="en-US" dirty="0"/>
              <a:t> (</a:t>
            </a:r>
            <a:r>
              <a:rPr lang="en-US" dirty="0" err="1"/>
              <a:t>pthread_mutex_t</a:t>
            </a:r>
            <a:r>
              <a:rPr lang="en-US" dirty="0"/>
              <a:t> *m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pthread_mutex_trylock</a:t>
            </a:r>
            <a:r>
              <a:rPr lang="en-US" dirty="0"/>
              <a:t> (</a:t>
            </a:r>
            <a:r>
              <a:rPr lang="en-US" dirty="0" err="1"/>
              <a:t>pthread_mutex_t</a:t>
            </a:r>
            <a:r>
              <a:rPr lang="en-US" dirty="0"/>
              <a:t> *m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pthread_mutex_destroy</a:t>
            </a:r>
            <a:r>
              <a:rPr lang="en-US" dirty="0"/>
              <a:t> (</a:t>
            </a:r>
            <a:r>
              <a:rPr lang="en-US" dirty="0" err="1"/>
              <a:t>pthread_mutex_t</a:t>
            </a:r>
            <a:r>
              <a:rPr lang="en-US" dirty="0"/>
              <a:t> *m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8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Summing </a:t>
            </a:r>
            <a:r>
              <a:rPr lang="en-US" dirty="0" err="1" smtClean="0"/>
              <a:t>elemets</a:t>
            </a:r>
            <a:r>
              <a:rPr lang="en-US" dirty="0" smtClean="0"/>
              <a:t> of matrix 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Parallel row addition, using </a:t>
            </a:r>
            <a:r>
              <a:rPr lang="en-US" dirty="0" err="1" smtClean="0"/>
              <a:t>Mutex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6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Globals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#define N 4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A[N][N], </a:t>
            </a:r>
            <a:r>
              <a:rPr lang="en-US" dirty="0" smtClean="0"/>
              <a:t>total = 0;</a:t>
            </a:r>
          </a:p>
          <a:p>
            <a:pPr marL="0" indent="0">
              <a:buNone/>
            </a:pPr>
            <a:r>
              <a:rPr lang="en-US" dirty="0" err="1"/>
              <a:t>pthread_mutex_t</a:t>
            </a:r>
            <a:r>
              <a:rPr lang="en-US" dirty="0"/>
              <a:t> *m;</a:t>
            </a:r>
          </a:p>
        </p:txBody>
      </p:sp>
    </p:spTree>
    <p:extLst>
      <p:ext uri="{BB962C8B-B14F-4D97-AF65-F5344CB8AC3E}">
        <p14:creationId xmlns:p14="http://schemas.microsoft.com/office/powerpoint/2010/main" val="44760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thread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void *</a:t>
            </a:r>
            <a:r>
              <a:rPr lang="en-US" dirty="0" err="1"/>
              <a:t>func</a:t>
            </a:r>
            <a:r>
              <a:rPr lang="en-US" dirty="0"/>
              <a:t>(void *</a:t>
            </a:r>
            <a:r>
              <a:rPr lang="en-US" dirty="0" err="1"/>
              <a:t>arg</a:t>
            </a:r>
            <a:r>
              <a:rPr lang="en-US" dirty="0"/>
              <a:t>) </a:t>
            </a:r>
            <a:r>
              <a:rPr lang="en-IL" dirty="0" smtClean="0"/>
              <a:t>{</a:t>
            </a:r>
            <a:endParaRPr lang="en-IL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j, </a:t>
            </a:r>
            <a:r>
              <a:rPr lang="en-US" dirty="0" smtClean="0"/>
              <a:t>row, sum=0;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row =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r>
              <a:rPr lang="en-US" dirty="0" err="1" smtClean="0"/>
              <a:t>arg</a:t>
            </a:r>
            <a:r>
              <a:rPr lang="en-US" dirty="0" smtClean="0"/>
              <a:t>; // get row number from </a:t>
            </a:r>
            <a:r>
              <a:rPr lang="en-US" dirty="0" err="1" smtClean="0"/>
              <a:t>arg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/>
              <a:t>(j=0; j&lt;N; </a:t>
            </a:r>
            <a:r>
              <a:rPr lang="en-US" dirty="0" err="1"/>
              <a:t>j</a:t>
            </a:r>
            <a:r>
              <a:rPr lang="en-US" dirty="0" err="1" smtClean="0"/>
              <a:t>++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sum </a:t>
            </a:r>
            <a:r>
              <a:rPr lang="en-US" dirty="0"/>
              <a:t>+= A[row][j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pthread_mutex_lock</a:t>
            </a:r>
            <a:r>
              <a:rPr lang="en-US" dirty="0" smtClean="0"/>
              <a:t>(m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total </a:t>
            </a:r>
            <a:r>
              <a:rPr lang="en-US" dirty="0"/>
              <a:t>+= sum;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pthread_mutex_unlock</a:t>
            </a:r>
            <a:r>
              <a:rPr lang="en-US" dirty="0" smtClean="0"/>
              <a:t>(m);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pthread_exit</a:t>
            </a:r>
            <a:r>
              <a:rPr lang="en-US" dirty="0"/>
              <a:t>((void*)0); // thread exit: 0=normal termination</a:t>
            </a:r>
          </a:p>
          <a:p>
            <a:pPr marL="0" indent="0">
              <a:buNone/>
            </a:pPr>
            <a:r>
              <a:rPr lang="en-IL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04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code,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pthread_t</a:t>
            </a:r>
            <a:r>
              <a:rPr lang="en-US" dirty="0" smtClean="0"/>
              <a:t> </a:t>
            </a:r>
            <a:r>
              <a:rPr lang="en-US" dirty="0" err="1" smtClean="0"/>
              <a:t>tid</a:t>
            </a:r>
            <a:r>
              <a:rPr lang="en-US" dirty="0" smtClean="0"/>
              <a:t>[N</a:t>
            </a:r>
            <a:r>
              <a:rPr lang="en-US" dirty="0"/>
              <a:t>]; // thread IDs</a:t>
            </a:r>
          </a:p>
          <a:p>
            <a:pPr marL="0" indent="0">
              <a:buNone/>
            </a:pPr>
            <a:r>
              <a:rPr lang="pt-BR" dirty="0"/>
              <a:t>int </a:t>
            </a:r>
            <a:r>
              <a:rPr lang="pt-BR" dirty="0" smtClean="0"/>
              <a:t>i, </a:t>
            </a:r>
            <a:r>
              <a:rPr lang="pt-BR" dirty="0"/>
              <a:t>total = 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= 0</a:t>
            </a:r>
            <a:r>
              <a:rPr lang="en-US" dirty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 &lt; N</a:t>
            </a:r>
            <a:r>
              <a:rPr lang="en-US" dirty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sum[</a:t>
            </a:r>
            <a:r>
              <a:rPr lang="en-US" dirty="0" err="1" smtClean="0"/>
              <a:t>i</a:t>
            </a:r>
            <a:r>
              <a:rPr lang="en-US" dirty="0"/>
              <a:t>] = 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m </a:t>
            </a:r>
            <a:r>
              <a:rPr lang="en-US" dirty="0"/>
              <a:t>= (</a:t>
            </a:r>
            <a:r>
              <a:rPr lang="en-US" dirty="0" err="1"/>
              <a:t>pthread_mutex_t</a:t>
            </a:r>
            <a:r>
              <a:rPr lang="en-US" dirty="0"/>
              <a:t> *)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pthread_mutex_t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pthread_mutex_init</a:t>
            </a:r>
            <a:r>
              <a:rPr lang="en-US" dirty="0" smtClean="0"/>
              <a:t>(m</a:t>
            </a:r>
            <a:r>
              <a:rPr lang="en-US" dirty="0"/>
              <a:t>, NULL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for(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pthread_create</a:t>
            </a:r>
            <a:r>
              <a:rPr lang="en-US" dirty="0" smtClean="0"/>
              <a:t>(&amp;</a:t>
            </a:r>
            <a:r>
              <a:rPr lang="en-US" dirty="0" err="1" smtClean="0"/>
              <a:t>tid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], NULL, </a:t>
            </a:r>
            <a:r>
              <a:rPr lang="en-US" dirty="0" err="1" smtClean="0"/>
              <a:t>func</a:t>
            </a:r>
            <a:r>
              <a:rPr lang="en-US" dirty="0" smtClean="0"/>
              <a:t>, (void *)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37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code, 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 = 0</a:t>
            </a:r>
            <a:r>
              <a:rPr lang="en-US" dirty="0"/>
              <a:t>; i</a:t>
            </a:r>
            <a:r>
              <a:rPr lang="en-US" dirty="0" smtClean="0"/>
              <a:t> &lt; N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 smtClean="0"/>
              <a:t>++)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pthread_join</a:t>
            </a:r>
            <a:r>
              <a:rPr lang="en-US" dirty="0" smtClean="0"/>
              <a:t>(</a:t>
            </a:r>
            <a:r>
              <a:rPr lang="en-US" dirty="0" err="1" smtClean="0"/>
              <a:t>tid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/>
              <a:t>], </a:t>
            </a:r>
            <a:r>
              <a:rPr lang="en-US" dirty="0" smtClean="0"/>
              <a:t>NULL);</a:t>
            </a:r>
            <a:endParaRPr lang="en-IL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pthread_mutex_destroy</a:t>
            </a:r>
            <a:r>
              <a:rPr lang="en-US" dirty="0"/>
              <a:t>(m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free(m);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1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PTHREADS major thread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pthread_create</a:t>
            </a:r>
            <a:r>
              <a:rPr lang="en-US" dirty="0" smtClean="0"/>
              <a:t>(*</a:t>
            </a:r>
            <a:r>
              <a:rPr lang="en-US" dirty="0" err="1" smtClean="0"/>
              <a:t>tid</a:t>
            </a:r>
            <a:r>
              <a:rPr lang="en-US" dirty="0" smtClean="0"/>
              <a:t>, *</a:t>
            </a:r>
            <a:r>
              <a:rPr lang="en-US" dirty="0" err="1" smtClean="0"/>
              <a:t>attr</a:t>
            </a:r>
            <a:r>
              <a:rPr lang="en-US" dirty="0"/>
              <a:t>, </a:t>
            </a:r>
            <a:r>
              <a:rPr lang="en-US" dirty="0" smtClean="0"/>
              <a:t>*function</a:t>
            </a:r>
            <a:r>
              <a:rPr lang="en-US" dirty="0"/>
              <a:t>, </a:t>
            </a:r>
            <a:r>
              <a:rPr lang="en-US" dirty="0" err="1" smtClean="0"/>
              <a:t>arg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pthread_exit</a:t>
            </a:r>
            <a:r>
              <a:rPr lang="en-US" dirty="0" smtClean="0"/>
              <a:t>(*status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err="1" smtClean="0"/>
              <a:t>pthread_attr_init</a:t>
            </a:r>
            <a:r>
              <a:rPr lang="en-US" dirty="0" smtClean="0"/>
              <a:t>(*</a:t>
            </a:r>
            <a:r>
              <a:rPr lang="en-US" dirty="0" err="1" smtClean="0"/>
              <a:t>attr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pthread_join</a:t>
            </a:r>
            <a:r>
              <a:rPr lang="en-US" dirty="0" smtClean="0"/>
              <a:t>(</a:t>
            </a:r>
            <a:r>
              <a:rPr lang="en-US" dirty="0" err="1" smtClean="0"/>
              <a:t>tid</a:t>
            </a:r>
            <a:r>
              <a:rPr lang="en-US" dirty="0" smtClean="0"/>
              <a:t>, *status)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0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thread_mutex_lock</a:t>
            </a:r>
            <a:r>
              <a:rPr lang="en-US" dirty="0" smtClean="0"/>
              <a:t>(&amp;m1)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pthread_mutex_lock</a:t>
            </a:r>
            <a:r>
              <a:rPr lang="en-US" dirty="0" smtClean="0"/>
              <a:t>(&amp;m2)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pthread_mutex_lock</a:t>
            </a:r>
            <a:r>
              <a:rPr lang="en-US" dirty="0" smtClean="0"/>
              <a:t>(&amp;m2)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pthread_mutex_lock</a:t>
            </a:r>
            <a:r>
              <a:rPr lang="en-US" dirty="0" smtClean="0"/>
              <a:t>(&amp;m1)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2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case of Emergency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while(1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lock(m1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(!</a:t>
            </a:r>
            <a:r>
              <a:rPr lang="en-US" dirty="0" err="1"/>
              <a:t>trylock</a:t>
            </a:r>
            <a:r>
              <a:rPr lang="en-US" dirty="0"/>
              <a:t>(m2</a:t>
            </a:r>
            <a:r>
              <a:rPr lang="en-US" dirty="0" smtClean="0"/>
              <a:t>))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unlock(m1</a:t>
            </a:r>
            <a:r>
              <a:rPr lang="en-US" dirty="0"/>
              <a:t>); // back-off and retry</a:t>
            </a:r>
          </a:p>
          <a:p>
            <a:pPr marL="0" indent="0">
              <a:buNone/>
            </a:pPr>
            <a:r>
              <a:rPr lang="en-US" dirty="0" smtClean="0"/>
              <a:t>		// delay some random time before retry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continue;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Critical Region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</a:t>
            </a:r>
          </a:p>
          <a:p>
            <a:pPr marL="0" indent="0">
              <a:buNone/>
            </a:pPr>
            <a:r>
              <a:rPr lang="en-IL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25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Conditions variables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6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 variables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pthread_cond_t</a:t>
            </a:r>
            <a:r>
              <a:rPr lang="en-US" dirty="0" smtClean="0"/>
              <a:t> </a:t>
            </a:r>
            <a:r>
              <a:rPr lang="en-US" dirty="0"/>
              <a:t>con = PTHREAD_COND_INITIALIZER</a:t>
            </a:r>
            <a:r>
              <a:rPr lang="en-US" dirty="0" smtClean="0"/>
              <a:t>;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pthread_cond_t</a:t>
            </a:r>
            <a:r>
              <a:rPr lang="en-US" dirty="0" smtClean="0"/>
              <a:t> </a:t>
            </a:r>
            <a:r>
              <a:rPr lang="en-US" dirty="0"/>
              <a:t>con;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pthread_cond_init</a:t>
            </a:r>
            <a:r>
              <a:rPr lang="en-US" dirty="0"/>
              <a:t>(&amp;con, NULL);</a:t>
            </a:r>
          </a:p>
        </p:txBody>
      </p:sp>
    </p:spTree>
    <p:extLst>
      <p:ext uri="{BB962C8B-B14F-4D97-AF65-F5344CB8AC3E}">
        <p14:creationId xmlns:p14="http://schemas.microsoft.com/office/powerpoint/2010/main" val="389895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variable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pthread_cond_wait</a:t>
            </a:r>
            <a:r>
              <a:rPr lang="en-US" dirty="0" smtClean="0"/>
              <a:t>(*condition</a:t>
            </a:r>
            <a:r>
              <a:rPr lang="en-US" dirty="0"/>
              <a:t>, </a:t>
            </a:r>
            <a:r>
              <a:rPr lang="en-US" dirty="0" smtClean="0"/>
              <a:t>*</a:t>
            </a:r>
            <a:r>
              <a:rPr lang="en-US" dirty="0" err="1" smtClean="0"/>
              <a:t>mutex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pthread_cond_signal</a:t>
            </a:r>
            <a:r>
              <a:rPr lang="en-US" dirty="0" smtClean="0"/>
              <a:t>(*condition)</a:t>
            </a:r>
          </a:p>
          <a:p>
            <a:pPr marL="0" indent="0">
              <a:buNone/>
            </a:pPr>
            <a:r>
              <a:rPr lang="en-US" dirty="0" err="1" smtClean="0"/>
              <a:t>pthread_cond_broadcast</a:t>
            </a:r>
            <a:r>
              <a:rPr lang="en-US" dirty="0" smtClean="0"/>
              <a:t>(*condition)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Producer-Consumer Problem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Conditions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40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Procuder</a:t>
            </a:r>
            <a:r>
              <a:rPr lang="en-US" dirty="0" smtClean="0"/>
              <a:t> and Consumer share finite number of  buffers.</a:t>
            </a:r>
          </a:p>
          <a:p>
            <a:r>
              <a:rPr lang="en-US" dirty="0" smtClean="0"/>
              <a:t>Initially, the buffers are empty.</a:t>
            </a:r>
          </a:p>
          <a:p>
            <a:r>
              <a:rPr lang="en-US" dirty="0" smtClean="0"/>
              <a:t>When a producer puts an item  into an empty buffer  it becomes full.</a:t>
            </a:r>
          </a:p>
          <a:p>
            <a:r>
              <a:rPr lang="en-US" dirty="0" smtClean="0"/>
              <a:t>When a consumer  gets an item from a full buffer it becomes empty.</a:t>
            </a:r>
          </a:p>
          <a:p>
            <a:r>
              <a:rPr lang="en-US" dirty="0" smtClean="0"/>
              <a:t>A  producer must wait if all the buffers are full.</a:t>
            </a:r>
          </a:p>
          <a:p>
            <a:r>
              <a:rPr lang="en-US" dirty="0" smtClean="0"/>
              <a:t>A consumer must wait if all the buffers are empty.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#define NBUF 5</a:t>
            </a:r>
          </a:p>
          <a:p>
            <a:pPr marL="0" indent="0">
              <a:buNone/>
            </a:pPr>
            <a:r>
              <a:rPr lang="en-US" dirty="0"/>
              <a:t>#define N 10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buf</a:t>
            </a:r>
            <a:r>
              <a:rPr lang="en-US" dirty="0"/>
              <a:t>[NBUF]; 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head, tail; 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data;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pthread_mutex_t</a:t>
            </a:r>
            <a:r>
              <a:rPr lang="en-US" dirty="0"/>
              <a:t> </a:t>
            </a:r>
            <a:r>
              <a:rPr lang="en-US" dirty="0" err="1"/>
              <a:t>mutex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pthread_cond_t</a:t>
            </a:r>
            <a:r>
              <a:rPr lang="en-US" dirty="0" smtClean="0"/>
              <a:t> </a:t>
            </a:r>
            <a:r>
              <a:rPr lang="en-US" dirty="0"/>
              <a:t>empty, full; </a:t>
            </a:r>
          </a:p>
        </p:txBody>
      </p:sp>
    </p:spTree>
    <p:extLst>
      <p:ext uri="{BB962C8B-B14F-4D97-AF65-F5344CB8AC3E}">
        <p14:creationId xmlns:p14="http://schemas.microsoft.com/office/powerpoint/2010/main" val="374258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void *producer() </a:t>
            </a:r>
            <a:r>
              <a:rPr lang="en-IL" dirty="0" smtClean="0"/>
              <a:t>{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I &lt; N;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pthread_mutex_lock</a:t>
            </a:r>
            <a:r>
              <a:rPr lang="en-US" dirty="0" smtClean="0"/>
              <a:t>(&amp;</a:t>
            </a:r>
            <a:r>
              <a:rPr lang="en-US" dirty="0" err="1" smtClean="0"/>
              <a:t>mutex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	while (data == NBUF) </a:t>
            </a:r>
            <a:r>
              <a:rPr lang="en-US" dirty="0" err="1" smtClean="0"/>
              <a:t>pthread_cond_wait</a:t>
            </a:r>
            <a:r>
              <a:rPr lang="en-US" dirty="0"/>
              <a:t>(&amp;empty, &amp;</a:t>
            </a:r>
            <a:r>
              <a:rPr lang="en-US" dirty="0" err="1"/>
              <a:t>mutex</a:t>
            </a:r>
            <a:r>
              <a:rPr lang="en-US" dirty="0"/>
              <a:t>); </a:t>
            </a:r>
            <a:endParaRPr lang="en-IL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buf</a:t>
            </a:r>
            <a:r>
              <a:rPr lang="en-US" dirty="0" smtClean="0"/>
              <a:t>[head</a:t>
            </a:r>
            <a:r>
              <a:rPr lang="en-US" dirty="0"/>
              <a:t>++] = i+1</a:t>
            </a:r>
            <a:r>
              <a:rPr lang="en-US" dirty="0" smtClean="0"/>
              <a:t>; // Produce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head </a:t>
            </a:r>
            <a:r>
              <a:rPr lang="en-US" dirty="0"/>
              <a:t>%= NBUF;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data++;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pthread_cond_signal</a:t>
            </a:r>
            <a:r>
              <a:rPr lang="en-US" dirty="0"/>
              <a:t>(&amp;full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pthread_mutex_unlock</a:t>
            </a:r>
            <a:r>
              <a:rPr lang="en-US" dirty="0"/>
              <a:t>(&amp;</a:t>
            </a:r>
            <a:r>
              <a:rPr lang="en-US" dirty="0" err="1"/>
              <a:t>mutex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IL" dirty="0" smtClean="0"/>
              <a:t>}</a:t>
            </a:r>
            <a:endParaRPr lang="en-IL" dirty="0"/>
          </a:p>
          <a:p>
            <a:pPr marL="0" indent="0">
              <a:buNone/>
            </a:pPr>
            <a:r>
              <a:rPr lang="en-IL" dirty="0" smtClean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668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void *consumer</a:t>
            </a:r>
            <a:r>
              <a:rPr lang="en-US" dirty="0" smtClean="0"/>
              <a:t>() </a:t>
            </a:r>
            <a:r>
              <a:rPr lang="en-IL" dirty="0" smtClean="0"/>
              <a:t>{</a:t>
            </a:r>
            <a:endParaRPr lang="en-IL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, c;</a:t>
            </a:r>
          </a:p>
          <a:p>
            <a:pPr marL="0" indent="0">
              <a:buNone/>
            </a:pPr>
            <a:r>
              <a:rPr lang="en-US" dirty="0" smtClean="0"/>
              <a:t>	for (I = 0</a:t>
            </a:r>
            <a:r>
              <a:rPr lang="en-US" dirty="0"/>
              <a:t>; </a:t>
            </a:r>
            <a:r>
              <a:rPr lang="en-US" dirty="0" smtClean="0"/>
              <a:t>I &lt; N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pthread_mutex_lock</a:t>
            </a:r>
            <a:r>
              <a:rPr lang="en-US" dirty="0"/>
              <a:t>(&amp;</a:t>
            </a:r>
            <a:r>
              <a:rPr lang="en-US" dirty="0" err="1"/>
              <a:t>mutex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while (data </a:t>
            </a:r>
            <a:r>
              <a:rPr lang="en-US" dirty="0"/>
              <a:t>== 0) </a:t>
            </a:r>
            <a:r>
              <a:rPr lang="en-US" dirty="0" err="1" smtClean="0"/>
              <a:t>pthread_cond_wait</a:t>
            </a:r>
            <a:r>
              <a:rPr lang="en-US" dirty="0"/>
              <a:t>(&amp;full, &amp;</a:t>
            </a:r>
            <a:r>
              <a:rPr lang="en-US" dirty="0" err="1"/>
              <a:t>mutex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c </a:t>
            </a:r>
            <a:r>
              <a:rPr lang="en-US" dirty="0"/>
              <a:t>= </a:t>
            </a:r>
            <a:r>
              <a:rPr lang="en-US" dirty="0" err="1"/>
              <a:t>buf</a:t>
            </a:r>
            <a:r>
              <a:rPr lang="en-US" dirty="0"/>
              <a:t>[tail++]; </a:t>
            </a:r>
            <a:r>
              <a:rPr lang="en-US" dirty="0" smtClean="0"/>
              <a:t> // Consume!</a:t>
            </a:r>
          </a:p>
          <a:p>
            <a:pPr marL="0" indent="0">
              <a:buNone/>
            </a:pPr>
            <a:r>
              <a:rPr lang="en-US" dirty="0" smtClean="0"/>
              <a:t>		tail </a:t>
            </a:r>
            <a:r>
              <a:rPr lang="en-US" dirty="0"/>
              <a:t>%= NBUF;</a:t>
            </a:r>
          </a:p>
          <a:p>
            <a:pPr marL="0" indent="0">
              <a:buNone/>
            </a:pPr>
            <a:r>
              <a:rPr lang="it-IT" dirty="0" smtClean="0"/>
              <a:t>		data-</a:t>
            </a:r>
            <a:r>
              <a:rPr lang="it-IT" dirty="0"/>
              <a:t>-;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pthread_cond_signal</a:t>
            </a:r>
            <a:r>
              <a:rPr lang="en-US" dirty="0"/>
              <a:t>(&amp;empty);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pthread_mutex_unlock</a:t>
            </a:r>
            <a:r>
              <a:rPr lang="en-US" dirty="0"/>
              <a:t>(&amp;</a:t>
            </a:r>
            <a:r>
              <a:rPr lang="en-US" dirty="0" err="1"/>
              <a:t>mutex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IL" dirty="0" smtClean="0"/>
              <a:t>}</a:t>
            </a:r>
            <a:endParaRPr lang="en-IL" dirty="0"/>
          </a:p>
          <a:p>
            <a:pPr marL="0" indent="0">
              <a:buNone/>
            </a:pPr>
            <a:r>
              <a:rPr lang="en-IL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6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PTHREAD_CREATE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pthread_create</a:t>
            </a:r>
            <a:r>
              <a:rPr lang="en-US" dirty="0"/>
              <a:t> 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pthread_t</a:t>
            </a:r>
            <a:r>
              <a:rPr lang="en-US" dirty="0" smtClean="0"/>
              <a:t> *</a:t>
            </a:r>
            <a:r>
              <a:rPr lang="en-US" dirty="0" err="1"/>
              <a:t>t</a:t>
            </a:r>
            <a:r>
              <a:rPr lang="en-US" dirty="0" err="1" smtClean="0"/>
              <a:t>id</a:t>
            </a:r>
            <a:r>
              <a:rPr lang="en-US" dirty="0" smtClean="0"/>
              <a:t>,		// thread id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pthread_attr_t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err="1"/>
              <a:t>attr</a:t>
            </a:r>
            <a:r>
              <a:rPr lang="en-US" dirty="0" smtClean="0"/>
              <a:t>,	// use </a:t>
            </a:r>
            <a:r>
              <a:rPr lang="en-US" dirty="0" err="1" smtClean="0"/>
              <a:t>pthread_attr_init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void </a:t>
            </a:r>
            <a:r>
              <a:rPr lang="en-US" dirty="0"/>
              <a:t>*(*</a:t>
            </a:r>
            <a:r>
              <a:rPr lang="en-US" dirty="0" err="1"/>
              <a:t>func</a:t>
            </a:r>
            <a:r>
              <a:rPr lang="en-US" dirty="0"/>
              <a:t>)(void </a:t>
            </a:r>
            <a:r>
              <a:rPr lang="en-US" dirty="0" smtClean="0"/>
              <a:t>*),	// where  to start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dirty="0"/>
              <a:t>void *</a:t>
            </a:r>
            <a:r>
              <a:rPr lang="en-US" dirty="0" err="1" smtClean="0"/>
              <a:t>arg</a:t>
            </a:r>
            <a:r>
              <a:rPr lang="en-US" dirty="0" smtClean="0"/>
              <a:t>			//  (*</a:t>
            </a:r>
            <a:r>
              <a:rPr lang="en-US" dirty="0" err="1" smtClean="0"/>
              <a:t>func</a:t>
            </a:r>
            <a:r>
              <a:rPr lang="en-US" dirty="0" smtClean="0"/>
              <a:t>)(</a:t>
            </a:r>
            <a:r>
              <a:rPr lang="en-US" dirty="0" err="1" smtClean="0"/>
              <a:t>arg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35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pthread_t</a:t>
            </a:r>
            <a:r>
              <a:rPr lang="en-US" dirty="0"/>
              <a:t> pro, con;</a:t>
            </a:r>
          </a:p>
          <a:p>
            <a:pPr marL="0" indent="0">
              <a:buNone/>
            </a:pPr>
            <a:r>
              <a:rPr lang="en-US" dirty="0" err="1"/>
              <a:t>init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 smtClean="0"/>
              <a:t>pthread_create</a:t>
            </a:r>
            <a:r>
              <a:rPr lang="en-US" dirty="0"/>
              <a:t>(&amp;pro, NULL, producer, </a:t>
            </a:r>
            <a:r>
              <a:rPr lang="en-US" dirty="0" smtClean="0"/>
              <a:t>  NULL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pthread_create</a:t>
            </a:r>
            <a:r>
              <a:rPr lang="en-US" dirty="0"/>
              <a:t>(&amp;con, NULL, consumer, NULL);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pthread_join</a:t>
            </a:r>
            <a:r>
              <a:rPr lang="en-US" dirty="0" smtClean="0"/>
              <a:t>(pro</a:t>
            </a:r>
            <a:r>
              <a:rPr lang="en-US" dirty="0"/>
              <a:t>, NULL);</a:t>
            </a:r>
          </a:p>
          <a:p>
            <a:pPr marL="0" indent="0">
              <a:buNone/>
            </a:pPr>
            <a:r>
              <a:rPr lang="en-US" dirty="0" err="1"/>
              <a:t>pthread_join</a:t>
            </a:r>
            <a:r>
              <a:rPr lang="en-US" dirty="0"/>
              <a:t>(con, NULL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67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init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init</a:t>
            </a:r>
            <a:r>
              <a:rPr lang="en-US" dirty="0" smtClean="0"/>
              <a:t>()  </a:t>
            </a:r>
            <a:r>
              <a:rPr lang="en-IL" dirty="0" smtClean="0"/>
              <a:t>{</a:t>
            </a:r>
            <a:endParaRPr lang="en-IL" dirty="0"/>
          </a:p>
          <a:p>
            <a:pPr marL="0" indent="0">
              <a:buNone/>
            </a:pPr>
            <a:r>
              <a:rPr lang="en-US" dirty="0" smtClean="0"/>
              <a:t>	head </a:t>
            </a:r>
            <a:r>
              <a:rPr lang="en-US" dirty="0"/>
              <a:t>= tail = data = 0;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pthread_mutex_init</a:t>
            </a:r>
            <a:r>
              <a:rPr lang="en-US" dirty="0"/>
              <a:t>(&amp;</a:t>
            </a:r>
            <a:r>
              <a:rPr lang="en-US" dirty="0" err="1"/>
              <a:t>mutex</a:t>
            </a:r>
            <a:r>
              <a:rPr lang="en-US" dirty="0"/>
              <a:t>, NULL);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pthread_cond_init</a:t>
            </a:r>
            <a:r>
              <a:rPr lang="en-US" dirty="0"/>
              <a:t>(&amp;</a:t>
            </a:r>
            <a:r>
              <a:rPr lang="en-US" dirty="0" err="1"/>
              <a:t>fullBuf</a:t>
            </a:r>
            <a:r>
              <a:rPr lang="en-US" dirty="0"/>
              <a:t>, NULL);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pthread_cond_init</a:t>
            </a:r>
            <a:r>
              <a:rPr lang="en-US" dirty="0"/>
              <a:t>(&amp;</a:t>
            </a:r>
            <a:r>
              <a:rPr lang="en-US" dirty="0" err="1"/>
              <a:t>emptyBuf</a:t>
            </a:r>
            <a:r>
              <a:rPr lang="en-US" dirty="0"/>
              <a:t>, NULL);</a:t>
            </a:r>
          </a:p>
          <a:p>
            <a:pPr marL="0" indent="0">
              <a:buNone/>
            </a:pPr>
            <a:r>
              <a:rPr lang="en-IL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1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Semaphores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2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sem_t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sem_init</a:t>
            </a:r>
            <a:r>
              <a:rPr lang="en-US" dirty="0" smtClean="0"/>
              <a:t>(*</a:t>
            </a:r>
            <a:r>
              <a:rPr lang="en-US" dirty="0" err="1" smtClean="0"/>
              <a:t>sem</a:t>
            </a:r>
            <a:r>
              <a:rPr lang="en-US" dirty="0" smtClean="0"/>
              <a:t>, flag, </a:t>
            </a:r>
            <a:r>
              <a:rPr lang="en-US" dirty="0" err="1" smtClean="0"/>
              <a:t>initValue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em_wait</a:t>
            </a:r>
            <a:r>
              <a:rPr lang="en-US" dirty="0" smtClean="0"/>
              <a:t>(*</a:t>
            </a:r>
            <a:r>
              <a:rPr lang="en-US" dirty="0" err="1" smtClean="0"/>
              <a:t>sem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em_post</a:t>
            </a:r>
            <a:r>
              <a:rPr lang="en-US" dirty="0" smtClean="0"/>
              <a:t>(*</a:t>
            </a:r>
            <a:r>
              <a:rPr lang="en-US" dirty="0" err="1" smtClean="0"/>
              <a:t>sem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sem_getvalue</a:t>
            </a:r>
            <a:r>
              <a:rPr lang="en-US" dirty="0" smtClean="0"/>
              <a:t>(*</a:t>
            </a:r>
            <a:r>
              <a:rPr lang="en-US" dirty="0" err="1" smtClean="0"/>
              <a:t>sem</a:t>
            </a:r>
            <a:r>
              <a:rPr lang="en-US" dirty="0" smtClean="0"/>
              <a:t>, *value);</a:t>
            </a:r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em_destroy</a:t>
            </a:r>
            <a:r>
              <a:rPr lang="en-US" dirty="0" smtClean="0"/>
              <a:t>(*</a:t>
            </a:r>
            <a:r>
              <a:rPr lang="en-US" dirty="0" err="1" smtClean="0"/>
              <a:t>sem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Producer Consumer Problem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Semaphores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22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#define NBUF 5</a:t>
            </a:r>
          </a:p>
          <a:p>
            <a:pPr marL="0" indent="0">
              <a:buNone/>
            </a:pPr>
            <a:r>
              <a:rPr lang="en-US" dirty="0"/>
              <a:t>#define N 10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buf</a:t>
            </a:r>
            <a:r>
              <a:rPr lang="en-US" dirty="0"/>
              <a:t>[NBUF]; 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head, tail;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pthread_mutex_t</a:t>
            </a:r>
            <a:r>
              <a:rPr lang="en-US" dirty="0"/>
              <a:t> </a:t>
            </a:r>
            <a:r>
              <a:rPr lang="en-US" dirty="0" err="1"/>
              <a:t>mutex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sem_t</a:t>
            </a:r>
            <a:r>
              <a:rPr lang="en-US" dirty="0" smtClean="0"/>
              <a:t> </a:t>
            </a:r>
            <a:r>
              <a:rPr lang="en-US" dirty="0"/>
              <a:t>empty, full; </a:t>
            </a:r>
          </a:p>
        </p:txBody>
      </p:sp>
    </p:spTree>
    <p:extLst>
      <p:ext uri="{BB962C8B-B14F-4D97-AF65-F5344CB8AC3E}">
        <p14:creationId xmlns:p14="http://schemas.microsoft.com/office/powerpoint/2010/main" val="422730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void *producer() </a:t>
            </a:r>
            <a:r>
              <a:rPr lang="en-IL" dirty="0" smtClean="0"/>
              <a:t>{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I &lt; N;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sem_wait</a:t>
            </a:r>
            <a:r>
              <a:rPr lang="en-US" dirty="0" smtClean="0"/>
              <a:t>(&amp;empty);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pthread_mutex_lock</a:t>
            </a:r>
            <a:r>
              <a:rPr lang="en-US" dirty="0"/>
              <a:t>(&amp;</a:t>
            </a:r>
            <a:r>
              <a:rPr lang="en-US" dirty="0" err="1"/>
              <a:t>mutex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buf</a:t>
            </a:r>
            <a:r>
              <a:rPr lang="en-US" dirty="0" smtClean="0"/>
              <a:t>[head</a:t>
            </a:r>
            <a:r>
              <a:rPr lang="en-US" dirty="0"/>
              <a:t>++] = i+1</a:t>
            </a:r>
            <a:r>
              <a:rPr lang="en-US" dirty="0" smtClean="0"/>
              <a:t>; // Produce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head </a:t>
            </a:r>
            <a:r>
              <a:rPr lang="en-US" dirty="0"/>
              <a:t>%= NBUF;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pthread_mutex_unlock</a:t>
            </a:r>
            <a:r>
              <a:rPr lang="en-US" dirty="0"/>
              <a:t>(&amp;</a:t>
            </a:r>
            <a:r>
              <a:rPr lang="en-US" dirty="0" err="1"/>
              <a:t>mutex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/>
              <a:t>s</a:t>
            </a:r>
            <a:r>
              <a:rPr lang="en-US" dirty="0" err="1" smtClean="0"/>
              <a:t>em_post</a:t>
            </a:r>
            <a:r>
              <a:rPr lang="en-US" dirty="0" smtClean="0"/>
              <a:t>(&amp;full);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IL" dirty="0" smtClean="0"/>
              <a:t>}</a:t>
            </a:r>
            <a:endParaRPr lang="en-IL" dirty="0"/>
          </a:p>
          <a:p>
            <a:pPr marL="0" indent="0">
              <a:buNone/>
            </a:pPr>
            <a:r>
              <a:rPr lang="en-IL" dirty="0" smtClean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9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void *consumer</a:t>
            </a:r>
            <a:r>
              <a:rPr lang="en-US" dirty="0" smtClean="0"/>
              <a:t>() </a:t>
            </a:r>
            <a:r>
              <a:rPr lang="en-IL" dirty="0" smtClean="0"/>
              <a:t>{</a:t>
            </a:r>
            <a:endParaRPr lang="en-IL" dirty="0"/>
          </a:p>
          <a:p>
            <a:pPr marL="0" indent="0">
              <a:buNone/>
            </a:pPr>
            <a:r>
              <a:rPr lang="en-US" dirty="0" smtClean="0"/>
              <a:t>	for (</a:t>
            </a:r>
            <a:r>
              <a:rPr lang="en-US" dirty="0" err="1" smtClean="0"/>
              <a:t>int</a:t>
            </a:r>
            <a:r>
              <a:rPr lang="en-US" dirty="0" smtClean="0"/>
              <a:t> I = 0</a:t>
            </a:r>
            <a:r>
              <a:rPr lang="en-US" dirty="0"/>
              <a:t>; </a:t>
            </a:r>
            <a:r>
              <a:rPr lang="en-US" dirty="0" smtClean="0"/>
              <a:t>I &lt; N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sem_wait</a:t>
            </a:r>
            <a:r>
              <a:rPr lang="en-US" dirty="0" smtClean="0"/>
              <a:t>(&amp;full);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pthread_mutex_lock</a:t>
            </a:r>
            <a:r>
              <a:rPr lang="en-US" dirty="0"/>
              <a:t>(&amp;</a:t>
            </a:r>
            <a:r>
              <a:rPr lang="en-US" dirty="0" err="1"/>
              <a:t>mutex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c </a:t>
            </a:r>
            <a:r>
              <a:rPr lang="en-US" dirty="0"/>
              <a:t>= </a:t>
            </a:r>
            <a:r>
              <a:rPr lang="en-US" dirty="0" err="1"/>
              <a:t>buf</a:t>
            </a:r>
            <a:r>
              <a:rPr lang="en-US" dirty="0"/>
              <a:t>[tail++]; </a:t>
            </a:r>
            <a:r>
              <a:rPr lang="en-US" dirty="0" smtClean="0"/>
              <a:t> // Consume!</a:t>
            </a:r>
          </a:p>
          <a:p>
            <a:pPr marL="0" indent="0">
              <a:buNone/>
            </a:pPr>
            <a:r>
              <a:rPr lang="en-US" dirty="0" smtClean="0"/>
              <a:t>		tail </a:t>
            </a:r>
            <a:r>
              <a:rPr lang="en-US" dirty="0"/>
              <a:t>%= NBUF;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pthread_mutex_unlock</a:t>
            </a:r>
            <a:r>
              <a:rPr lang="en-US" dirty="0"/>
              <a:t>(&amp;</a:t>
            </a:r>
            <a:r>
              <a:rPr lang="en-US" dirty="0" err="1"/>
              <a:t>mutex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 smtClean="0"/>
              <a:t>sem_post</a:t>
            </a:r>
            <a:r>
              <a:rPr lang="en-US" dirty="0" smtClean="0"/>
              <a:t>(&amp;</a:t>
            </a:r>
            <a:r>
              <a:rPr lang="en-US" dirty="0"/>
              <a:t>empty);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IL" dirty="0" smtClean="0"/>
              <a:t>}</a:t>
            </a:r>
            <a:endParaRPr lang="en-IL" dirty="0"/>
          </a:p>
          <a:p>
            <a:pPr marL="0" indent="0">
              <a:buNone/>
            </a:pPr>
            <a:r>
              <a:rPr lang="en-IL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0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pthread_t</a:t>
            </a:r>
            <a:r>
              <a:rPr lang="en-US" dirty="0"/>
              <a:t> pro, con;</a:t>
            </a:r>
          </a:p>
          <a:p>
            <a:pPr marL="0" indent="0">
              <a:buNone/>
            </a:pPr>
            <a:r>
              <a:rPr lang="en-US" dirty="0" err="1"/>
              <a:t>init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 smtClean="0"/>
              <a:t>pthread_create</a:t>
            </a:r>
            <a:r>
              <a:rPr lang="en-US" dirty="0"/>
              <a:t>(&amp;pro, NULL, producer, </a:t>
            </a:r>
            <a:r>
              <a:rPr lang="en-US" dirty="0" smtClean="0"/>
              <a:t>  NULL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pthread_create</a:t>
            </a:r>
            <a:r>
              <a:rPr lang="en-US" dirty="0"/>
              <a:t>(&amp;con, NULL, consumer, NULL);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pthread_join</a:t>
            </a:r>
            <a:r>
              <a:rPr lang="en-US" dirty="0" smtClean="0"/>
              <a:t>(pro</a:t>
            </a:r>
            <a:r>
              <a:rPr lang="en-US" dirty="0"/>
              <a:t>, NULL);</a:t>
            </a:r>
          </a:p>
          <a:p>
            <a:pPr marL="0" indent="0">
              <a:buNone/>
            </a:pPr>
            <a:r>
              <a:rPr lang="en-US" dirty="0" err="1"/>
              <a:t>pthread_join</a:t>
            </a:r>
            <a:r>
              <a:rPr lang="en-US" dirty="0"/>
              <a:t>(con, NULL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36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init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init</a:t>
            </a:r>
            <a:r>
              <a:rPr lang="en-US" dirty="0" smtClean="0"/>
              <a:t>()  </a:t>
            </a:r>
            <a:r>
              <a:rPr lang="en-IL" dirty="0" smtClean="0"/>
              <a:t>{</a:t>
            </a:r>
            <a:endParaRPr lang="en-IL" dirty="0"/>
          </a:p>
          <a:p>
            <a:pPr marL="0" indent="0">
              <a:buNone/>
            </a:pPr>
            <a:r>
              <a:rPr lang="en-US" dirty="0" smtClean="0"/>
              <a:t>	head </a:t>
            </a:r>
            <a:r>
              <a:rPr lang="en-US" dirty="0"/>
              <a:t>= tail = </a:t>
            </a:r>
            <a:r>
              <a:rPr lang="en-US" dirty="0" smtClean="0"/>
              <a:t>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pthread_mutex_init</a:t>
            </a:r>
            <a:r>
              <a:rPr lang="en-US" dirty="0"/>
              <a:t>(&amp;</a:t>
            </a:r>
            <a:r>
              <a:rPr lang="en-US" dirty="0" err="1"/>
              <a:t>mutex</a:t>
            </a:r>
            <a:r>
              <a:rPr lang="en-US" dirty="0"/>
              <a:t>, NULL);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sem_init</a:t>
            </a:r>
            <a:r>
              <a:rPr lang="en-US" dirty="0" smtClean="0"/>
              <a:t>(&amp;full,      0, 0);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sem_init</a:t>
            </a:r>
            <a:r>
              <a:rPr lang="en-US" dirty="0"/>
              <a:t>(&amp;</a:t>
            </a:r>
            <a:r>
              <a:rPr lang="en-US" dirty="0" smtClean="0"/>
              <a:t>empty, 0, NBUF);</a:t>
            </a:r>
            <a:endParaRPr lang="en-US" dirty="0"/>
          </a:p>
          <a:p>
            <a:pPr marL="0" indent="0">
              <a:buNone/>
            </a:pPr>
            <a:r>
              <a:rPr lang="en-IL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/>
              <a:t>T</a:t>
            </a:r>
            <a:r>
              <a:rPr lang="en-US" dirty="0" smtClean="0"/>
              <a:t>hread </a:t>
            </a:r>
            <a:r>
              <a:rPr lang="en-US" dirty="0"/>
              <a:t>C</a:t>
            </a:r>
            <a:r>
              <a:rPr lang="en-US" dirty="0" smtClean="0"/>
              <a:t>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pthread_t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id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pthread_attr_t</a:t>
            </a:r>
            <a:r>
              <a:rPr lang="en-US" dirty="0" smtClean="0"/>
              <a:t> </a:t>
            </a:r>
            <a:r>
              <a:rPr lang="en-US" dirty="0" err="1"/>
              <a:t>attr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pthread_attr_init</a:t>
            </a:r>
            <a:r>
              <a:rPr lang="en-US" dirty="0" smtClean="0"/>
              <a:t>(&amp;</a:t>
            </a:r>
            <a:r>
              <a:rPr lang="en-US" dirty="0" err="1" smtClean="0"/>
              <a:t>attr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pthread_create</a:t>
            </a:r>
            <a:r>
              <a:rPr lang="en-US" dirty="0" smtClean="0"/>
              <a:t>(&amp;</a:t>
            </a:r>
            <a:r>
              <a:rPr lang="en-US" dirty="0" err="1" smtClean="0"/>
              <a:t>tid</a:t>
            </a:r>
            <a:r>
              <a:rPr lang="en-US" dirty="0"/>
              <a:t>, &amp;</a:t>
            </a:r>
            <a:r>
              <a:rPr lang="en-US" dirty="0" err="1"/>
              <a:t>attr</a:t>
            </a:r>
            <a:r>
              <a:rPr lang="en-US" dirty="0"/>
              <a:t>, </a:t>
            </a:r>
            <a:r>
              <a:rPr lang="en-US" dirty="0" err="1"/>
              <a:t>func</a:t>
            </a:r>
            <a:r>
              <a:rPr lang="en-US" dirty="0"/>
              <a:t>, NULL); </a:t>
            </a:r>
            <a:r>
              <a:rPr lang="en-US" dirty="0" err="1" smtClean="0"/>
              <a:t>attr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pthread_attr_destroy</a:t>
            </a:r>
            <a:r>
              <a:rPr lang="en-US" dirty="0"/>
              <a:t>(&amp;</a:t>
            </a:r>
            <a:r>
              <a:rPr lang="en-US" dirty="0" err="1"/>
              <a:t>attr</a:t>
            </a:r>
            <a:r>
              <a:rPr lang="en-US" dirty="0" smtClean="0"/>
              <a:t>);	// optional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26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Creation with Stack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pthread_t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id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pthread_attr_t</a:t>
            </a:r>
            <a:r>
              <a:rPr lang="en-US" dirty="0" smtClean="0"/>
              <a:t> </a:t>
            </a:r>
            <a:r>
              <a:rPr lang="en-US" dirty="0" err="1"/>
              <a:t>attr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pthread_attr_init</a:t>
            </a:r>
            <a:r>
              <a:rPr lang="en-US" dirty="0" smtClean="0"/>
              <a:t>(&amp;</a:t>
            </a:r>
            <a:r>
              <a:rPr lang="en-US" dirty="0" err="1" smtClean="0"/>
              <a:t>attr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/>
              <a:t>pthread_attr_setstacksize</a:t>
            </a:r>
            <a:r>
              <a:rPr lang="en-US" dirty="0"/>
              <a:t> (&amp;</a:t>
            </a:r>
            <a:r>
              <a:rPr lang="en-US" dirty="0" err="1"/>
              <a:t>attr</a:t>
            </a:r>
            <a:r>
              <a:rPr lang="en-US" dirty="0"/>
              <a:t>, </a:t>
            </a:r>
            <a:r>
              <a:rPr lang="en-US" dirty="0" smtClean="0"/>
              <a:t>0x100000); // Minimal stack size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pthread_create</a:t>
            </a:r>
            <a:r>
              <a:rPr lang="en-US" dirty="0" smtClean="0"/>
              <a:t>(&amp;</a:t>
            </a:r>
            <a:r>
              <a:rPr lang="en-US" dirty="0" err="1" smtClean="0"/>
              <a:t>tid</a:t>
            </a:r>
            <a:r>
              <a:rPr lang="en-US" dirty="0"/>
              <a:t>, &amp;</a:t>
            </a:r>
            <a:r>
              <a:rPr lang="en-US" dirty="0" err="1"/>
              <a:t>attr</a:t>
            </a:r>
            <a:r>
              <a:rPr lang="en-US" dirty="0"/>
              <a:t>, </a:t>
            </a:r>
            <a:r>
              <a:rPr lang="en-US" dirty="0" err="1"/>
              <a:t>func</a:t>
            </a:r>
            <a:r>
              <a:rPr lang="en-US" dirty="0"/>
              <a:t>, NULL); </a:t>
            </a:r>
            <a:r>
              <a:rPr lang="en-US" dirty="0" err="1" smtClean="0"/>
              <a:t>attr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pthread_attr_destroy</a:t>
            </a:r>
            <a:r>
              <a:rPr lang="en-US" dirty="0"/>
              <a:t>(&amp;</a:t>
            </a:r>
            <a:r>
              <a:rPr lang="en-US" dirty="0" err="1"/>
              <a:t>attr</a:t>
            </a:r>
            <a:r>
              <a:rPr lang="en-US" dirty="0" smtClean="0"/>
              <a:t>);	// optional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9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Summing </a:t>
            </a:r>
            <a:r>
              <a:rPr lang="en-US" dirty="0" err="1" smtClean="0"/>
              <a:t>elemets</a:t>
            </a:r>
            <a:r>
              <a:rPr lang="en-US" dirty="0" smtClean="0"/>
              <a:t> of matrix 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Parallel row addition, no race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3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Globals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#define N 4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A[N][N], sum[N];</a:t>
            </a:r>
          </a:p>
        </p:txBody>
      </p:sp>
    </p:spTree>
    <p:extLst>
      <p:ext uri="{BB962C8B-B14F-4D97-AF65-F5344CB8AC3E}">
        <p14:creationId xmlns:p14="http://schemas.microsoft.com/office/powerpoint/2010/main" val="142169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thread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void *</a:t>
            </a:r>
            <a:r>
              <a:rPr lang="en-US" dirty="0" err="1"/>
              <a:t>func</a:t>
            </a:r>
            <a:r>
              <a:rPr lang="en-US" dirty="0"/>
              <a:t>(void *</a:t>
            </a:r>
            <a:r>
              <a:rPr lang="en-US" dirty="0" err="1"/>
              <a:t>arg</a:t>
            </a:r>
            <a:r>
              <a:rPr lang="en-US" dirty="0"/>
              <a:t>) </a:t>
            </a:r>
            <a:r>
              <a:rPr lang="en-IL" dirty="0" smtClean="0"/>
              <a:t>{</a:t>
            </a:r>
            <a:endParaRPr lang="en-IL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j, row;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row =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r>
              <a:rPr lang="en-US" dirty="0" err="1" smtClean="0"/>
              <a:t>arg</a:t>
            </a:r>
            <a:r>
              <a:rPr lang="en-US" dirty="0" smtClean="0"/>
              <a:t>; // get row number from </a:t>
            </a:r>
            <a:r>
              <a:rPr lang="en-US" dirty="0" err="1" smtClean="0"/>
              <a:t>arg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/>
              <a:t>(j=0; j&lt;N; </a:t>
            </a:r>
            <a:r>
              <a:rPr lang="en-US" dirty="0" err="1"/>
              <a:t>j</a:t>
            </a:r>
            <a:r>
              <a:rPr lang="en-US" dirty="0" err="1" smtClean="0"/>
              <a:t>++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sum[row</a:t>
            </a:r>
            <a:r>
              <a:rPr lang="en-US" dirty="0"/>
              <a:t>] += A[row][j];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pthread_exit</a:t>
            </a:r>
            <a:r>
              <a:rPr lang="en-US" dirty="0"/>
              <a:t>((void*)0); // thread exit: 0=normal termination</a:t>
            </a:r>
          </a:p>
          <a:p>
            <a:pPr marL="0" indent="0">
              <a:buNone/>
            </a:pPr>
            <a:r>
              <a:rPr lang="en-IL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9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code,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pthread_t</a:t>
            </a:r>
            <a:r>
              <a:rPr lang="en-US" dirty="0" smtClean="0"/>
              <a:t> </a:t>
            </a:r>
            <a:r>
              <a:rPr lang="en-US" dirty="0" err="1" smtClean="0"/>
              <a:t>tid</a:t>
            </a:r>
            <a:r>
              <a:rPr lang="en-US" dirty="0" smtClean="0"/>
              <a:t>[N</a:t>
            </a:r>
            <a:r>
              <a:rPr lang="en-US" dirty="0"/>
              <a:t>]; // thread IDs</a:t>
            </a:r>
          </a:p>
          <a:p>
            <a:pPr marL="0" indent="0">
              <a:buNone/>
            </a:pPr>
            <a:r>
              <a:rPr lang="pt-BR" dirty="0"/>
              <a:t>int i</a:t>
            </a:r>
            <a:r>
              <a:rPr lang="pt-BR" dirty="0" smtClean="0"/>
              <a:t>, </a:t>
            </a:r>
            <a:r>
              <a:rPr lang="pt-BR" dirty="0"/>
              <a:t>total = 0;</a:t>
            </a:r>
          </a:p>
          <a:p>
            <a:pPr marL="0" indent="0">
              <a:buNone/>
            </a:pPr>
            <a:r>
              <a:rPr lang="en-US" dirty="0"/>
              <a:t>void *status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 smtClean="0"/>
              <a:t>++)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sum[</a:t>
            </a:r>
            <a:r>
              <a:rPr lang="en-US" dirty="0" err="1" smtClean="0"/>
              <a:t>i</a:t>
            </a:r>
            <a:r>
              <a:rPr lang="en-US" dirty="0"/>
              <a:t>] = 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&lt;N;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pthread_create</a:t>
            </a:r>
            <a:r>
              <a:rPr lang="en-US" dirty="0" smtClean="0"/>
              <a:t>(&amp;</a:t>
            </a:r>
            <a:r>
              <a:rPr lang="en-US" dirty="0" err="1" smtClean="0"/>
              <a:t>tid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], NULL, </a:t>
            </a:r>
            <a:r>
              <a:rPr lang="en-US" dirty="0" err="1" smtClean="0"/>
              <a:t>func</a:t>
            </a:r>
            <a:r>
              <a:rPr lang="en-US" dirty="0" smtClean="0"/>
              <a:t>, (void *)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7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629</Words>
  <Application>Microsoft Office PowerPoint</Application>
  <PresentationFormat>Widescreen</PresentationFormat>
  <Paragraphs>263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PTHREADS  1</vt:lpstr>
      <vt:lpstr>PTHREADS major thread functions</vt:lpstr>
      <vt:lpstr>PTHREAD_CREATE</vt:lpstr>
      <vt:lpstr>Simple Thread Creation</vt:lpstr>
      <vt:lpstr>Thread Creation with Stack Size</vt:lpstr>
      <vt:lpstr>Summing elemets of matrix A</vt:lpstr>
      <vt:lpstr>The Globals</vt:lpstr>
      <vt:lpstr>The thread function</vt:lpstr>
      <vt:lpstr>Main code, 1/2</vt:lpstr>
      <vt:lpstr>Main code, 2/2</vt:lpstr>
      <vt:lpstr>Thread Synchronizations</vt:lpstr>
      <vt:lpstr>Mutex Locks</vt:lpstr>
      <vt:lpstr>pthread mutex declaration</vt:lpstr>
      <vt:lpstr>Mutex operations</vt:lpstr>
      <vt:lpstr>Summing elemets of matrix A</vt:lpstr>
      <vt:lpstr>The Globals</vt:lpstr>
      <vt:lpstr>The thread function</vt:lpstr>
      <vt:lpstr>Main code, 1/2</vt:lpstr>
      <vt:lpstr>Main code, 2/2</vt:lpstr>
      <vt:lpstr>Deadlock</vt:lpstr>
      <vt:lpstr>In case of Emergency</vt:lpstr>
      <vt:lpstr>Conditions variables</vt:lpstr>
      <vt:lpstr>Conditions  variables declaration</vt:lpstr>
      <vt:lpstr>Conditions variable methods</vt:lpstr>
      <vt:lpstr>Producer-Consumer Problem</vt:lpstr>
      <vt:lpstr>The problem</vt:lpstr>
      <vt:lpstr>Global variables</vt:lpstr>
      <vt:lpstr>Producer function</vt:lpstr>
      <vt:lpstr>Consumer function</vt:lpstr>
      <vt:lpstr>Main code</vt:lpstr>
      <vt:lpstr>init code</vt:lpstr>
      <vt:lpstr>Semaphores</vt:lpstr>
      <vt:lpstr>Semaphore methods</vt:lpstr>
      <vt:lpstr>Producer Consumer Problem</vt:lpstr>
      <vt:lpstr>Global variables</vt:lpstr>
      <vt:lpstr>Producer function</vt:lpstr>
      <vt:lpstr>Consumer function</vt:lpstr>
      <vt:lpstr>Main code</vt:lpstr>
      <vt:lpstr>init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PTHREADS</dc:title>
  <dc:creator>Carmi Merimovich</dc:creator>
  <cp:lastModifiedBy>Carmi Merimovich</cp:lastModifiedBy>
  <cp:revision>31</cp:revision>
  <dcterms:created xsi:type="dcterms:W3CDTF">2018-12-03T13:56:32Z</dcterms:created>
  <dcterms:modified xsi:type="dcterms:W3CDTF">2018-12-06T06:53:51Z</dcterms:modified>
</cp:coreProperties>
</file>