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99" r:id="rId4"/>
    <p:sldId id="268" r:id="rId5"/>
    <p:sldId id="269" r:id="rId6"/>
    <p:sldId id="306" r:id="rId7"/>
    <p:sldId id="261" r:id="rId8"/>
    <p:sldId id="303" r:id="rId9"/>
    <p:sldId id="304" r:id="rId10"/>
    <p:sldId id="305" r:id="rId11"/>
    <p:sldId id="307" r:id="rId12"/>
    <p:sldId id="309" r:id="rId13"/>
    <p:sldId id="312" r:id="rId14"/>
    <p:sldId id="274" r:id="rId15"/>
    <p:sldId id="275" r:id="rId16"/>
    <p:sldId id="276" r:id="rId17"/>
    <p:sldId id="277" r:id="rId18"/>
    <p:sldId id="311" r:id="rId19"/>
    <p:sldId id="308" r:id="rId20"/>
    <p:sldId id="271" r:id="rId21"/>
    <p:sldId id="272" r:id="rId22"/>
    <p:sldId id="267" r:id="rId23"/>
    <p:sldId id="273" r:id="rId24"/>
    <p:sldId id="314" r:id="rId25"/>
    <p:sldId id="278" r:id="rId26"/>
    <p:sldId id="279" r:id="rId27"/>
    <p:sldId id="280" r:id="rId28"/>
    <p:sldId id="281" r:id="rId29"/>
    <p:sldId id="263" r:id="rId30"/>
    <p:sldId id="25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3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8"/>
  </p:normalViewPr>
  <p:slideViewPr>
    <p:cSldViewPr snapToGrid="0" snapToObjects="1" showGuides="1">
      <p:cViewPr>
        <p:scale>
          <a:sx n="70" d="100"/>
          <a:sy n="70" d="100"/>
        </p:scale>
        <p:origin x="5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5DB7-6B98-4CBF-837B-50954FFF9EDD}" type="datetimeFigureOut">
              <a:rPr lang="zh-CN" altLang="en-US" smtClean="0"/>
              <a:t>2017/12/7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0E9A8-2D8D-4BA9-B3B1-42C4ABC7C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38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 userDrawn="1"/>
        </p:nvCxnSpPr>
        <p:spPr>
          <a:xfrm flipV="1">
            <a:off x="447908" y="908257"/>
            <a:ext cx="11217631" cy="28449"/>
          </a:xfrm>
          <a:prstGeom prst="line">
            <a:avLst/>
          </a:prstGeom>
          <a:ln>
            <a:solidFill>
              <a:srgbClr val="CA3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15" y="111516"/>
            <a:ext cx="1930524" cy="796741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202581" y="242461"/>
            <a:ext cx="11762678" cy="4764436"/>
          </a:xfrm>
          <a:prstGeom prst="rect">
            <a:avLst/>
          </a:prstGeom>
          <a:solidFill>
            <a:srgbClr val="CA3A26"/>
          </a:solidFill>
          <a:ln>
            <a:solidFill>
              <a:srgbClr val="CA3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162" y="5188182"/>
            <a:ext cx="2830501" cy="116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9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 userDrawn="1"/>
        </p:nvCxnSpPr>
        <p:spPr>
          <a:xfrm flipV="1">
            <a:off x="447908" y="908257"/>
            <a:ext cx="11217631" cy="28449"/>
          </a:xfrm>
          <a:prstGeom prst="line">
            <a:avLst/>
          </a:prstGeom>
          <a:ln>
            <a:solidFill>
              <a:srgbClr val="CA3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15" y="111516"/>
            <a:ext cx="1930524" cy="79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6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连接符 8"/>
          <p:cNvCxnSpPr/>
          <p:nvPr userDrawn="1"/>
        </p:nvCxnSpPr>
        <p:spPr>
          <a:xfrm flipV="1">
            <a:off x="447908" y="908257"/>
            <a:ext cx="11217631" cy="28449"/>
          </a:xfrm>
          <a:prstGeom prst="line">
            <a:avLst/>
          </a:prstGeom>
          <a:ln>
            <a:solidFill>
              <a:srgbClr val="CA3A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15" y="111516"/>
            <a:ext cx="1930524" cy="79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4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46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30294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881ED9-D40A-604F-B7E6-9BFA814B8496}" type="datetimeFigureOut">
              <a:rPr kumimoji="1" lang="zh-CN" altLang="en-US" smtClean="0"/>
              <a:t>2017/12/7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51DFD5-B55D-EB45-9ED1-FFEEA6505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61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02581" y="242461"/>
            <a:ext cx="11762678" cy="4764436"/>
          </a:xfrm>
          <a:prstGeom prst="rect">
            <a:avLst/>
          </a:prstGeom>
          <a:solidFill>
            <a:srgbClr val="CA3A26"/>
          </a:solidFill>
          <a:ln>
            <a:solidFill>
              <a:srgbClr val="CA3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162" y="5188182"/>
            <a:ext cx="2830501" cy="116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4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www.linkedin.com/in/liwei4nlp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1200" y="4223356"/>
            <a:ext cx="7233699" cy="177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北大博雅语言学讲</a:t>
            </a:r>
            <a:r>
              <a:rPr lang="zh-CN" altLang="en-US" sz="2800" b="1" dirty="0" smtClean="0"/>
              <a:t>座</a:t>
            </a:r>
            <a:r>
              <a:rPr lang="zh-CN" altLang="en-US" sz="2709" dirty="0" smtClean="0"/>
              <a:t> </a:t>
            </a:r>
            <a:r>
              <a:rPr lang="en-US" altLang="zh-CN" sz="2709" dirty="0"/>
              <a:t>2017 (</a:t>
            </a:r>
            <a:r>
              <a:rPr lang="zh-CN" altLang="en-US" sz="2709" dirty="0"/>
              <a:t>北京</a:t>
            </a:r>
            <a:r>
              <a:rPr lang="en-US" altLang="zh-CN" sz="2709" dirty="0"/>
              <a:t>)</a:t>
            </a:r>
            <a:endParaRPr lang="zh-CN" altLang="en-US" sz="2709" b="1" dirty="0"/>
          </a:p>
          <a:p>
            <a:pPr algn="ctr"/>
            <a:r>
              <a:rPr lang="zh-CN" altLang="en-US" sz="2709" dirty="0"/>
              <a:t/>
            </a:r>
            <a:br>
              <a:rPr lang="zh-CN" altLang="en-US" sz="2709" dirty="0"/>
            </a:br>
            <a:r>
              <a:rPr lang="zh-CN" altLang="en-US" sz="2709" dirty="0"/>
              <a:t>  </a:t>
            </a:r>
            <a:r>
              <a:rPr lang="zh-CN" altLang="en-US" sz="2709" b="1" dirty="0"/>
              <a:t>李</a:t>
            </a:r>
            <a:r>
              <a:rPr lang="zh-CN" altLang="en-US" sz="2709" b="1" dirty="0"/>
              <a:t>维（京东硅谷研究</a:t>
            </a:r>
            <a:r>
              <a:rPr lang="zh-CN" altLang="en-US" sz="2709" b="1" dirty="0"/>
              <a:t>院）</a:t>
            </a:r>
            <a:r>
              <a:rPr lang="en-US" altLang="zh-CN" sz="270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zh-CN" sz="270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709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12/07/2017 </a:t>
            </a:r>
            <a:r>
              <a:rPr lang="en-US" sz="270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70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liweinlp.com)</a:t>
            </a:r>
            <a:endParaRPr lang="en-US" sz="2709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5868" y="1399998"/>
            <a:ext cx="10621138" cy="2448058"/>
          </a:xfrm>
          <a:prstGeom prst="rect">
            <a:avLst/>
          </a:prstGeom>
          <a:noFill/>
        </p:spPr>
        <p:txBody>
          <a:bodyPr wrap="square" lIns="77422" tIns="38711" rIns="77422" bIns="38711">
            <a:spAutoFit/>
          </a:bodyPr>
          <a:lstStyle/>
          <a:p>
            <a:pPr algn="ctr" defTabSz="774222">
              <a:defRPr/>
            </a:pPr>
            <a:r>
              <a:rPr lang="en-US" altLang="zh-CN" sz="6600" b="1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Deep-Parsing Chinese</a:t>
            </a:r>
          </a:p>
          <a:p>
            <a:pPr algn="ctr" defTabSz="774222">
              <a:defRPr/>
            </a:pPr>
            <a:endParaRPr lang="en-US" altLang="zh-CN" sz="4400" b="1" dirty="0" smtClean="0"/>
          </a:p>
          <a:p>
            <a:pPr algn="ctr" defTabSz="774222">
              <a:defRPr/>
            </a:pPr>
            <a:r>
              <a:rPr lang="zh-CN" altLang="en-US" sz="4400" dirty="0"/>
              <a:t>洞穿乔姆斯基大院的围墙​</a:t>
            </a:r>
            <a:endParaRPr lang="en-US" altLang="zh-CN" sz="4400" b="1" dirty="0" smtClean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26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57547" y="265176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Recursion Fallacy: NL </a:t>
            </a:r>
            <a:r>
              <a:rPr lang="en-US" altLang="zh-CN" sz="4000" dirty="0" smtClean="0"/>
              <a:t>Parsing Requires </a:t>
            </a:r>
            <a:r>
              <a:rPr lang="en-US" altLang="zh-CN" sz="4000" dirty="0"/>
              <a:t>CFG</a:t>
            </a:r>
            <a:endParaRPr lang="zh-CN" alt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0753727" y="6016212"/>
            <a:ext cx="1915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NLP</a:t>
            </a:r>
            <a:r>
              <a:rPr lang="zh-CN" altLang="en-US" sz="1800" dirty="0" smtClean="0"/>
              <a:t>频道 </a:t>
            </a:r>
            <a:r>
              <a:rPr lang="en-US" altLang="zh-CN" sz="1800" dirty="0" smtClean="0"/>
              <a:t>liweinlp.com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048" y="1106424"/>
            <a:ext cx="1269137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Chomsky: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arsing at least requires CFG due to recursion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life universal language facts:</a:t>
            </a:r>
          </a:p>
          <a:p>
            <a:pPr marL="882650" lvl="1" indent="-3429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 recursion never goes beyond 3 levels</a:t>
            </a:r>
          </a:p>
          <a:p>
            <a:pPr marL="882650" lvl="1" indent="-3429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Right-branching recursion never goes beyond 6 levels</a:t>
            </a:r>
          </a:p>
          <a:p>
            <a:pPr marL="882650" lvl="1" indent="-3429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by human short-term memory </a:t>
            </a:r>
          </a:p>
          <a:p>
            <a:pPr marL="882650" lvl="1" indent="-342900">
              <a:buFont typeface="Arial" panose="020B0604020202020204" pitchFamily="34" charset="0"/>
              <a:buChar char="•"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Cascaded pipeline 10+ levels handles 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Chomsky as a linguistics giant and as a biggest “misleader”</a:t>
            </a:r>
          </a:p>
          <a:p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16970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57547" y="265176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Finite State Fallacy: </a:t>
            </a:r>
            <a:r>
              <a:rPr lang="en-US" altLang="zh-CN" sz="4000" dirty="0" smtClean="0"/>
              <a:t>Not “Powerful</a:t>
            </a:r>
            <a:r>
              <a:rPr lang="en-US" altLang="zh-CN" sz="4000" dirty="0"/>
              <a:t>” </a:t>
            </a:r>
            <a:r>
              <a:rPr lang="en-US" altLang="zh-CN" sz="4000" dirty="0" smtClean="0"/>
              <a:t>Enough</a:t>
            </a:r>
            <a:endParaRPr lang="zh-CN" alt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0753727" y="6016212"/>
            <a:ext cx="1915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NLP</a:t>
            </a:r>
            <a:r>
              <a:rPr lang="zh-CN" altLang="en-US" sz="1800" dirty="0" smtClean="0"/>
              <a:t>频道 </a:t>
            </a:r>
            <a:r>
              <a:rPr lang="en-US" altLang="zh-CN" sz="1800" dirty="0" smtClean="0"/>
              <a:t>liweinlp.com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525" y="942326"/>
            <a:ext cx="13843885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FSA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 low-level, not powerful, cannot handle recursion?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a cascade of FSAs join hands?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classical FSA formalism gets extended?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the architecture is designed with flexible mechanisms? </a:t>
            </a:r>
          </a:p>
          <a:p>
            <a:pPr marL="882650" lvl="1" indent="-34290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as base, guided by top-down: </a:t>
            </a:r>
          </a:p>
          <a:p>
            <a:pPr marL="1422400" lvl="2" indent="-34290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 </a:t>
            </a:r>
          </a:p>
          <a:p>
            <a:pPr marL="1422400" lvl="2" indent="-34290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powerful</a:t>
            </a:r>
          </a:p>
          <a:p>
            <a:pPr marL="1422400" lvl="2" indent="-3429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inear </a:t>
            </a:r>
          </a:p>
          <a:p>
            <a:pPr marL="882650" lvl="1" indent="-34290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Levels: </a:t>
            </a:r>
          </a:p>
          <a:p>
            <a:pPr marL="1422400" lvl="2" indent="-34290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as a ladder vs. also as a priority device</a:t>
            </a:r>
          </a:p>
          <a:p>
            <a:pPr lvl="1" indent="0"/>
            <a:endParaRPr lang="en-US" altLang="zh-CN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273648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57547" y="265176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Multilevel Fallacy: </a:t>
            </a:r>
            <a:r>
              <a:rPr lang="en-US" altLang="zh-CN" sz="4000" dirty="0" smtClean="0"/>
              <a:t>Error Propagation</a:t>
            </a:r>
            <a:endParaRPr lang="zh-CN" alt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0753727" y="6016212"/>
            <a:ext cx="1915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NLP</a:t>
            </a:r>
            <a:r>
              <a:rPr lang="zh-CN" altLang="en-US" sz="1800" dirty="0" smtClean="0"/>
              <a:t>频道 </a:t>
            </a:r>
            <a:r>
              <a:rPr lang="en-US" altLang="zh-CN" sz="1800" dirty="0" smtClean="0"/>
              <a:t>liweinlp.com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525" y="1018528"/>
            <a:ext cx="13843885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Goal-guided: zigzag and converge (corrective measures)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Morphology, Shallow Syntax and Deep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Lexicon rules vs. grammar: individuality and commonality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Patching device: hidden ambiguity and wakeup 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knowledge engineering </a:t>
            </a:r>
          </a:p>
          <a:p>
            <a:pPr marL="882650" lvl="1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vs. supervised training: knowledge bottleneck pros and cons</a:t>
            </a:r>
          </a:p>
          <a:p>
            <a:pPr marL="88265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nit test, regression test, dev corpus, incremental</a:t>
            </a:r>
          </a:p>
          <a:p>
            <a:pPr marL="882650" lvl="1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proven technology near linguist performance</a:t>
            </a:r>
          </a:p>
          <a:p>
            <a:pPr marL="88265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omain adaptability and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debuggableness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advantage of symbolic system</a:t>
            </a:r>
          </a:p>
          <a:p>
            <a:pPr marL="88265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xploring hybrid, combining respective pros and cons: e.g. word embedding </a:t>
            </a:r>
            <a:endParaRPr lang="en-US" altLang="zh-CN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214552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04435" y="283464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Outline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0877" y="1119547"/>
            <a:ext cx="138438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4000" dirty="0" smtClean="0"/>
              <a:t>NLP </a:t>
            </a:r>
            <a:r>
              <a:rPr lang="en-US" altLang="zh-CN" sz="4000" dirty="0"/>
              <a:t>History: empiricism vs. rationalism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4000" dirty="0" smtClean="0"/>
              <a:t>Chomsky Hierarchy and Its Impact</a:t>
            </a:r>
          </a:p>
          <a:p>
            <a:endParaRPr lang="en-US" altLang="zh-CN" sz="4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4000" dirty="0" smtClean="0"/>
              <a:t>Multilevel FSA++ Symbolic </a:t>
            </a:r>
            <a:r>
              <a:rPr lang="en-US" altLang="zh-CN" sz="4000" dirty="0" smtClean="0"/>
              <a:t>Parser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74364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57547" y="265176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NLP Architecture 1: Deep Parser as Core </a:t>
            </a:r>
            <a:endParaRPr lang="zh-CN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10526" y="933089"/>
            <a:ext cx="11256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1"/>
                </a:solidFill>
              </a:rPr>
              <a:t>Cascaded FSAs break through Chomsky’s hierarchy walls</a:t>
            </a:r>
            <a:endParaRPr lang="en-US" altLang="zh-CN" sz="3200" b="1" dirty="0" smtClean="0">
              <a:solidFill>
                <a:schemeClr val="accent1"/>
              </a:solidFill>
            </a:endParaRPr>
          </a:p>
          <a:p>
            <a:r>
              <a:rPr lang="en-US" altLang="zh-CN" sz="3200" dirty="0" smtClean="0">
                <a:solidFill>
                  <a:srgbClr val="00B050"/>
                </a:solidFill>
              </a:rPr>
              <a:t>   </a:t>
            </a:r>
            <a:r>
              <a:rPr lang="en-US" altLang="zh-CN" sz="3200" dirty="0" smtClean="0">
                <a:solidFill>
                  <a:srgbClr val="00B050"/>
                </a:solidFill>
              </a:rPr>
              <a:t>     Robust</a:t>
            </a:r>
            <a:r>
              <a:rPr lang="en-US" altLang="zh-CN" sz="3200" dirty="0" smtClean="0">
                <a:solidFill>
                  <a:srgbClr val="00B050"/>
                </a:solidFill>
              </a:rPr>
              <a:t>, linear, F-measure: scale up to big data</a:t>
            </a:r>
            <a:endParaRPr lang="en-US" altLang="zh-CN" sz="3200" b="1" dirty="0" smtClean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42" y="1985926"/>
            <a:ext cx="6668654" cy="46222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04515" y="6032319"/>
            <a:ext cx="1915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NLP</a:t>
            </a:r>
            <a:r>
              <a:rPr lang="zh-CN" altLang="en-US" sz="1800" dirty="0" smtClean="0"/>
              <a:t>频道 </a:t>
            </a:r>
            <a:r>
              <a:rPr lang="en-US" altLang="zh-CN" sz="1800" dirty="0" smtClean="0"/>
              <a:t>liweinlp.com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7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57547" y="265176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NLP Architecture 2: Information Extraction</a:t>
            </a:r>
            <a:endParaRPr lang="zh-CN" alt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0704515" y="6032319"/>
            <a:ext cx="1915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NLP</a:t>
            </a:r>
            <a:r>
              <a:rPr lang="zh-CN" altLang="en-US" sz="1800" dirty="0" smtClean="0"/>
              <a:t>频道 </a:t>
            </a:r>
            <a:r>
              <a:rPr lang="en-US" altLang="zh-CN" sz="1800" dirty="0" smtClean="0"/>
              <a:t>liweinlp.com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525" y="850887"/>
            <a:ext cx="11668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accent1"/>
                </a:solidFill>
              </a:rPr>
              <a:t>Including </a:t>
            </a:r>
            <a:r>
              <a:rPr lang="en-US" altLang="zh-CN" sz="3600" dirty="0" smtClean="0">
                <a:solidFill>
                  <a:schemeClr val="accent1"/>
                </a:solidFill>
              </a:rPr>
              <a:t>sentiment analysis </a:t>
            </a:r>
            <a:r>
              <a:rPr lang="zh-CN" altLang="en-US" sz="3600" dirty="0" smtClean="0">
                <a:solidFill>
                  <a:schemeClr val="accent1"/>
                </a:solidFill>
              </a:rPr>
              <a:t>（</a:t>
            </a:r>
            <a:r>
              <a:rPr lang="en-US" altLang="zh-CN" sz="3600" dirty="0" smtClean="0">
                <a:solidFill>
                  <a:schemeClr val="accent1"/>
                </a:solidFill>
              </a:rPr>
              <a:t>on subjective language</a:t>
            </a:r>
            <a:r>
              <a:rPr lang="zh-CN" altLang="en-US" sz="3600" dirty="0" smtClean="0">
                <a:solidFill>
                  <a:schemeClr val="accent1"/>
                </a:solidFill>
              </a:rPr>
              <a:t>）</a:t>
            </a:r>
            <a:endParaRPr lang="en-US" altLang="zh-CN" sz="3600" b="1" dirty="0" smtClean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703" y="1463264"/>
            <a:ext cx="7267779" cy="521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57547" y="265176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NLP Architecture 3: Text Mining</a:t>
            </a:r>
            <a:endParaRPr lang="zh-CN" alt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0704515" y="6032319"/>
            <a:ext cx="1915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NLP</a:t>
            </a:r>
            <a:r>
              <a:rPr lang="zh-CN" altLang="en-US" sz="1800" dirty="0" smtClean="0"/>
              <a:t>频道 </a:t>
            </a:r>
            <a:r>
              <a:rPr lang="en-US" altLang="zh-CN" sz="1800" dirty="0" smtClean="0"/>
              <a:t>liweinlp.com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85" y="1002657"/>
            <a:ext cx="7366563" cy="554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57547" y="265176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NLP Architecture 4: Landing on Applications</a:t>
            </a:r>
            <a:endParaRPr lang="zh-CN" alt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0704515" y="6032319"/>
            <a:ext cx="1915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NLP</a:t>
            </a:r>
            <a:r>
              <a:rPr lang="zh-CN" altLang="en-US" sz="1800" dirty="0" smtClean="0"/>
              <a:t>频道 </a:t>
            </a:r>
            <a:r>
              <a:rPr lang="en-US" altLang="zh-CN" sz="1800" dirty="0" smtClean="0"/>
              <a:t>liweinlp.com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210" y="1106907"/>
            <a:ext cx="7156525" cy="538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8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57547" y="265176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err="1"/>
              <a:t>Subcat</a:t>
            </a:r>
            <a:r>
              <a:rPr lang="en-US" altLang="zh-CN" sz="4000" dirty="0"/>
              <a:t> Pattern </a:t>
            </a:r>
            <a:endParaRPr lang="zh-CN" alt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0753727" y="6016212"/>
            <a:ext cx="1915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NLP</a:t>
            </a:r>
            <a:r>
              <a:rPr lang="zh-CN" altLang="en-US" sz="1800" dirty="0" smtClean="0"/>
              <a:t>频道 </a:t>
            </a:r>
            <a:r>
              <a:rPr lang="en-US" altLang="zh-CN" sz="1800" dirty="0" smtClean="0"/>
              <a:t>liweinlp.com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525" y="901393"/>
            <a:ext cx="13843885" cy="1154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 and saturation</a:t>
            </a:r>
          </a:p>
          <a:p>
            <a:pPr marL="882650" lvl="1" indent="-342900">
              <a:buFont typeface="Arial" panose="020B0604020202020204" pitchFamily="34" charset="0"/>
              <a:buChar char="•"/>
            </a:pP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Syntactic </a:t>
            </a:r>
            <a:r>
              <a:rPr lang="en-US" altLang="zh-C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Subcat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condition</a:t>
            </a:r>
          </a:p>
          <a:p>
            <a:pPr marL="1422400" lvl="2" indent="-342900">
              <a:buFont typeface="Arial" panose="020B0604020202020204" pitchFamily="34" charset="0"/>
              <a:buChar char="•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 and where to expect in the pattern</a:t>
            </a:r>
          </a:p>
          <a:p>
            <a:pPr marL="1962150" lvl="3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 features</a:t>
            </a:r>
          </a:p>
          <a:p>
            <a:pPr marL="1962150" lvl="3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Literal, esp. function words</a:t>
            </a:r>
          </a:p>
          <a:p>
            <a:pPr marL="1962150" lvl="3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order </a:t>
            </a:r>
          </a:p>
          <a:p>
            <a:pPr marL="1962150" lvl="3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restriction when needed 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HowNet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Big Data)</a:t>
            </a:r>
          </a:p>
          <a:p>
            <a:pPr marL="882650" lvl="1" indent="-342900">
              <a:buFont typeface="Arial" panose="020B0604020202020204" pitchFamily="34" charset="0"/>
              <a:buChar char="•"/>
            </a:pP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</a:t>
            </a:r>
            <a:r>
              <a:rPr lang="en-US" altLang="zh-C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Subcat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conclusion</a:t>
            </a:r>
          </a:p>
          <a:p>
            <a:pPr marL="1422400" lvl="2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semantic roles</a:t>
            </a:r>
          </a:p>
          <a:p>
            <a:pPr marL="1422400" lvl="2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 Templates</a:t>
            </a:r>
          </a:p>
          <a:p>
            <a:pPr marL="1422400" lvl="2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HowNet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FrameNet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0"/>
            <a:endParaRPr lang="en-US" altLang="zh-CN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0"/>
            <a:endParaRPr lang="en-US" altLang="zh-CN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400" dirty="0" smtClean="0"/>
              <a:t> </a:t>
            </a:r>
            <a:r>
              <a:rPr lang="en-US" altLang="zh-CN" sz="4400" dirty="0"/>
              <a:t> </a:t>
            </a:r>
            <a:endParaRPr lang="en-US" altLang="zh-CN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36661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57547" y="265176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Linguistic Characteristics of Chinese </a:t>
            </a:r>
            <a:endParaRPr lang="zh-CN" alt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0753727" y="6016212"/>
            <a:ext cx="1915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NLP</a:t>
            </a:r>
            <a:r>
              <a:rPr lang="zh-CN" altLang="en-US" sz="1800" dirty="0" smtClean="0"/>
              <a:t>频道 </a:t>
            </a:r>
            <a:r>
              <a:rPr lang="en-US" altLang="zh-CN" sz="1800" dirty="0" smtClean="0"/>
              <a:t>liweinlp.com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525" y="4341718"/>
            <a:ext cx="1384388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4000" dirty="0" smtClean="0"/>
              <a:t>Lacking explicit forms:</a:t>
            </a:r>
          </a:p>
          <a:p>
            <a:pPr marL="88265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No inflections</a:t>
            </a:r>
            <a:r>
              <a:rPr lang="zh-CN" altLang="en-US" sz="2400" dirty="0" smtClean="0"/>
              <a:t>：烤红薯，学习材料 （</a:t>
            </a:r>
            <a:r>
              <a:rPr lang="en-US" altLang="zh-CN" sz="2400" dirty="0" smtClean="0"/>
              <a:t>VP/NP? </a:t>
            </a:r>
            <a:r>
              <a:rPr lang="en-US" altLang="zh-CN" sz="2400" dirty="0"/>
              <a:t>p</a:t>
            </a:r>
            <a:r>
              <a:rPr lang="en-US" altLang="zh-CN" sz="2400" dirty="0" smtClean="0"/>
              <a:t>lural/singular?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pPr marL="88265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</a:t>
            </a:r>
            <a:r>
              <a:rPr lang="en-US" altLang="zh-CN" sz="2400" dirty="0" smtClean="0"/>
              <a:t>unction words often omitted</a:t>
            </a:r>
            <a:r>
              <a:rPr lang="zh-CN" altLang="en-US" sz="2400" dirty="0" smtClean="0"/>
              <a:t>：这</a:t>
            </a:r>
            <a:r>
              <a:rPr lang="zh-CN" altLang="en-US" sz="2400" dirty="0"/>
              <a:t>件</a:t>
            </a:r>
            <a:r>
              <a:rPr lang="zh-CN" altLang="en-US" sz="2400" dirty="0" smtClean="0"/>
              <a:t>事我</a:t>
            </a:r>
            <a:r>
              <a:rPr lang="zh-CN" altLang="en-US" sz="2400" dirty="0"/>
              <a:t>的看</a:t>
            </a:r>
            <a:r>
              <a:rPr lang="zh-CN" altLang="en-US" sz="2400" dirty="0" smtClean="0"/>
              <a:t>法应</a:t>
            </a:r>
            <a:r>
              <a:rPr lang="zh-CN" altLang="en-US" sz="2400" dirty="0"/>
              <a:t>该听其自</a:t>
            </a:r>
            <a:r>
              <a:rPr lang="zh-CN" altLang="en-US" sz="2400" dirty="0" smtClean="0"/>
              <a:t>然。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（</a:t>
            </a:r>
            <a:r>
              <a:rPr lang="zh-CN" altLang="en-US" sz="2400" u="sng" dirty="0" smtClean="0"/>
              <a:t>对</a:t>
            </a:r>
            <a:r>
              <a:rPr lang="zh-CN" altLang="en-US" sz="2400" u="sng" dirty="0"/>
              <a:t>于</a:t>
            </a:r>
            <a:r>
              <a:rPr lang="zh-CN" altLang="en-US" sz="2400" dirty="0"/>
              <a:t>这件事，</a:t>
            </a:r>
            <a:r>
              <a:rPr lang="zh-CN" altLang="en-US" sz="2400" u="sng" dirty="0"/>
              <a:t>依</a:t>
            </a:r>
            <a:r>
              <a:rPr lang="zh-CN" altLang="en-US" sz="2400" dirty="0"/>
              <a:t>我的看法，</a:t>
            </a:r>
            <a:r>
              <a:rPr lang="zh-CN" altLang="en-US" sz="2400" u="sng" dirty="0"/>
              <a:t>我们</a:t>
            </a:r>
            <a:r>
              <a:rPr lang="zh-CN" altLang="en-US" sz="2400" dirty="0"/>
              <a:t>应该听其自</a:t>
            </a:r>
            <a:r>
              <a:rPr lang="zh-CN" altLang="en-US" sz="2400" dirty="0" smtClean="0"/>
              <a:t>然）</a:t>
            </a:r>
            <a:endParaRPr lang="en-US" altLang="zh-CN" sz="2400" dirty="0" smtClean="0"/>
          </a:p>
          <a:p>
            <a:pPr marL="882650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Flexible word order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报</a:t>
            </a:r>
            <a:r>
              <a:rPr lang="zh-CN" altLang="en-US" sz="2400" dirty="0"/>
              <a:t>告我听</a:t>
            </a:r>
            <a:r>
              <a:rPr lang="zh-CN" altLang="en-US" sz="2400" dirty="0" smtClean="0"/>
              <a:t>了，我</a:t>
            </a:r>
            <a:r>
              <a:rPr lang="zh-CN" altLang="en-US" sz="2400" dirty="0"/>
              <a:t>报</a:t>
            </a:r>
            <a:r>
              <a:rPr lang="zh-CN" altLang="en-US" sz="2400" dirty="0" smtClean="0"/>
              <a:t>告</a:t>
            </a:r>
            <a:r>
              <a:rPr lang="zh-CN" altLang="en-US" sz="2400" dirty="0"/>
              <a:t>听</a:t>
            </a:r>
            <a:r>
              <a:rPr lang="zh-CN" altLang="en-US" sz="2400" dirty="0" smtClean="0"/>
              <a:t>了</a:t>
            </a:r>
            <a:endParaRPr lang="en-US" altLang="zh-CN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70" y="952656"/>
            <a:ext cx="10488404" cy="334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9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04435" y="283464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Outline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0877" y="1119547"/>
            <a:ext cx="1384388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4000" dirty="0" smtClean="0"/>
              <a:t>NLP </a:t>
            </a:r>
            <a:r>
              <a:rPr lang="en-US" altLang="zh-CN" sz="4000" dirty="0"/>
              <a:t>History: empiricism vs. rationalism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4000" dirty="0" smtClean="0"/>
              <a:t>Chomsky Hierarchy and Its Impact</a:t>
            </a:r>
          </a:p>
          <a:p>
            <a:endParaRPr lang="en-US" altLang="zh-CN" sz="4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4000" dirty="0" smtClean="0"/>
              <a:t>Multilevel FSA++ Symbolic </a:t>
            </a:r>
            <a:r>
              <a:rPr lang="en-US" altLang="zh-CN" sz="4000" dirty="0" smtClean="0"/>
              <a:t>Parser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4000" dirty="0" smtClean="0"/>
              <a:t>Architectures </a:t>
            </a:r>
            <a:r>
              <a:rPr lang="en-US" altLang="zh-CN" sz="4000" dirty="0"/>
              <a:t>for </a:t>
            </a:r>
            <a:r>
              <a:rPr lang="en-US" altLang="zh-CN" sz="4000" dirty="0" smtClean="0"/>
              <a:t>Parsing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4000" dirty="0" smtClean="0"/>
              <a:t>Sample Trees</a:t>
            </a:r>
            <a:endParaRPr lang="en-US" altLang="zh-CN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4609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04435" y="283464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Why parsing?  Limited Patterns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0678031" y="5997924"/>
            <a:ext cx="1918036" cy="643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NLP</a:t>
            </a:r>
            <a:r>
              <a:rPr lang="zh-CN" altLang="en-US" sz="1800" dirty="0" smtClean="0"/>
              <a:t>频道 </a:t>
            </a:r>
            <a:r>
              <a:rPr lang="en-US" altLang="zh-CN" sz="1800" dirty="0" smtClean="0"/>
              <a:t>liweinlp.com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503638"/>
            <a:ext cx="10706036" cy="420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04435" y="283464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Subtree Pattern: Data to Intelligence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0770506" y="6013477"/>
            <a:ext cx="1915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NLP</a:t>
            </a:r>
            <a:r>
              <a:rPr lang="zh-CN" altLang="en-US" sz="1800" dirty="0" smtClean="0"/>
              <a:t>频道 </a:t>
            </a:r>
            <a:r>
              <a:rPr lang="en-US" altLang="zh-CN" sz="1800" dirty="0" smtClean="0"/>
              <a:t>liweinlp.com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7" b="89441" l="9825" r="89786">
                        <a14:foregroundMark x1="63619" y1="10352" x2="63619" y2="10145"/>
                        <a14:foregroundMark x1="63619" y1="10145" x2="63813" y2="9317"/>
                        <a14:foregroundMark x1="63813" y1="9317" x2="63813" y2="9317"/>
                        <a14:foregroundMark x1="62840" y1="10352" x2="62840" y2="10352"/>
                        <a14:foregroundMark x1="49416" y1="12836" x2="50681" y2="12836"/>
                        <a14:foregroundMark x1="50681" y1="12836" x2="52918" y2="12836"/>
                        <a14:foregroundMark x1="53307" y1="12629" x2="56809" y2="10766"/>
                        <a14:foregroundMark x1="65078" y1="5590" x2="67510" y2="5797"/>
                        <a14:foregroundMark x1="74611" y1="8075" x2="74611" y2="8075"/>
                        <a14:foregroundMark x1="75486" y1="9110" x2="77529" y2="9524"/>
                        <a14:foregroundMark x1="11673" y1="24017" x2="11673" y2="24017"/>
                        <a14:foregroundMark x1="11673" y1="24017" x2="11673" y2="24017"/>
                        <a14:foregroundMark x1="11673" y1="24017" x2="11673" y2="24017"/>
                        <a14:foregroundMark x1="87062" y1="19462" x2="86479" y2="207"/>
                        <a14:foregroundMark x1="86576" y1="207" x2="86576" y2="207"/>
                        <a14:foregroundMark x1="39494" y1="27743" x2="39883" y2="1242"/>
                        <a14:backgroundMark x1="21304" y1="45549" x2="21304" y2="45549"/>
                        <a14:backgroundMark x1="17802" y1="45135" x2="23930" y2="43478"/>
                        <a14:backgroundMark x1="20525" y1="42857" x2="25486" y2="42236"/>
                        <a14:backgroundMark x1="32490" y1="41408" x2="37549" y2="46791"/>
                        <a14:backgroundMark x1="46206" y1="41615" x2="46790" y2="46791"/>
                        <a14:backgroundMark x1="47179" y1="38095" x2="51362" y2="37060"/>
                        <a14:backgroundMark x1="62354" y1="45135" x2="64300" y2="45135"/>
                        <a14:backgroundMark x1="58560" y1="36853" x2="61673" y2="43892"/>
                        <a14:backgroundMark x1="40564" y1="32091" x2="41537" y2="32505"/>
                        <a14:backgroundMark x1="53113" y1="34576" x2="53696" y2="34576"/>
                        <a14:backgroundMark x1="53696" y1="34576" x2="54864" y2="34576"/>
                        <a14:backgroundMark x1="57490" y1="30435" x2="57977" y2="31884"/>
                        <a14:backgroundMark x1="17121" y1="39337" x2="27626" y2="33540"/>
                        <a14:backgroundMark x1="76848" y1="44513" x2="78016" y2="44513"/>
                        <a14:backgroundMark x1="75389" y1="42857" x2="78210" y2="44306"/>
                        <a14:backgroundMark x1="62549" y1="62733" x2="62549" y2="62733"/>
                        <a14:backgroundMark x1="62549" y1="62733" x2="62549" y2="62733"/>
                        <a14:backgroundMark x1="62938" y1="54451" x2="62938" y2="54451"/>
                        <a14:backgroundMark x1="38327" y1="1242" x2="38327" y2="298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6449" y="950239"/>
            <a:ext cx="14401720" cy="5747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82" y="1839964"/>
            <a:ext cx="4296867" cy="42467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43929" y="2219336"/>
            <a:ext cx="78897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0" dirty="0" smtClean="0">
                <a:latin typeface="Calibri" panose="020F0502020204030204" pitchFamily="34" charset="0"/>
                <a:ea typeface="SimSun" panose="02010600030101010101" pitchFamily="2" charset="-122"/>
              </a:rPr>
              <a:t>SVO Pattern</a:t>
            </a:r>
            <a:r>
              <a:rPr lang="en-US" altLang="zh-CN" sz="2000" kern="0" dirty="0" smtClean="0">
                <a:latin typeface="Calibri" panose="020F0502020204030204" pitchFamily="34" charset="0"/>
                <a:ea typeface="SimSun" panose="02010600030101010101" pitchFamily="2" charset="-122"/>
              </a:rPr>
              <a:t>:</a:t>
            </a:r>
          </a:p>
          <a:p>
            <a:r>
              <a:rPr lang="en-US" altLang="zh-CN" sz="2000" kern="0" dirty="0" smtClean="0"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endParaRPr lang="en-US" altLang="zh-CN" sz="2000" kern="0" dirty="0" smtClean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r>
              <a:rPr lang="en-US" altLang="zh-CN" sz="2000" kern="0" dirty="0" smtClean="0">
                <a:latin typeface="Calibri" panose="020F0502020204030204" pitchFamily="34" charset="0"/>
                <a:ea typeface="SimSun" panose="02010600030101010101" pitchFamily="2" charset="-122"/>
              </a:rPr>
              <a:t>Barack </a:t>
            </a:r>
            <a:r>
              <a:rPr lang="en-US" altLang="zh-CN" sz="2000" kern="0" dirty="0" smtClean="0">
                <a:latin typeface="Calibri" panose="020F0502020204030204" pitchFamily="34" charset="0"/>
                <a:ea typeface="SimSun" panose="02010600030101010101" pitchFamily="2" charset="-122"/>
              </a:rPr>
              <a:t>Obama (</a:t>
            </a:r>
            <a:r>
              <a:rPr lang="en-US" altLang="zh-CN" sz="2000" kern="0" dirty="0" smtClean="0">
                <a:latin typeface="Calibri" panose="020F0502020204030204" pitchFamily="34" charset="0"/>
                <a:ea typeface="SimSun" panose="02010600030101010101" pitchFamily="2" charset="-122"/>
              </a:rPr>
              <a:t>S) </a:t>
            </a:r>
          </a:p>
          <a:p>
            <a:r>
              <a:rPr lang="en-US" altLang="zh-CN" sz="2000" kern="0" dirty="0" smtClean="0">
                <a:latin typeface="Calibri" panose="020F0502020204030204" pitchFamily="34" charset="0"/>
                <a:ea typeface="SimSun" panose="02010600030101010101" pitchFamily="2" charset="-122"/>
              </a:rPr>
              <a:t>Endorse (</a:t>
            </a:r>
            <a:r>
              <a:rPr lang="en-US" altLang="zh-CN" sz="2000" kern="0" dirty="0" smtClean="0">
                <a:latin typeface="Calibri" panose="020F0502020204030204" pitchFamily="34" charset="0"/>
                <a:ea typeface="SimSun" panose="02010600030101010101" pitchFamily="2" charset="-122"/>
              </a:rPr>
              <a:t>V) </a:t>
            </a:r>
          </a:p>
          <a:p>
            <a:r>
              <a:rPr lang="en-US" altLang="zh-CN" sz="2000" kern="0" dirty="0" smtClean="0">
                <a:latin typeface="Calibri" panose="020F0502020204030204" pitchFamily="34" charset="0"/>
                <a:ea typeface="SimSun" panose="02010600030101010101" pitchFamily="2" charset="-122"/>
              </a:rPr>
              <a:t>Hillary Clinton (O)</a:t>
            </a:r>
          </a:p>
          <a:p>
            <a:endParaRPr lang="en-US" altLang="zh-CN" sz="2000" kern="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r>
              <a:rPr lang="en-US" altLang="zh-CN" sz="2000" kern="0" dirty="0" smtClean="0">
                <a:latin typeface="Calibri" panose="020F0502020204030204" pitchFamily="34" charset="0"/>
                <a:ea typeface="SimSun" panose="02010600030101010101" pitchFamily="2" charset="-122"/>
              </a:rPr>
              <a:t>Knowledge </a:t>
            </a:r>
            <a:r>
              <a:rPr lang="en-US" altLang="zh-CN" sz="2000" kern="0" dirty="0" smtClean="0">
                <a:latin typeface="Calibri" panose="020F0502020204030204" pitchFamily="34" charset="0"/>
                <a:ea typeface="SimSun" panose="02010600030101010101" pitchFamily="2" charset="-122"/>
              </a:rPr>
              <a:t>Graph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2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57547" y="265176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Deep Parsing: Unstructured to Structures</a:t>
            </a:r>
            <a:endParaRPr lang="zh-CN" alt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0698863" y="5997924"/>
            <a:ext cx="1915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NLP</a:t>
            </a:r>
            <a:r>
              <a:rPr lang="zh-CN" altLang="en-US" sz="1800" dirty="0" smtClean="0"/>
              <a:t>频道 </a:t>
            </a:r>
            <a:r>
              <a:rPr lang="en-US" altLang="zh-CN" sz="1800" dirty="0" smtClean="0"/>
              <a:t>liweinlp.com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1119483"/>
            <a:ext cx="10314432" cy="472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04435" y="283464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Subtree Pattern: Data to Intelligence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0704515" y="6032319"/>
            <a:ext cx="1915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NLP</a:t>
            </a:r>
            <a:r>
              <a:rPr lang="zh-CN" altLang="en-US" sz="1800" dirty="0" smtClean="0"/>
              <a:t>频道 </a:t>
            </a:r>
            <a:r>
              <a:rPr lang="en-US" altLang="zh-CN" sz="1800" dirty="0" smtClean="0"/>
              <a:t>liweinlp.com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301" y="417457"/>
            <a:ext cx="12628936" cy="5756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11" y="1109607"/>
            <a:ext cx="5715000" cy="5648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60173" y="2668799"/>
            <a:ext cx="45221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0" dirty="0" smtClean="0">
                <a:latin typeface="Calibri" panose="020F0502020204030204" pitchFamily="34" charset="0"/>
                <a:ea typeface="SimSun" panose="02010600030101010101" pitchFamily="2" charset="-122"/>
              </a:rPr>
              <a:t>Inter-Clause Pattern: </a:t>
            </a:r>
          </a:p>
          <a:p>
            <a:r>
              <a:rPr lang="zh-CN" altLang="en-US" sz="2400" kern="0" dirty="0">
                <a:latin typeface="Calibri" panose="020F0502020204030204" pitchFamily="34" charset="0"/>
                <a:ea typeface="SimSun" panose="02010600030101010101" pitchFamily="2" charset="-122"/>
              </a:rPr>
              <a:t>虽</a:t>
            </a:r>
            <a:r>
              <a:rPr lang="zh-CN" altLang="en-US" sz="2400" kern="0" dirty="0" smtClean="0">
                <a:latin typeface="Calibri" panose="020F0502020204030204" pitchFamily="34" charset="0"/>
                <a:ea typeface="SimSun" panose="02010600030101010101" pitchFamily="2" charset="-122"/>
              </a:rPr>
              <a:t>然 </a:t>
            </a:r>
            <a:r>
              <a:rPr lang="en-US" altLang="zh-CN" sz="2400" kern="0" dirty="0" smtClean="0">
                <a:latin typeface="Calibri" panose="020F0502020204030204" pitchFamily="34" charset="0"/>
                <a:ea typeface="SimSun" panose="02010600030101010101" pitchFamily="2" charset="-122"/>
              </a:rPr>
              <a:t>… </a:t>
            </a:r>
            <a:r>
              <a:rPr lang="zh-CN" altLang="en-US" sz="2400" kern="0" dirty="0">
                <a:latin typeface="Calibri" panose="020F0502020204030204" pitchFamily="34" charset="0"/>
                <a:ea typeface="SimSun" panose="02010600030101010101" pitchFamily="2" charset="-122"/>
              </a:rPr>
              <a:t>遗</a:t>
            </a:r>
            <a:r>
              <a:rPr lang="zh-CN" altLang="en-US" sz="2400" kern="0" dirty="0" smtClean="0">
                <a:latin typeface="Calibri" panose="020F0502020204030204" pitchFamily="34" charset="0"/>
                <a:ea typeface="SimSun" panose="02010600030101010101" pitchFamily="2" charset="-122"/>
              </a:rPr>
              <a:t>憾</a:t>
            </a:r>
            <a:r>
              <a:rPr lang="en-US" altLang="zh-CN" sz="2400" kern="0" dirty="0" smtClean="0">
                <a:latin typeface="Calibri" panose="020F0502020204030204" pitchFamily="34" charset="0"/>
                <a:ea typeface="SimSun" panose="02010600030101010101" pitchFamily="2" charset="-122"/>
              </a:rPr>
              <a:t>…</a:t>
            </a:r>
            <a:r>
              <a:rPr lang="zh-CN" altLang="en-US" sz="2400" kern="0" dirty="0" smtClean="0">
                <a:latin typeface="Calibri" panose="020F0502020204030204" pitchFamily="34" charset="0"/>
                <a:ea typeface="SimSun" panose="02010600030101010101" pitchFamily="2" charset="-122"/>
              </a:rPr>
              <a:t>无所谓</a:t>
            </a:r>
            <a:r>
              <a:rPr lang="en-US" altLang="zh-CN" sz="2400" kern="0" dirty="0" smtClean="0">
                <a:latin typeface="Calibri" panose="020F0502020204030204" pitchFamily="34" charset="0"/>
                <a:ea typeface="SimSun" panose="02010600030101010101" pitchFamily="2" charset="-122"/>
              </a:rPr>
              <a:t>…</a:t>
            </a:r>
          </a:p>
          <a:p>
            <a:endParaRPr lang="en-US" altLang="zh-CN" sz="2400" kern="0" dirty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r>
              <a:rPr lang="en-US" altLang="zh-CN" sz="2400" kern="0" dirty="0" smtClean="0">
                <a:latin typeface="Calibri" panose="020F0502020204030204" pitchFamily="34" charset="0"/>
                <a:ea typeface="SimSun" panose="02010600030101010101" pitchFamily="2" charset="-122"/>
              </a:rPr>
              <a:t>       mild sentiment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8498533" y="2295770"/>
            <a:ext cx="358663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0" dirty="0" smtClean="0">
                <a:latin typeface="Calibri" panose="020F0502020204030204" pitchFamily="34" charset="0"/>
                <a:ea typeface="SimSun" panose="02010600030101010101" pitchFamily="2" charset="-122"/>
              </a:rPr>
              <a:t>Linear: </a:t>
            </a:r>
            <a:r>
              <a:rPr lang="en-US" altLang="zh-CN" sz="2400" kern="0" dirty="0" smtClean="0">
                <a:latin typeface="Calibri" panose="020F0502020204030204" pitchFamily="34" charset="0"/>
                <a:ea typeface="SimSun" panose="02010600030101010101" pitchFamily="2" charset="-122"/>
              </a:rPr>
              <a:t>Infinite </a:t>
            </a:r>
            <a:r>
              <a:rPr lang="en-US" altLang="zh-CN" sz="2400" kern="0" dirty="0" smtClean="0">
                <a:latin typeface="Calibri" panose="020F0502020204030204" pitchFamily="34" charset="0"/>
                <a:ea typeface="SimSun" panose="02010600030101010101" pitchFamily="2" charset="-122"/>
              </a:rPr>
              <a:t>number of sentences</a:t>
            </a:r>
          </a:p>
          <a:p>
            <a:endParaRPr lang="en-US" altLang="zh-CN" sz="2400" kern="0" dirty="0" smtClean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r>
              <a:rPr lang="en-US" altLang="zh-CN" sz="2400" kern="0" dirty="0" smtClean="0">
                <a:latin typeface="Calibri" panose="020F0502020204030204" pitchFamily="34" charset="0"/>
                <a:ea typeface="SimSun" panose="02010600030101010101" pitchFamily="2" charset="-122"/>
              </a:rPr>
              <a:t>Structure</a:t>
            </a:r>
            <a:r>
              <a:rPr lang="en-US" altLang="zh-CN" sz="2400" kern="0" dirty="0" smtClean="0">
                <a:latin typeface="Calibri" panose="020F0502020204030204" pitchFamily="34" charset="0"/>
                <a:ea typeface="SimSun" panose="02010600030101010101" pitchFamily="2" charset="-122"/>
              </a:rPr>
              <a:t>:  Limited patterns</a:t>
            </a:r>
          </a:p>
          <a:p>
            <a:endParaRPr lang="en-US" altLang="zh-CN" sz="2400" kern="0" dirty="0" smtClean="0"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r>
              <a:rPr lang="en-US" altLang="zh-CN" sz="2400" kern="0" dirty="0" smtClean="0">
                <a:latin typeface="Calibri" panose="020F0502020204030204" pitchFamily="34" charset="0"/>
                <a:ea typeface="SimSun" panose="02010600030101010101" pitchFamily="2" charset="-122"/>
              </a:rPr>
              <a:t>Data </a:t>
            </a:r>
            <a:r>
              <a:rPr lang="en-US" altLang="zh-CN" sz="2400" kern="0" dirty="0" smtClean="0">
                <a:latin typeface="Calibri" panose="020F0502020204030204" pitchFamily="34" charset="0"/>
                <a:ea typeface="SimSun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400" kern="0" dirty="0" smtClean="0">
                <a:latin typeface="Calibri" panose="020F0502020204030204" pitchFamily="34" charset="0"/>
                <a:ea typeface="SimSun" panose="02010600030101010101" pitchFamily="2" charset="-122"/>
              </a:rPr>
              <a:t>Intelligence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8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04435" y="283464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Outline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0877" y="1119547"/>
            <a:ext cx="1384388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4000" dirty="0" smtClean="0"/>
              <a:t>NLP </a:t>
            </a:r>
            <a:r>
              <a:rPr lang="en-US" altLang="zh-CN" sz="4000" dirty="0"/>
              <a:t>History: empiricism vs. rationalism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4000" dirty="0" smtClean="0"/>
              <a:t>Chomsky Hierarchy and Its Impact</a:t>
            </a:r>
          </a:p>
          <a:p>
            <a:endParaRPr lang="en-US" altLang="zh-CN" sz="4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4000" dirty="0" smtClean="0"/>
              <a:t>Multilevel FSA++ Symbolic </a:t>
            </a:r>
            <a:r>
              <a:rPr lang="en-US" altLang="zh-CN" sz="4000" dirty="0" smtClean="0"/>
              <a:t>Parser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4000" dirty="0" smtClean="0"/>
              <a:t>Architectures </a:t>
            </a:r>
            <a:r>
              <a:rPr lang="en-US" altLang="zh-CN" sz="4000" dirty="0"/>
              <a:t>for </a:t>
            </a:r>
            <a:r>
              <a:rPr lang="en-US" altLang="zh-CN" sz="4000" dirty="0" smtClean="0"/>
              <a:t>Parsing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4000" dirty="0" smtClean="0"/>
              <a:t>Sample Trees</a:t>
            </a:r>
            <a:endParaRPr lang="en-US" altLang="zh-CN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170941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57547" y="265176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Sample Deep Parse Tree (dependency)</a:t>
            </a:r>
            <a:endParaRPr lang="zh-CN" alt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0704515" y="6032319"/>
            <a:ext cx="1915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NLP</a:t>
            </a:r>
            <a:r>
              <a:rPr lang="zh-CN" altLang="en-US" sz="1800" dirty="0" smtClean="0"/>
              <a:t>频道 </a:t>
            </a:r>
            <a:r>
              <a:rPr lang="en-US" altLang="zh-CN" sz="1800" dirty="0" smtClean="0"/>
              <a:t>liweinlp.com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" y="1088136"/>
            <a:ext cx="12127640" cy="496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4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57547" y="265176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Sample Deep Parse Tree (PS flavor) </a:t>
            </a:r>
            <a:endParaRPr lang="zh-CN" alt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0704515" y="6032319"/>
            <a:ext cx="1915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NLP</a:t>
            </a:r>
            <a:r>
              <a:rPr lang="zh-CN" altLang="en-US" sz="1800" dirty="0" smtClean="0"/>
              <a:t>频道 </a:t>
            </a:r>
            <a:r>
              <a:rPr lang="en-US" altLang="zh-CN" sz="1800" dirty="0" smtClean="0"/>
              <a:t>liweinlp.com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" y="1287230"/>
            <a:ext cx="11988299" cy="439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6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57547" y="265176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Sample Deep Parse Tree</a:t>
            </a:r>
            <a:endParaRPr lang="zh-CN" alt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0704515" y="6032319"/>
            <a:ext cx="1915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NLP</a:t>
            </a:r>
            <a:r>
              <a:rPr lang="zh-CN" altLang="en-US" sz="1800" dirty="0" smtClean="0"/>
              <a:t>频道 </a:t>
            </a:r>
            <a:r>
              <a:rPr lang="en-US" altLang="zh-CN" sz="1800" dirty="0" smtClean="0"/>
              <a:t>liweinlp.com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" y="1798926"/>
            <a:ext cx="11951209" cy="28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57547" y="265176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Sample Deep Parse Tree</a:t>
            </a:r>
            <a:endParaRPr lang="zh-CN" alt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0704515" y="6032319"/>
            <a:ext cx="1915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NLP</a:t>
            </a:r>
            <a:r>
              <a:rPr lang="zh-CN" altLang="en-US" sz="1800" dirty="0" smtClean="0"/>
              <a:t>频道 </a:t>
            </a:r>
            <a:r>
              <a:rPr lang="en-US" altLang="zh-CN" sz="1800" dirty="0" smtClean="0"/>
              <a:t>liweinlp.com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" y="1883663"/>
            <a:ext cx="12172785" cy="34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04515" y="6032319"/>
            <a:ext cx="1915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NLP</a:t>
            </a:r>
            <a:r>
              <a:rPr lang="zh-CN" altLang="en-US" sz="1800" dirty="0" smtClean="0"/>
              <a:t>频道 </a:t>
            </a:r>
            <a:r>
              <a:rPr lang="en-US" altLang="zh-CN" sz="1800" dirty="0" smtClean="0"/>
              <a:t>liweinlp.com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57547" y="265176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/>
              <a:t>NLP Illustration: Real-time </a:t>
            </a:r>
            <a:r>
              <a:rPr lang="en-US" altLang="zh-CN" sz="4000" dirty="0"/>
              <a:t>Polls</a:t>
            </a:r>
            <a:endParaRPr lang="zh-CN" alt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15568"/>
            <a:ext cx="9912096" cy="498645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158535" y="1610003"/>
            <a:ext cx="1692089" cy="3245461"/>
          </a:xfrm>
          <a:prstGeom prst="rect">
            <a:avLst/>
          </a:prstGeom>
        </p:spPr>
        <p:txBody>
          <a:bodyPr/>
          <a:lstStyle/>
          <a:p>
            <a:r>
              <a:rPr lang="en-US" altLang="zh-CN" sz="2000" dirty="0" smtClean="0">
                <a:latin typeface="Microsoft JhengHei" pitchFamily="34" charset="-120"/>
                <a:ea typeface="Microsoft JhengHei" pitchFamily="34" charset="-120"/>
              </a:rPr>
              <a:t>Challenges observed:  </a:t>
            </a:r>
          </a:p>
          <a:p>
            <a:endParaRPr lang="en-US" altLang="zh-CN" sz="2000" dirty="0" smtClean="0">
              <a:latin typeface="Microsoft JhengHei" pitchFamily="34" charset="-120"/>
              <a:ea typeface="Microsoft JhengHei" pitchFamily="34" charset="-120"/>
            </a:endParaRPr>
          </a:p>
          <a:p>
            <a:r>
              <a:rPr lang="en-US" altLang="zh-CN" sz="2000" dirty="0" smtClean="0">
                <a:latin typeface="Microsoft JhengHei" pitchFamily="34" charset="-120"/>
                <a:ea typeface="Microsoft JhengHei" pitchFamily="34" charset="-120"/>
              </a:rPr>
              <a:t>economy topic </a:t>
            </a:r>
            <a:br>
              <a:rPr lang="en-US" altLang="zh-CN" sz="2000" dirty="0" smtClean="0">
                <a:latin typeface="Microsoft JhengHei" pitchFamily="34" charset="-120"/>
                <a:ea typeface="Microsoft JhengHei" pitchFamily="34" charset="-120"/>
              </a:rPr>
            </a:br>
            <a:r>
              <a:rPr lang="en-US" altLang="zh-CN" sz="2000" b="0" dirty="0" smtClean="0">
                <a:latin typeface="Microsoft JhengHei" pitchFamily="34" charset="-120"/>
                <a:ea typeface="Microsoft JhengHei" pitchFamily="34" charset="-120"/>
              </a:rPr>
              <a:t>at 6:55pm</a:t>
            </a:r>
            <a:r>
              <a:rPr lang="en-US" altLang="zh-CN" sz="2000" b="0" dirty="0" smtClean="0">
                <a:latin typeface="Microsoft JhengHei" pitchFamily="34" charset="-120"/>
                <a:ea typeface="Microsoft JhengHei" pitchFamily="34" charset="-120"/>
              </a:rPr>
              <a:t>;</a:t>
            </a:r>
          </a:p>
          <a:p>
            <a:r>
              <a:rPr lang="en-US" altLang="zh-CN" sz="2000" b="0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endParaRPr lang="en-US" altLang="zh-CN" sz="2000" b="0" dirty="0" smtClean="0">
              <a:latin typeface="Microsoft JhengHei" pitchFamily="34" charset="-120"/>
              <a:ea typeface="Microsoft JhengHei" pitchFamily="34" charset="-120"/>
            </a:endParaRPr>
          </a:p>
          <a:p>
            <a:r>
              <a:rPr lang="en-US" altLang="zh-CN" sz="2000" b="0" dirty="0" smtClean="0">
                <a:latin typeface="Microsoft JhengHei" pitchFamily="34" charset="-120"/>
                <a:ea typeface="Microsoft JhengHei" pitchFamily="34" charset="-120"/>
              </a:rPr>
              <a:t>China topic </a:t>
            </a:r>
            <a:br>
              <a:rPr lang="en-US" altLang="zh-CN" sz="2000" b="0" dirty="0" smtClean="0">
                <a:latin typeface="Microsoft JhengHei" pitchFamily="34" charset="-120"/>
                <a:ea typeface="Microsoft JhengHei" pitchFamily="34" charset="-120"/>
              </a:rPr>
            </a:br>
            <a:r>
              <a:rPr lang="en-US" altLang="zh-CN" sz="2000" b="0" dirty="0" smtClean="0">
                <a:latin typeface="Microsoft JhengHei" pitchFamily="34" charset="-120"/>
                <a:ea typeface="Microsoft JhengHei" pitchFamily="34" charset="-120"/>
              </a:rPr>
              <a:t>at 7:30pm</a:t>
            </a:r>
            <a:endParaRPr lang="en-US" altLang="zh-CN" sz="2800" b="0" dirty="0" smtClean="0">
              <a:latin typeface="Microsoft JhengHei" pitchFamily="34" charset="-120"/>
              <a:ea typeface="Microsoft JhengHei" pitchFamily="34" charset="-120"/>
            </a:endParaRPr>
          </a:p>
          <a:p>
            <a:pPr lvl="1">
              <a:spcBef>
                <a:spcPct val="20000"/>
              </a:spcBef>
              <a:buClr>
                <a:srgbClr val="ED1B34"/>
              </a:buClr>
              <a:buSzPct val="110000"/>
            </a:pPr>
            <a:endParaRPr lang="en-US" altLang="zh-CN" sz="2800" b="0" dirty="0" smtClean="0">
              <a:latin typeface="Microsoft JhengHei" pitchFamily="34" charset="-120"/>
              <a:ea typeface="Microsoft JhengHei" pitchFamily="34" charset="-120"/>
            </a:endParaRPr>
          </a:p>
          <a:p>
            <a:pPr lvl="1">
              <a:spcBef>
                <a:spcPct val="20000"/>
              </a:spcBef>
              <a:buClr>
                <a:srgbClr val="ED1B34"/>
              </a:buClr>
              <a:buSzPct val="110000"/>
            </a:pPr>
            <a:endParaRPr lang="en-US" sz="2000" b="0" kern="0" dirty="0" smtClean="0">
              <a:solidFill>
                <a:srgbClr val="AAC6E4">
                  <a:lumMod val="50000"/>
                </a:srgbClr>
              </a:solidFill>
              <a:latin typeface="+mn-lt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71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04435" y="283464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Outline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0877" y="1119547"/>
            <a:ext cx="138438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4000" dirty="0" smtClean="0"/>
              <a:t>NLP </a:t>
            </a:r>
            <a:r>
              <a:rPr lang="en-US" altLang="zh-CN" sz="4000" dirty="0"/>
              <a:t>History: empiricism vs. rationalism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689719" y="6007068"/>
            <a:ext cx="1915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NLP</a:t>
            </a:r>
            <a:r>
              <a:rPr lang="zh-CN" altLang="en-US" sz="1800" dirty="0" smtClean="0"/>
              <a:t>频道 </a:t>
            </a:r>
            <a:r>
              <a:rPr lang="en-US" altLang="zh-CN" sz="1800" dirty="0" smtClean="0"/>
              <a:t>liweinlp.com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7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87154" y="5401386"/>
            <a:ext cx="22116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NLP</a:t>
            </a:r>
            <a:r>
              <a:rPr lang="zh-CN" altLang="en-US" sz="1800" dirty="0" smtClean="0"/>
              <a:t>频道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liweinlp.com</a:t>
            </a:r>
          </a:p>
          <a:p>
            <a:r>
              <a:rPr lang="en-US" altLang="zh-CN" sz="1600" dirty="0">
                <a:hlinkClick r:id="rId2"/>
              </a:rPr>
              <a:t>www.linkedin.com/in/liwei4nlp</a:t>
            </a:r>
            <a:endParaRPr lang="en-US" altLang="zh-CN" sz="1600" dirty="0"/>
          </a:p>
          <a:p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https://scontent-b.xx.fbcdn.net/hphotos-prn1/t1/76244_10151300494661900_1142449955_n.jpg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17" y="513981"/>
            <a:ext cx="4993283" cy="4327513"/>
          </a:xfrm>
          <a:prstGeom prst="rect">
            <a:avLst/>
          </a:prstGeom>
          <a:noFill/>
          <a:scene3d>
            <a:camera prst="orthographicFront"/>
            <a:lightRig rig="threePt" dir="t">
              <a:rot lat="0" lon="0" rev="7200000"/>
            </a:lightRig>
          </a:scene3d>
          <a:sp3d>
            <a:bevelT w="22860" h="127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http://image.sciencenet.cn/album/201501/23/0916352ifjdid1fxuafh1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71" y="455832"/>
            <a:ext cx="1666246" cy="250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3704" y="4916418"/>
            <a:ext cx="343289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400" dirty="0" smtClean="0"/>
              <a:t>And we are hiring!</a:t>
            </a:r>
          </a:p>
          <a:p>
            <a:endParaRPr lang="en-US" dirty="0" smtClean="0"/>
          </a:p>
          <a:p>
            <a:r>
              <a:rPr lang="en-US" dirty="0" smtClean="0"/>
              <a:t>At Beijing &amp; Silicon Valley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88" y="3322277"/>
            <a:ext cx="2415612" cy="140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04435" y="283464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NLP Mainstream Since 1990s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0689719" y="6007068"/>
            <a:ext cx="1915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NLP</a:t>
            </a:r>
            <a:r>
              <a:rPr lang="zh-CN" altLang="en-US" sz="1800" dirty="0" smtClean="0"/>
              <a:t>频道 </a:t>
            </a:r>
            <a:r>
              <a:rPr lang="en-US" altLang="zh-CN" sz="1800" dirty="0" smtClean="0"/>
              <a:t>liweinlp.com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43" y="1004732"/>
            <a:ext cx="8449059" cy="5012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74298" y="5928970"/>
            <a:ext cx="788337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Courtesy of Prof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Church: </a:t>
            </a:r>
            <a:r>
              <a:rPr lang="en-US" altLang="zh-CN" sz="2400" b="1" dirty="0" smtClean="0"/>
              <a:t>“A </a:t>
            </a:r>
            <a:r>
              <a:rPr lang="en-US" altLang="zh-CN" sz="2400" b="1" dirty="0"/>
              <a:t>Pendulum Swung Too Far”</a:t>
            </a:r>
            <a:endParaRPr lang="en-US" altLang="zh-CN" sz="2400" dirty="0"/>
          </a:p>
          <a:p>
            <a:r>
              <a:rPr lang="en-US" altLang="zh-CN" dirty="0" smtClean="0"/>
              <a:t>http</a:t>
            </a:r>
            <a:r>
              <a:rPr lang="en-US" altLang="zh-CN" dirty="0"/>
              <a:t>://blog.sciencenet.cn/blog-362400-988692.html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48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04435" y="283464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Two Basic Approaches to NLP</a:t>
            </a:r>
            <a:r>
              <a:rPr lang="en-US" altLang="zh-CN" dirty="0">
                <a:solidFill>
                  <a:srgbClr val="FFFFFF"/>
                </a:solidFill>
                <a:latin typeface="Calibri"/>
                <a:ea typeface="ＭＳ ゴシック"/>
              </a:rPr>
              <a:t> 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0607423" y="5979636"/>
            <a:ext cx="1915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NLP</a:t>
            </a:r>
            <a:r>
              <a:rPr lang="zh-CN" altLang="en-US" sz="1800" dirty="0" smtClean="0"/>
              <a:t>频道 </a:t>
            </a:r>
            <a:r>
              <a:rPr lang="en-US" altLang="zh-CN" sz="1800" dirty="0" smtClean="0"/>
              <a:t>liweinlp.com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11810" y="1666563"/>
            <a:ext cx="2939982" cy="2027613"/>
          </a:xfrm>
          <a:prstGeom prst="rect">
            <a:avLst/>
          </a:prstGeom>
        </p:spPr>
        <p:txBody>
          <a:bodyPr/>
          <a:lstStyle>
            <a:lvl1pPr marL="233363" indent="-233363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7525" indent="-2317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ourier New" panose="02070309020205020404" pitchFamily="49" charset="0"/>
              <a:buChar char="-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8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Complementary rather than competing</a:t>
            </a:r>
          </a:p>
          <a:p>
            <a:r>
              <a:rPr lang="en-US" sz="2400" dirty="0" smtClean="0"/>
              <a:t>Hybrid: Best of both worlds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Balance and configurability between precision and recall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45141"/>
              </p:ext>
            </p:extLst>
          </p:nvPr>
        </p:nvGraphicFramePr>
        <p:xfrm>
          <a:off x="452411" y="4084029"/>
          <a:ext cx="8534400" cy="22555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90800"/>
                <a:gridCol w="2993571"/>
                <a:gridCol w="2950029"/>
              </a:tblGrid>
              <a:tr h="193620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Grammar Engineering</a:t>
                      </a:r>
                      <a:endParaRPr lang="en-US" sz="240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</a:rPr>
                        <a:t>(based on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</a:rPr>
                        <a:t>sentence structure)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169863" indent="-169863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</a:rPr>
                        <a:t>Good for sentence</a:t>
                      </a:r>
                      <a:r>
                        <a:rPr lang="en-US" sz="1600" b="0" kern="1200" baseline="0" dirty="0" smtClean="0">
                          <a:solidFill>
                            <a:srgbClr val="000000"/>
                          </a:solidFill>
                        </a:rPr>
                        <a:t> level</a:t>
                      </a:r>
                    </a:p>
                    <a:p>
                      <a:pPr marL="169863" indent="-169863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en-US" sz="1600" b="0" kern="1200" baseline="0" dirty="0" smtClean="0">
                          <a:solidFill>
                            <a:srgbClr val="000000"/>
                          </a:solidFill>
                        </a:rPr>
                        <a:t>Handles short messages well</a:t>
                      </a:r>
                      <a:endParaRPr lang="en-US" sz="1600" b="0" kern="12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169863" marR="0" indent="-1698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</a:rPr>
                        <a:t>High precision</a:t>
                      </a:r>
                    </a:p>
                    <a:p>
                      <a:pPr marL="169863" indent="-169863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</a:rPr>
                        <a:t>Fine-grained insights </a:t>
                      </a:r>
                    </a:p>
                    <a:p>
                      <a:pPr marL="169863" indent="-169863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</a:rPr>
                        <a:t>Easy to debug</a:t>
                      </a:r>
                    </a:p>
                    <a:p>
                      <a:pPr marL="169863" indent="-169863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</a:rPr>
                        <a:t>Parsing</a:t>
                      </a:r>
                      <a:r>
                        <a:rPr lang="en-US" sz="1600" b="0" kern="1200" baseline="0" dirty="0" smtClean="0">
                          <a:solidFill>
                            <a:srgbClr val="000000"/>
                          </a:solidFill>
                        </a:rPr>
                        <a:t> and understanding</a:t>
                      </a:r>
                      <a:endParaRPr lang="en-US" sz="1600" b="0" kern="12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169863" indent="-169863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endParaRPr lang="en-US" sz="16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169863" indent="-169863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</a:rPr>
                        <a:t>Requires deep skills</a:t>
                      </a:r>
                    </a:p>
                    <a:p>
                      <a:pPr marL="169863" indent="-169863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</a:rPr>
                        <a:t>Requires scale up skills</a:t>
                      </a:r>
                    </a:p>
                    <a:p>
                      <a:pPr marL="169863" indent="-169863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</a:rPr>
                        <a:t>Requires robustness skills</a:t>
                      </a:r>
                    </a:p>
                    <a:p>
                      <a:pPr marL="169863" indent="-169863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</a:rPr>
                        <a:t>Moderate recall (coverage)</a:t>
                      </a:r>
                    </a:p>
                    <a:p>
                      <a:pPr marL="169863" indent="-169863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en-US" sz="16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Parser development slow</a:t>
                      </a:r>
                    </a:p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None/>
                      </a:pPr>
                      <a:endParaRPr lang="en-US" sz="16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EF4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884168"/>
              </p:ext>
            </p:extLst>
          </p:nvPr>
        </p:nvGraphicFramePr>
        <p:xfrm>
          <a:off x="452411" y="1284949"/>
          <a:ext cx="8534400" cy="1950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90800"/>
                <a:gridCol w="2993571"/>
                <a:gridCol w="2950029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Approach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Cons</a:t>
                      </a:r>
                    </a:p>
                  </a:txBody>
                  <a:tcPr anchor="ctr"/>
                </a:tc>
              </a:tr>
              <a:tr h="141732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33301"/>
              </p:ext>
            </p:extLst>
          </p:nvPr>
        </p:nvGraphicFramePr>
        <p:xfrm>
          <a:off x="452411" y="1894549"/>
          <a:ext cx="8534400" cy="2255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90800"/>
                <a:gridCol w="2993571"/>
                <a:gridCol w="2950029"/>
              </a:tblGrid>
              <a:tr h="1524000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</a:rPr>
                        <a:t>Statistical Learning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</a:rPr>
                        <a:t>(based on keywords)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169863" indent="-169863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</a:rPr>
                        <a:t>Good for</a:t>
                      </a: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</a:rPr>
                        <a:t>document-level</a:t>
                      </a:r>
                    </a:p>
                    <a:p>
                      <a:pPr marL="169863" indent="-169863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</a:rPr>
                        <a:t>High recall</a:t>
                      </a:r>
                      <a:endParaRPr lang="en-US" sz="1600" b="0" kern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69863" indent="-169863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Robust</a:t>
                      </a:r>
                    </a:p>
                    <a:p>
                      <a:pPr marL="169863" indent="-169863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Easy to scale</a:t>
                      </a:r>
                    </a:p>
                    <a:p>
                      <a:pPr marL="169863" indent="-169863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Fast development</a:t>
                      </a:r>
                    </a:p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None/>
                      </a:pP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(if data available)</a:t>
                      </a:r>
                    </a:p>
                    <a:p>
                      <a:pPr marL="169863" indent="-169863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endParaRPr lang="en-US" sz="16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EF4FA"/>
                    </a:solidFill>
                  </a:tcPr>
                </a:tc>
                <a:tc>
                  <a:txBody>
                    <a:bodyPr/>
                    <a:lstStyle/>
                    <a:p>
                      <a:pPr marL="169863" indent="-169863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</a:rPr>
                        <a:t>Requires large annotation</a:t>
                      </a:r>
                      <a:endParaRPr lang="en-US" sz="1600" b="0" kern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69863" indent="-169863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</a:rPr>
                        <a:t>Coarse-grained</a:t>
                      </a:r>
                    </a:p>
                    <a:p>
                      <a:pPr marL="169863" indent="-169863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Difficult to debug</a:t>
                      </a:r>
                    </a:p>
                    <a:p>
                      <a:pPr marL="169863" indent="-169863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 in short messages </a:t>
                      </a:r>
                    </a:p>
                    <a:p>
                      <a:pPr marL="169863" indent="-169863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Only shallow NLP</a:t>
                      </a:r>
                    </a:p>
                    <a:p>
                      <a:pPr marL="169863" indent="-169863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en-US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understanding</a:t>
                      </a:r>
                      <a:endParaRPr lang="en-US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EF4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83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04435" y="283464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Outline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0877" y="1119547"/>
            <a:ext cx="138438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4000" dirty="0" smtClean="0"/>
              <a:t>NLP </a:t>
            </a:r>
            <a:r>
              <a:rPr lang="en-US" altLang="zh-CN" sz="4000" dirty="0"/>
              <a:t>History: empiricism vs. rationalism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4000" dirty="0" smtClean="0"/>
              <a:t>Chomsky Hierarchy and Its </a:t>
            </a:r>
            <a:r>
              <a:rPr lang="en-US" altLang="zh-CN" sz="4000" dirty="0" smtClean="0"/>
              <a:t>Impact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91947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04435" y="283464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Chomsky's Castle of Hierarchy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27" y="1404702"/>
            <a:ext cx="8331835" cy="4774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742" y="3072464"/>
            <a:ext cx="3100437" cy="267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1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57547" y="265176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Where is Natural Language?</a:t>
            </a:r>
            <a:endParaRPr lang="zh-CN" alt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0753727" y="6016212"/>
            <a:ext cx="1915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NLP</a:t>
            </a:r>
            <a:r>
              <a:rPr lang="zh-CN" altLang="en-US" sz="1800" dirty="0" smtClean="0"/>
              <a:t>频道 </a:t>
            </a:r>
            <a:r>
              <a:rPr lang="en-US" altLang="zh-CN" sz="1800" dirty="0" smtClean="0"/>
              <a:t>liweinlp.com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0113" y="1130483"/>
            <a:ext cx="12659172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Regular, Context-free, or Context-sensitive?</a:t>
            </a:r>
          </a:p>
          <a:p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Bai’s </a:t>
            </a:r>
            <a:r>
              <a:rPr lang="en-US" altLang="zh-C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zh-CN" alt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4800" b="1" i="1" dirty="0" smtClean="0"/>
          </a:p>
          <a:p>
            <a:endParaRPr lang="en-US" altLang="zh-CN" sz="4800" b="1" i="1" dirty="0" smtClean="0"/>
          </a:p>
          <a:p>
            <a:r>
              <a:rPr lang="en-US" altLang="zh-CN" sz="4800" b="1" i="1" dirty="0" smtClean="0"/>
              <a:t>	</a:t>
            </a:r>
            <a:r>
              <a:rPr lang="en-US" altLang="zh-CN" sz="3600" dirty="0"/>
              <a:t>O</a:t>
            </a:r>
            <a:r>
              <a:rPr lang="en-US" altLang="zh-CN" sz="3600" dirty="0" smtClean="0"/>
              <a:t>utward fear syndrome: Type-1 &amp; 0 Forbidden City </a:t>
            </a:r>
            <a:r>
              <a:rPr lang="en-US" altLang="zh-CN" sz="3600" b="1" i="1" dirty="0" smtClean="0"/>
              <a:t> </a:t>
            </a:r>
            <a:endParaRPr lang="en-US" altLang="zh-CN" sz="3600" dirty="0" smtClean="0"/>
          </a:p>
          <a:p>
            <a:r>
              <a:rPr lang="en-US" altLang="zh-CN" sz="3600" b="1" i="1" dirty="0" smtClean="0"/>
              <a:t>	</a:t>
            </a:r>
          </a:p>
          <a:p>
            <a:r>
              <a:rPr lang="en-US" altLang="zh-CN" sz="3600" b="1" i="1" dirty="0"/>
              <a:t>	</a:t>
            </a:r>
            <a:r>
              <a:rPr lang="en-US" altLang="zh-CN" sz="3600" dirty="0"/>
              <a:t>I</a:t>
            </a:r>
            <a:r>
              <a:rPr lang="en-US" altLang="zh-CN" sz="3600" dirty="0" smtClean="0"/>
              <a:t>nward </a:t>
            </a:r>
            <a:r>
              <a:rPr lang="en-US" altLang="zh-CN" sz="3600" dirty="0"/>
              <a:t>perfection </a:t>
            </a:r>
            <a:r>
              <a:rPr lang="en-US" altLang="zh-CN" sz="3600" dirty="0" smtClean="0"/>
              <a:t>syndrome: Recursion!</a:t>
            </a:r>
            <a:r>
              <a:rPr lang="en-US" altLang="zh-CN" sz="3600" i="1" dirty="0"/>
              <a:t> </a:t>
            </a:r>
            <a:endParaRPr lang="en-US" altLang="zh-CN" sz="3600" i="1" dirty="0" smtClean="0"/>
          </a:p>
          <a:p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/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850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57547" y="265176"/>
            <a:ext cx="10749367" cy="12088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Breaking Through Chomsky's Castle</a:t>
            </a:r>
            <a:endParaRPr lang="zh-CN" alt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0753727" y="6016212"/>
            <a:ext cx="1915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NLP</a:t>
            </a:r>
            <a:r>
              <a:rPr lang="zh-CN" altLang="en-US" sz="1800" dirty="0" smtClean="0"/>
              <a:t>频道 </a:t>
            </a:r>
            <a:r>
              <a:rPr lang="en-US" altLang="zh-CN" sz="1800" dirty="0" smtClean="0"/>
              <a:t>liweinlp.com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89" y="964892"/>
            <a:ext cx="5747263" cy="51206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48130" y="1139627"/>
            <a:ext cx="7197725" cy="52014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Bai’s Caterpillar 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Outward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breakthrough</a:t>
            </a: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Inward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compression 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Cascaded FSA++</a:t>
            </a:r>
          </a:p>
          <a:p>
            <a:pPr marL="539750" lvl="1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“recursion”</a:t>
            </a:r>
          </a:p>
          <a:p>
            <a:pPr marL="539750" lvl="1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++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formalism extension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8" name="Rectangle 7"/>
          <p:cNvSpPr/>
          <p:nvPr/>
        </p:nvSpPr>
        <p:spPr>
          <a:xfrm>
            <a:off x="390974" y="5760179"/>
            <a:ext cx="932866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C</a:t>
            </a:r>
            <a:r>
              <a:rPr lang="en-US" altLang="zh-CN" sz="1800" dirty="0" smtClean="0"/>
              <a:t>ourtesy of Prof. </a:t>
            </a:r>
            <a:r>
              <a:rPr lang="en-US" altLang="zh-CN" sz="1800" dirty="0"/>
              <a:t>Bai, </a:t>
            </a:r>
            <a:r>
              <a:rPr lang="en-US" altLang="zh-CN" sz="1800" dirty="0" err="1" smtClean="0"/>
              <a:t>Shuo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1600" dirty="0"/>
              <a:t>https://www.linkedin.com/pulse/bai-natural-language-caterpillar-breaks-through-chomskys-wei-li/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5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</TotalTime>
  <Words>811</Words>
  <Application>Microsoft Office PowerPoint</Application>
  <PresentationFormat>Widescreen</PresentationFormat>
  <Paragraphs>226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DengXian</vt:lpstr>
      <vt:lpstr>DengXian Light</vt:lpstr>
      <vt:lpstr>Microsoft JhengHei</vt:lpstr>
      <vt:lpstr>微软雅黑</vt:lpstr>
      <vt:lpstr>ＭＳ ゴシック</vt:lpstr>
      <vt:lpstr>MS PGothic</vt:lpstr>
      <vt:lpstr>SimSun</vt:lpstr>
      <vt:lpstr>SimSun</vt:lpstr>
      <vt:lpstr>Arial</vt:lpstr>
      <vt:lpstr>Calibri</vt:lpstr>
      <vt:lpstr>Times New Roman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chengchuan wei</dc:creator>
  <cp:lastModifiedBy>Wei Li</cp:lastModifiedBy>
  <cp:revision>33</cp:revision>
  <dcterms:created xsi:type="dcterms:W3CDTF">2017-09-13T12:46:17Z</dcterms:created>
  <dcterms:modified xsi:type="dcterms:W3CDTF">2017-12-08T01:13:13Z</dcterms:modified>
</cp:coreProperties>
</file>