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2" r:id="rId2"/>
    <p:sldId id="283" r:id="rId3"/>
    <p:sldId id="284" r:id="rId4"/>
    <p:sldId id="285" r:id="rId5"/>
    <p:sldId id="286" r:id="rId6"/>
    <p:sldId id="287" r:id="rId7"/>
    <p:sldId id="256" r:id="rId8"/>
    <p:sldId id="259" r:id="rId9"/>
    <p:sldId id="260" r:id="rId10"/>
    <p:sldId id="261" r:id="rId11"/>
    <p:sldId id="293" r:id="rId12"/>
    <p:sldId id="262" r:id="rId13"/>
    <p:sldId id="296" r:id="rId14"/>
    <p:sldId id="290" r:id="rId15"/>
    <p:sldId id="263" r:id="rId16"/>
    <p:sldId id="265" r:id="rId17"/>
    <p:sldId id="266" r:id="rId18"/>
    <p:sldId id="267" r:id="rId19"/>
    <p:sldId id="268" r:id="rId20"/>
    <p:sldId id="269" r:id="rId21"/>
    <p:sldId id="288" r:id="rId22"/>
    <p:sldId id="270" r:id="rId23"/>
    <p:sldId id="289" r:id="rId24"/>
    <p:sldId id="271" r:id="rId25"/>
    <p:sldId id="272" r:id="rId26"/>
    <p:sldId id="291" r:id="rId27"/>
    <p:sldId id="292" r:id="rId28"/>
    <p:sldId id="273" r:id="rId29"/>
    <p:sldId id="274" r:id="rId30"/>
    <p:sldId id="275" r:id="rId31"/>
    <p:sldId id="276" r:id="rId32"/>
    <p:sldId id="295" r:id="rId33"/>
    <p:sldId id="278" r:id="rId34"/>
    <p:sldId id="279" r:id="rId35"/>
    <p:sldId id="280" r:id="rId36"/>
    <p:sldId id="281" r:id="rId37"/>
    <p:sldId id="294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-142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B72A96-C27F-234E-8014-AD4BD443B5D3}" type="doc">
      <dgm:prSet loTypeId="urn:microsoft.com/office/officeart/2005/8/layout/process2" loCatId="" qsTypeId="urn:microsoft.com/office/officeart/2005/8/quickstyle/simple4" qsCatId="simple" csTypeId="urn:microsoft.com/office/officeart/2005/8/colors/accent1_2" csCatId="accent1" phldr="1"/>
      <dgm:spPr/>
    </dgm:pt>
    <dgm:pt modelId="{AA5FE436-A605-FA4B-AC59-96C12F557742}">
      <dgm:prSet phldrT="[文本]"/>
      <dgm:spPr/>
      <dgm:t>
        <a:bodyPr/>
        <a:lstStyle/>
        <a:p>
          <a:r>
            <a:rPr lang="en-US" altLang="zh-CN" dirty="0" smtClean="0"/>
            <a:t>“</a:t>
          </a:r>
          <a:r>
            <a:rPr kumimoji="1" lang="zh-CN" altLang="en-US" dirty="0" smtClean="0"/>
            <a:t>这是一个伸手不见五指的黑夜。我叫孙悟空，我爱北京，我爱</a:t>
          </a:r>
          <a:r>
            <a:rPr kumimoji="1" lang="en-US" altLang="zh-CN" dirty="0" smtClean="0"/>
            <a:t>Python</a:t>
          </a:r>
          <a:r>
            <a:rPr kumimoji="1" lang="zh-CN" altLang="en-US" dirty="0" smtClean="0"/>
            <a:t>和</a:t>
          </a:r>
          <a:r>
            <a:rPr kumimoji="1" lang="en-US" altLang="zh-CN" dirty="0" smtClean="0"/>
            <a:t>C++</a:t>
          </a:r>
          <a:r>
            <a:rPr kumimoji="1" lang="zh-CN" altLang="en-US" dirty="0" smtClean="0"/>
            <a:t>。</a:t>
          </a:r>
          <a:r>
            <a:rPr lang="en-US" altLang="zh-CN" dirty="0" smtClean="0"/>
            <a:t>”</a:t>
          </a:r>
          <a:endParaRPr lang="zh-CN" altLang="en-US" dirty="0"/>
        </a:p>
      </dgm:t>
    </dgm:pt>
    <dgm:pt modelId="{F9C17DF4-457F-2049-8698-46C0F9B1D25C}" type="parTrans" cxnId="{16117329-9710-9A42-BC03-28B332A1195E}">
      <dgm:prSet/>
      <dgm:spPr/>
      <dgm:t>
        <a:bodyPr/>
        <a:lstStyle/>
        <a:p>
          <a:endParaRPr lang="zh-CN" altLang="en-US"/>
        </a:p>
      </dgm:t>
    </dgm:pt>
    <dgm:pt modelId="{47251F47-F811-7B43-AD9C-14592A3BB5E7}" type="sibTrans" cxnId="{16117329-9710-9A42-BC03-28B332A1195E}">
      <dgm:prSet/>
      <dgm:spPr/>
      <dgm:t>
        <a:bodyPr/>
        <a:lstStyle/>
        <a:p>
          <a:endParaRPr lang="zh-CN" altLang="en-US"/>
        </a:p>
      </dgm:t>
    </dgm:pt>
    <dgm:pt modelId="{E66F928A-6C9B-2D4F-96F4-B22389152B3B}">
      <dgm:prSet phldrT="[文本]"/>
      <dgm:spPr/>
      <dgm:t>
        <a:bodyPr/>
        <a:lstStyle/>
        <a:p>
          <a:r>
            <a:rPr kumimoji="1" lang="zh-CN" altLang="en-US" dirty="0" smtClean="0"/>
            <a:t>这是一个伸手不见五指的黑夜</a:t>
          </a:r>
          <a:r>
            <a:rPr kumimoji="1" lang="en-US" altLang="zh-CN" dirty="0" smtClean="0"/>
            <a:t>/</a:t>
          </a:r>
          <a:r>
            <a:rPr kumimoji="1" lang="zh-CN" altLang="en-US" dirty="0" smtClean="0"/>
            <a:t>我叫孙悟空</a:t>
          </a:r>
          <a:r>
            <a:rPr kumimoji="1" lang="en-US" altLang="zh-CN" dirty="0" smtClean="0"/>
            <a:t>/</a:t>
          </a:r>
          <a:r>
            <a:rPr kumimoji="1" lang="zh-CN" altLang="en-US" dirty="0" smtClean="0"/>
            <a:t>我爱北京</a:t>
          </a:r>
          <a:r>
            <a:rPr kumimoji="1" lang="en-US" altLang="zh-CN" dirty="0" smtClean="0"/>
            <a:t>/</a:t>
          </a:r>
          <a:r>
            <a:rPr kumimoji="1" lang="zh-CN" altLang="en-US" dirty="0" smtClean="0"/>
            <a:t>我爱</a:t>
          </a:r>
          <a:r>
            <a:rPr kumimoji="1" lang="en-US" altLang="zh-CN" dirty="0" smtClean="0"/>
            <a:t>Python</a:t>
          </a:r>
          <a:r>
            <a:rPr kumimoji="1" lang="zh-CN" altLang="en-US" dirty="0" smtClean="0"/>
            <a:t>和</a:t>
          </a:r>
          <a:r>
            <a:rPr kumimoji="1" lang="en-US" altLang="zh-CN" dirty="0" smtClean="0"/>
            <a:t>C++/</a:t>
          </a:r>
          <a:endParaRPr lang="zh-CN" altLang="en-US" dirty="0"/>
        </a:p>
      </dgm:t>
    </dgm:pt>
    <dgm:pt modelId="{9BDBB468-27A7-7940-AD6C-3BC25BA0C936}" type="parTrans" cxnId="{96578392-CA26-3545-8FDD-C4431E88F404}">
      <dgm:prSet/>
      <dgm:spPr/>
      <dgm:t>
        <a:bodyPr/>
        <a:lstStyle/>
        <a:p>
          <a:endParaRPr lang="zh-CN" altLang="en-US"/>
        </a:p>
      </dgm:t>
    </dgm:pt>
    <dgm:pt modelId="{3565ECB2-658F-0B47-9A27-F6EB2C752669}" type="sibTrans" cxnId="{96578392-CA26-3545-8FDD-C4431E88F404}">
      <dgm:prSet/>
      <dgm:spPr/>
      <dgm:t>
        <a:bodyPr/>
        <a:lstStyle/>
        <a:p>
          <a:endParaRPr lang="zh-CN" altLang="en-US"/>
        </a:p>
      </dgm:t>
    </dgm:pt>
    <dgm:pt modelId="{644E67FA-8704-BC4E-B905-5A9076A62B25}" type="pres">
      <dgm:prSet presAssocID="{32B72A96-C27F-234E-8014-AD4BD443B5D3}" presName="linearFlow" presStyleCnt="0">
        <dgm:presLayoutVars>
          <dgm:resizeHandles val="exact"/>
        </dgm:presLayoutVars>
      </dgm:prSet>
      <dgm:spPr/>
    </dgm:pt>
    <dgm:pt modelId="{FD6BF036-9D43-2640-8BA9-98C98C730F9A}" type="pres">
      <dgm:prSet presAssocID="{AA5FE436-A605-FA4B-AC59-96C12F55774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FD8F028-70E8-6C4C-A14B-FAB5BC69D1E3}" type="pres">
      <dgm:prSet presAssocID="{47251F47-F811-7B43-AD9C-14592A3BB5E7}" presName="sibTrans" presStyleLbl="sibTrans2D1" presStyleIdx="0" presStyleCnt="1"/>
      <dgm:spPr/>
      <dgm:t>
        <a:bodyPr/>
        <a:lstStyle/>
        <a:p>
          <a:endParaRPr lang="zh-CN" altLang="en-US"/>
        </a:p>
      </dgm:t>
    </dgm:pt>
    <dgm:pt modelId="{D514D41B-7228-244E-9696-735D7276B794}" type="pres">
      <dgm:prSet presAssocID="{47251F47-F811-7B43-AD9C-14592A3BB5E7}" presName="connectorText" presStyleLbl="sibTrans2D1" presStyleIdx="0" presStyleCnt="1"/>
      <dgm:spPr/>
      <dgm:t>
        <a:bodyPr/>
        <a:lstStyle/>
        <a:p>
          <a:endParaRPr lang="zh-CN" altLang="en-US"/>
        </a:p>
      </dgm:t>
    </dgm:pt>
    <dgm:pt modelId="{09483210-7358-F94A-B855-224475051340}" type="pres">
      <dgm:prSet presAssocID="{E66F928A-6C9B-2D4F-96F4-B22389152B3B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6578392-CA26-3545-8FDD-C4431E88F404}" srcId="{32B72A96-C27F-234E-8014-AD4BD443B5D3}" destId="{E66F928A-6C9B-2D4F-96F4-B22389152B3B}" srcOrd="1" destOrd="0" parTransId="{9BDBB468-27A7-7940-AD6C-3BC25BA0C936}" sibTransId="{3565ECB2-658F-0B47-9A27-F6EB2C752669}"/>
    <dgm:cxn modelId="{9B968D97-1982-174F-BA2B-60F9E960D3C4}" type="presOf" srcId="{E66F928A-6C9B-2D4F-96F4-B22389152B3B}" destId="{09483210-7358-F94A-B855-224475051340}" srcOrd="0" destOrd="0" presId="urn:microsoft.com/office/officeart/2005/8/layout/process2"/>
    <dgm:cxn modelId="{67B0F0B7-0CBB-FD4E-BF70-506A7F1835E9}" type="presOf" srcId="{32B72A96-C27F-234E-8014-AD4BD443B5D3}" destId="{644E67FA-8704-BC4E-B905-5A9076A62B25}" srcOrd="0" destOrd="0" presId="urn:microsoft.com/office/officeart/2005/8/layout/process2"/>
    <dgm:cxn modelId="{D6B6DBE6-AF08-9348-9E96-57CF94B0847E}" type="presOf" srcId="{47251F47-F811-7B43-AD9C-14592A3BB5E7}" destId="{7FD8F028-70E8-6C4C-A14B-FAB5BC69D1E3}" srcOrd="0" destOrd="0" presId="urn:microsoft.com/office/officeart/2005/8/layout/process2"/>
    <dgm:cxn modelId="{16117329-9710-9A42-BC03-28B332A1195E}" srcId="{32B72A96-C27F-234E-8014-AD4BD443B5D3}" destId="{AA5FE436-A605-FA4B-AC59-96C12F557742}" srcOrd="0" destOrd="0" parTransId="{F9C17DF4-457F-2049-8698-46C0F9B1D25C}" sibTransId="{47251F47-F811-7B43-AD9C-14592A3BB5E7}"/>
    <dgm:cxn modelId="{181E9D1C-4576-3A4C-A419-B89E4D0237AE}" type="presOf" srcId="{47251F47-F811-7B43-AD9C-14592A3BB5E7}" destId="{D514D41B-7228-244E-9696-735D7276B794}" srcOrd="1" destOrd="0" presId="urn:microsoft.com/office/officeart/2005/8/layout/process2"/>
    <dgm:cxn modelId="{354E6326-C8C3-0545-A4A8-7CA6992C3334}" type="presOf" srcId="{AA5FE436-A605-FA4B-AC59-96C12F557742}" destId="{FD6BF036-9D43-2640-8BA9-98C98C730F9A}" srcOrd="0" destOrd="0" presId="urn:microsoft.com/office/officeart/2005/8/layout/process2"/>
    <dgm:cxn modelId="{EE558C05-5F22-C34A-970A-5FF7EBED62DF}" type="presParOf" srcId="{644E67FA-8704-BC4E-B905-5A9076A62B25}" destId="{FD6BF036-9D43-2640-8BA9-98C98C730F9A}" srcOrd="0" destOrd="0" presId="urn:microsoft.com/office/officeart/2005/8/layout/process2"/>
    <dgm:cxn modelId="{6923061C-C6D0-9840-9534-6176147BFD2E}" type="presParOf" srcId="{644E67FA-8704-BC4E-B905-5A9076A62B25}" destId="{7FD8F028-70E8-6C4C-A14B-FAB5BC69D1E3}" srcOrd="1" destOrd="0" presId="urn:microsoft.com/office/officeart/2005/8/layout/process2"/>
    <dgm:cxn modelId="{7AFBD677-3E99-9D41-BEAC-DE970B50348A}" type="presParOf" srcId="{7FD8F028-70E8-6C4C-A14B-FAB5BC69D1E3}" destId="{D514D41B-7228-244E-9696-735D7276B794}" srcOrd="0" destOrd="0" presId="urn:microsoft.com/office/officeart/2005/8/layout/process2"/>
    <dgm:cxn modelId="{1F011244-577D-8D45-A23E-176DC814E4B8}" type="presParOf" srcId="{644E67FA-8704-BC4E-B905-5A9076A62B25}" destId="{09483210-7358-F94A-B855-224475051340}" srcOrd="2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BF036-9D43-2640-8BA9-98C98C730F9A}">
      <dsp:nvSpPr>
        <dsp:cNvPr id="0" name=""/>
        <dsp:cNvSpPr/>
      </dsp:nvSpPr>
      <dsp:spPr>
        <a:xfrm>
          <a:off x="2485851" y="552"/>
          <a:ext cx="3257897" cy="1809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500" kern="1200" dirty="0" smtClean="0"/>
            <a:t>“</a:t>
          </a:r>
          <a:r>
            <a:rPr kumimoji="1" lang="zh-CN" altLang="en-US" sz="2500" kern="1200" dirty="0" smtClean="0"/>
            <a:t>这是一个伸手不见五指的黑夜。我叫孙悟空，我爱北京，我爱</a:t>
          </a:r>
          <a:r>
            <a:rPr kumimoji="1" lang="en-US" altLang="zh-CN" sz="2500" kern="1200" dirty="0" smtClean="0"/>
            <a:t>Python</a:t>
          </a:r>
          <a:r>
            <a:rPr kumimoji="1" lang="zh-CN" altLang="en-US" sz="2500" kern="1200" dirty="0" smtClean="0"/>
            <a:t>和</a:t>
          </a:r>
          <a:r>
            <a:rPr kumimoji="1" lang="en-US" altLang="zh-CN" sz="2500" kern="1200" dirty="0" smtClean="0"/>
            <a:t>C++</a:t>
          </a:r>
          <a:r>
            <a:rPr kumimoji="1" lang="zh-CN" altLang="en-US" sz="2500" kern="1200" dirty="0" smtClean="0"/>
            <a:t>。</a:t>
          </a:r>
          <a:r>
            <a:rPr lang="en-US" altLang="zh-CN" sz="2500" kern="1200" dirty="0" smtClean="0"/>
            <a:t>”</a:t>
          </a:r>
          <a:endParaRPr lang="zh-CN" altLang="en-US" sz="2500" kern="1200" dirty="0"/>
        </a:p>
      </dsp:txBody>
      <dsp:txXfrm>
        <a:off x="2538862" y="53563"/>
        <a:ext cx="3151875" cy="1703921"/>
      </dsp:txXfrm>
    </dsp:sp>
    <dsp:sp modelId="{7FD8F028-70E8-6C4C-A14B-FAB5BC69D1E3}">
      <dsp:nvSpPr>
        <dsp:cNvPr id="0" name=""/>
        <dsp:cNvSpPr/>
      </dsp:nvSpPr>
      <dsp:spPr>
        <a:xfrm rot="5400000">
          <a:off x="3775435" y="1855744"/>
          <a:ext cx="678728" cy="814474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tint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2000" kern="1200"/>
        </a:p>
      </dsp:txBody>
      <dsp:txXfrm rot="-5400000">
        <a:off x="3870457" y="1923617"/>
        <a:ext cx="488684" cy="475110"/>
      </dsp:txXfrm>
    </dsp:sp>
    <dsp:sp modelId="{09483210-7358-F94A-B855-224475051340}">
      <dsp:nvSpPr>
        <dsp:cNvPr id="0" name=""/>
        <dsp:cNvSpPr/>
      </dsp:nvSpPr>
      <dsp:spPr>
        <a:xfrm>
          <a:off x="2485851" y="2715467"/>
          <a:ext cx="3257897" cy="180994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kumimoji="1" lang="zh-CN" altLang="en-US" sz="2500" kern="1200" dirty="0" smtClean="0"/>
            <a:t>这是一个伸手不见五指的黑夜</a:t>
          </a:r>
          <a:r>
            <a:rPr kumimoji="1" lang="en-US" altLang="zh-CN" sz="2500" kern="1200" dirty="0" smtClean="0"/>
            <a:t>/</a:t>
          </a:r>
          <a:r>
            <a:rPr kumimoji="1" lang="zh-CN" altLang="en-US" sz="2500" kern="1200" dirty="0" smtClean="0"/>
            <a:t>我叫孙悟空</a:t>
          </a:r>
          <a:r>
            <a:rPr kumimoji="1" lang="en-US" altLang="zh-CN" sz="2500" kern="1200" dirty="0" smtClean="0"/>
            <a:t>/</a:t>
          </a:r>
          <a:r>
            <a:rPr kumimoji="1" lang="zh-CN" altLang="en-US" sz="2500" kern="1200" dirty="0" smtClean="0"/>
            <a:t>我爱北京</a:t>
          </a:r>
          <a:r>
            <a:rPr kumimoji="1" lang="en-US" altLang="zh-CN" sz="2500" kern="1200" dirty="0" smtClean="0"/>
            <a:t>/</a:t>
          </a:r>
          <a:r>
            <a:rPr kumimoji="1" lang="zh-CN" altLang="en-US" sz="2500" kern="1200" dirty="0" smtClean="0"/>
            <a:t>我爱</a:t>
          </a:r>
          <a:r>
            <a:rPr kumimoji="1" lang="en-US" altLang="zh-CN" sz="2500" kern="1200" dirty="0" smtClean="0"/>
            <a:t>Python</a:t>
          </a:r>
          <a:r>
            <a:rPr kumimoji="1" lang="zh-CN" altLang="en-US" sz="2500" kern="1200" dirty="0" smtClean="0"/>
            <a:t>和</a:t>
          </a:r>
          <a:r>
            <a:rPr kumimoji="1" lang="en-US" altLang="zh-CN" sz="2500" kern="1200" dirty="0" smtClean="0"/>
            <a:t>C++/</a:t>
          </a:r>
          <a:endParaRPr lang="zh-CN" altLang="en-US" sz="2500" kern="1200" dirty="0"/>
        </a:p>
      </dsp:txBody>
      <dsp:txXfrm>
        <a:off x="2538862" y="2768478"/>
        <a:ext cx="3151875" cy="1703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slow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二级</a:t>
            </a:r>
          </a:p>
          <a:p>
            <a:pPr lvl="2"/>
            <a:r>
              <a:rPr lang="zh-CN" altLang="en-US" smtClean="0"/>
              <a:t>三级</a:t>
            </a:r>
          </a:p>
          <a:p>
            <a:pPr lvl="3"/>
            <a:r>
              <a:rPr lang="zh-CN" altLang="en-US" smtClean="0"/>
              <a:t>四级</a:t>
            </a:r>
          </a:p>
          <a:p>
            <a:pPr lvl="4"/>
            <a:r>
              <a:rPr lang="zh-CN" altLang="en-US" smtClean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6636D-D922-432D-A958-524484B5923D}" type="datetimeFigureOut">
              <a:rPr lang="en-US" smtClean="0"/>
              <a:pPr/>
              <a:t>13-12-25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FB93-0A08-4E7D-8E63-9EFA29F1E0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 spd="slow"/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fxsjy/jieba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中文分词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CN" altLang="en-US" dirty="0" smtClean="0"/>
              <a:t>赵伟</a:t>
            </a:r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/>
              <a:t>赵新强</a:t>
            </a:r>
            <a:endParaRPr lang="en-US" altLang="zh-CN" dirty="0" smtClean="0"/>
          </a:p>
          <a:p>
            <a:pPr algn="ctr">
              <a:buNone/>
            </a:pPr>
            <a:r>
              <a:rPr lang="zh-CN" altLang="en-US" dirty="0" smtClean="0"/>
              <a:t>郑宁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结巴分词：源码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 </a:t>
            </a:r>
            <a:r>
              <a:rPr kumimoji="1" lang="en-US" altLang="zh-CN" dirty="0" smtClean="0">
                <a:solidFill>
                  <a:srgbClr val="FFFF00"/>
                </a:solidFill>
              </a:rPr>
              <a:t>Python</a:t>
            </a:r>
          </a:p>
          <a:p>
            <a:pPr marL="0" indent="0" algn="ctr">
              <a:buNone/>
            </a:pPr>
            <a:r>
              <a:rPr kumimoji="1" lang="en-US" altLang="zh-CN" dirty="0" smtClean="0"/>
              <a:t>C++</a:t>
            </a:r>
          </a:p>
          <a:p>
            <a:pPr marL="0" indent="0" algn="ctr">
              <a:buNone/>
            </a:pPr>
            <a:r>
              <a:rPr kumimoji="1" lang="zh-CN" altLang="zh-CN" dirty="0" smtClean="0"/>
              <a:t>J</a:t>
            </a:r>
            <a:r>
              <a:rPr kumimoji="1" lang="en-US" altLang="zh-CN" dirty="0" err="1" smtClean="0"/>
              <a:t>ava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21734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性能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1.5 MB / Second in Full Mode</a:t>
            </a:r>
          </a:p>
          <a:p>
            <a:r>
              <a:rPr lang="en-US" dirty="0" smtClean="0"/>
              <a:t>400 KB / Second in Default Mode</a:t>
            </a:r>
          </a:p>
          <a:p>
            <a:r>
              <a:rPr lang="en-US" dirty="0" smtClean="0"/>
              <a:t>Test </a:t>
            </a:r>
            <a:r>
              <a:rPr lang="en-US" dirty="0" err="1" smtClean="0"/>
              <a:t>Env</a:t>
            </a:r>
            <a:r>
              <a:rPr lang="en-US" dirty="0" smtClean="0"/>
              <a:t>: Intel(R) Core(TM) i7-2600 CPU @ 3.4GHz；《</a:t>
            </a:r>
            <a:r>
              <a:rPr lang="zh-CN" altLang="en-US" dirty="0" smtClean="0"/>
              <a:t>围城</a:t>
            </a:r>
            <a:r>
              <a:rPr lang="en-US" altLang="zh-CN" dirty="0" smtClean="0"/>
              <a:t>》.</a:t>
            </a:r>
            <a:r>
              <a:rPr lang="en-US" dirty="0" smtClean="0"/>
              <a:t>txt</a:t>
            </a:r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kumimoji="1" lang="zh-CN" altLang="en-US" dirty="0" smtClean="0"/>
              <a:t>演示</a:t>
            </a:r>
            <a:endParaRPr kumimoji="1" lang="zh-CN" altLang="en-US" dirty="0"/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“这是一个</a:t>
            </a:r>
            <a:r>
              <a:rPr kumimoji="1" lang="zh-CN" altLang="en-US" dirty="0"/>
              <a:t>伸手不见五指的黑夜。我叫孙悟空，我爱北京，我爱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和</a:t>
            </a:r>
            <a:r>
              <a:rPr kumimoji="1" lang="en-US" altLang="zh-CN" dirty="0"/>
              <a:t>C++</a:t>
            </a:r>
            <a:r>
              <a:rPr kumimoji="1" lang="zh-CN" altLang="en-US" dirty="0" smtClean="0"/>
              <a:t>。</a:t>
            </a:r>
            <a:r>
              <a:rPr kumimoji="1" lang="en-US" altLang="zh-CN" dirty="0" smtClean="0"/>
              <a:t>”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94142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屏幕快照 2013-12-25 下午4.42.5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3309"/>
            <a:ext cx="9144000" cy="659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459983"/>
      </p:ext>
    </p:extLst>
  </p:cSld>
  <p:clrMapOvr>
    <a:masterClrMapping/>
  </p:clrMapOvr>
  <p:transition xmlns:p14="http://schemas.microsoft.com/office/powerpoint/2010/main"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和</a:t>
            </a:r>
            <a:r>
              <a:rPr kumimoji="1" lang="en-US" altLang="zh-CN" dirty="0" err="1" smtClean="0"/>
              <a:t>Dict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已知：句子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，找到最优词序</a:t>
            </a:r>
            <a:r>
              <a:rPr lang="en-US" altLang="zh-CN" dirty="0" smtClean="0"/>
              <a:t>W (w1,w2…)</a:t>
            </a:r>
          </a:p>
          <a:p>
            <a:r>
              <a:rPr lang="zh-CN" altLang="en-US" dirty="0" smtClean="0"/>
              <a:t>怎样比较</a:t>
            </a:r>
            <a:r>
              <a:rPr lang="en-US" altLang="zh-CN" dirty="0" smtClean="0"/>
              <a:t>W1 </a:t>
            </a:r>
            <a:r>
              <a:rPr lang="zh-CN" altLang="en-US" dirty="0" smtClean="0"/>
              <a:t>和 </a:t>
            </a:r>
            <a:r>
              <a:rPr lang="en-US" altLang="zh-CN" dirty="0" smtClean="0"/>
              <a:t>W2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r>
              <a:rPr lang="en-US" altLang="zh-CN" dirty="0" smtClean="0"/>
              <a:t>P(W) = P(w1,w2…)</a:t>
            </a:r>
            <a:r>
              <a:rPr lang="zh-CN" altLang="en-US" dirty="0" smtClean="0"/>
              <a:t> ≈</a:t>
            </a:r>
            <a:r>
              <a:rPr lang="en-US" altLang="zh-CN" dirty="0" smtClean="0"/>
              <a:t>P(w1)P(w2)…</a:t>
            </a:r>
          </a:p>
          <a:p>
            <a:pPr>
              <a:buNone/>
            </a:pPr>
            <a:r>
              <a:rPr lang="en-US" altLang="zh-CN" dirty="0" smtClean="0"/>
              <a:t>    </a:t>
            </a:r>
            <a:r>
              <a:rPr lang="zh-CN" altLang="en-US" dirty="0" smtClean="0"/>
              <a:t>∝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(w1) +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(w2) + …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分词步骤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根据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dict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生成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>
                <a:solidFill>
                  <a:srgbClr val="FFFF00"/>
                </a:solidFill>
              </a:rPr>
              <a:t>trie</a:t>
            </a:r>
            <a:r>
              <a:rPr kumimoji="1" lang="zh-CN" altLang="en-US" dirty="0" smtClean="0"/>
              <a:t>，提高词典查询速度</a:t>
            </a:r>
            <a:endParaRPr kumimoji="1" lang="en-US" altLang="zh-CN" dirty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文本预处理，生成中文短语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u="sng" dirty="0" smtClean="0"/>
              <a:t> </a:t>
            </a:r>
            <a:r>
              <a:rPr kumimoji="1" lang="zh-CN" altLang="en-US" u="sng" dirty="0" smtClean="0"/>
              <a:t>生成词图（</a:t>
            </a:r>
            <a:r>
              <a:rPr kumimoji="1" lang="en-US" altLang="zh-CN" u="sng" dirty="0" smtClean="0">
                <a:solidFill>
                  <a:srgbClr val="FFFF00"/>
                </a:solidFill>
              </a:rPr>
              <a:t>DAG</a:t>
            </a:r>
            <a:r>
              <a:rPr kumimoji="1" lang="zh-CN" altLang="en-US" u="sng" dirty="0" smtClean="0"/>
              <a:t>），并求最大概率路径</a:t>
            </a:r>
            <a:endParaRPr kumimoji="1" lang="en-US" altLang="zh-CN" u="sng" dirty="0" smtClean="0"/>
          </a:p>
        </p:txBody>
      </p:sp>
    </p:spTree>
    <p:extLst>
      <p:ext uri="{BB962C8B-B14F-4D97-AF65-F5344CB8AC3E}">
        <p14:creationId xmlns:p14="http://schemas.microsoft.com/office/powerpoint/2010/main" val="1813183317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767365" y="1395412"/>
            <a:ext cx="7772400" cy="1470025"/>
          </a:xfrm>
        </p:spPr>
        <p:txBody>
          <a:bodyPr/>
          <a:lstStyle/>
          <a:p>
            <a:r>
              <a:rPr kumimoji="1" lang="en-US" altLang="zh-CN" dirty="0" err="1" smtClean="0"/>
              <a:t>Dict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altLang="zh-CN" dirty="0" err="1" smtClean="0"/>
              <a:t>dict.txt</a:t>
            </a:r>
            <a:endParaRPr lang="en-US" altLang="zh-CN" dirty="0" smtClean="0"/>
          </a:p>
          <a:p>
            <a:r>
              <a:rPr lang="en-US" altLang="zh-CN" dirty="0"/>
              <a:t>2</a:t>
            </a:r>
            <a:r>
              <a:rPr lang="zh-CN" altLang="en-US" dirty="0"/>
              <a:t>万</a:t>
            </a:r>
            <a:r>
              <a:rPr lang="zh-CN" altLang="en-US" dirty="0" smtClean="0"/>
              <a:t>多条词</a:t>
            </a:r>
            <a:endParaRPr lang="en-US" altLang="zh-CN" dirty="0" smtClean="0"/>
          </a:p>
          <a:p>
            <a:r>
              <a:rPr lang="zh-CN" altLang="en-US" dirty="0" smtClean="0"/>
              <a:t>北大语料、人民</a:t>
            </a:r>
            <a:r>
              <a:rPr lang="zh-CN" altLang="en-US" dirty="0"/>
              <a:t>日报</a:t>
            </a:r>
            <a:r>
              <a:rPr lang="en-US" altLang="zh-CN" dirty="0"/>
              <a:t>1998 </a:t>
            </a:r>
            <a:r>
              <a:rPr lang="zh-CN" altLang="en-US" dirty="0" smtClean="0"/>
              <a:t>语料、小说（</a:t>
            </a:r>
            <a:r>
              <a:rPr lang="en-US" altLang="zh-CN" dirty="0">
                <a:solidFill>
                  <a:srgbClr val="FFFF00"/>
                </a:solidFill>
              </a:rPr>
              <a:t>ICTCLAS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r>
              <a:rPr lang="zh-CN" altLang="en-US" dirty="0" smtClean="0"/>
              <a:t>可加入用户自定义词典</a:t>
            </a:r>
            <a:endParaRPr lang="en-US" altLang="zh-CN" dirty="0" smtClean="0"/>
          </a:p>
          <a:p>
            <a:r>
              <a:rPr lang="zh-CN" altLang="en-US" dirty="0" smtClean="0"/>
              <a:t>无</a:t>
            </a:r>
            <a:r>
              <a:rPr lang="en-US" altLang="zh-CN" dirty="0" err="1" smtClean="0"/>
              <a:t>dict</a:t>
            </a:r>
            <a:r>
              <a:rPr lang="zh-CN" altLang="en-US" dirty="0" smtClean="0"/>
              <a:t>亦可，用</a:t>
            </a:r>
            <a:r>
              <a:rPr lang="en-US" altLang="zh-CN" dirty="0" smtClean="0"/>
              <a:t>HMM</a:t>
            </a:r>
            <a:r>
              <a:rPr lang="zh-CN" altLang="en-US" dirty="0" smtClean="0"/>
              <a:t>也可实现分词</a:t>
            </a:r>
            <a:endParaRPr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573128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屏幕快照 2013-12-24 下午7.05.29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276" r="-24276"/>
          <a:stretch>
            <a:fillRect/>
          </a:stretch>
        </p:blipFill>
        <p:spPr>
          <a:xfrm>
            <a:off x="-2549869" y="-131798"/>
            <a:ext cx="14225042" cy="7823200"/>
          </a:xfrm>
        </p:spPr>
      </p:pic>
    </p:spTree>
    <p:extLst>
      <p:ext uri="{BB962C8B-B14F-4D97-AF65-F5344CB8AC3E}">
        <p14:creationId xmlns:p14="http://schemas.microsoft.com/office/powerpoint/2010/main" val="15622343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什么是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trie</a:t>
            </a:r>
            <a:r>
              <a:rPr kumimoji="1" lang="en-US" altLang="zh-CN" dirty="0" smtClean="0"/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Python </a:t>
            </a:r>
            <a:r>
              <a:rPr kumimoji="1" lang="zh-CN" altLang="en-US" dirty="0" smtClean="0"/>
              <a:t>表示</a:t>
            </a:r>
            <a:r>
              <a:rPr kumimoji="1" lang="en-US" altLang="zh-CN" dirty="0" smtClean="0"/>
              <a:t>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5203919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什么是</a:t>
            </a:r>
            <a:r>
              <a:rPr kumimoji="1" lang="en-US" altLang="zh-CN" dirty="0" err="1" smtClean="0"/>
              <a:t>trie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81153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kumimoji="1" lang="zh-CN" altLang="en-US" dirty="0" smtClean="0"/>
              <a:t>又称</a:t>
            </a:r>
            <a:r>
              <a:rPr kumimoji="1" lang="zh-CN" altLang="en-US" dirty="0" smtClean="0">
                <a:solidFill>
                  <a:srgbClr val="FFFF00"/>
                </a:solidFill>
              </a:rPr>
              <a:t>前缀树、字典树</a:t>
            </a:r>
            <a:endParaRPr kumimoji="1" lang="en-US" altLang="zh-CN" dirty="0" smtClean="0">
              <a:solidFill>
                <a:srgbClr val="FFFF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2681" y="2962304"/>
            <a:ext cx="37719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49906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Why?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 smtClean="0"/>
              <a:t>Trie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表示</a:t>
            </a:r>
            <a:endParaRPr kumimoji="1"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fr-FR" altLang="zh-CN" dirty="0" smtClean="0"/>
              <a:t>{'f</a:t>
            </a:r>
            <a:r>
              <a:rPr lang="fr-FR" altLang="zh-CN" dirty="0"/>
              <a:t>' =&gt; {</a:t>
            </a:r>
          </a:p>
          <a:p>
            <a:pPr marL="0" indent="0">
              <a:buNone/>
            </a:pPr>
            <a:r>
              <a:rPr lang="fr-FR" altLang="zh-CN" dirty="0"/>
              <a:t>           'o' =&gt; {</a:t>
            </a:r>
          </a:p>
          <a:p>
            <a:pPr marL="0" indent="0">
              <a:buNone/>
            </a:pPr>
            <a:r>
              <a:rPr lang="fr-FR" altLang="zh-CN" dirty="0"/>
              <a:t>                    'o' =&gt; {</a:t>
            </a:r>
          </a:p>
          <a:p>
            <a:pPr marL="0" indent="0">
              <a:buNone/>
            </a:pPr>
            <a:r>
              <a:rPr lang="fr-FR" altLang="zh-CN" dirty="0"/>
              <a:t>                             'b' =&gt; {</a:t>
            </a:r>
          </a:p>
          <a:p>
            <a:pPr marL="0" indent="0">
              <a:buNone/>
            </a:pPr>
            <a:r>
              <a:rPr lang="fr-FR" altLang="zh-CN" dirty="0"/>
              <a:t>                                      'a' =&gt; {</a:t>
            </a:r>
          </a:p>
          <a:p>
            <a:pPr marL="0" indent="0">
              <a:buNone/>
            </a:pPr>
            <a:r>
              <a:rPr lang="fr-FR" altLang="zh-CN" dirty="0"/>
              <a:t>                                               'h' =&gt; {</a:t>
            </a:r>
          </a:p>
          <a:p>
            <a:pPr marL="0" indent="0">
              <a:buNone/>
            </a:pPr>
            <a:r>
              <a:rPr lang="fr-FR" altLang="zh-CN" dirty="0"/>
              <a:t>                                                        '' =&gt; 1</a:t>
            </a:r>
          </a:p>
          <a:p>
            <a:pPr marL="0" indent="0">
              <a:buNone/>
            </a:pPr>
            <a:r>
              <a:rPr lang="fr-FR" altLang="zh-CN" dirty="0"/>
              <a:t>                                                      },</a:t>
            </a:r>
          </a:p>
          <a:p>
            <a:pPr marL="0" indent="0">
              <a:buNone/>
            </a:pPr>
            <a:r>
              <a:rPr lang="fr-FR" altLang="zh-CN" dirty="0"/>
              <a:t>                                               'r' =&gt; {</a:t>
            </a:r>
          </a:p>
          <a:p>
            <a:pPr marL="0" indent="0">
              <a:buNone/>
            </a:pPr>
            <a:r>
              <a:rPr lang="fr-FR" altLang="zh-CN" dirty="0"/>
              <a:t>                                                        '' =&gt; 1</a:t>
            </a:r>
          </a:p>
          <a:p>
            <a:pPr marL="0" indent="0">
              <a:buNone/>
            </a:pPr>
            <a:r>
              <a:rPr lang="fr-FR" altLang="zh-CN" dirty="0"/>
              <a:t>                                                      }</a:t>
            </a:r>
          </a:p>
          <a:p>
            <a:pPr marL="0" indent="0">
              <a:buNone/>
            </a:pPr>
            <a:r>
              <a:rPr lang="fr-FR" altLang="zh-CN" dirty="0"/>
              <a:t>                                             }</a:t>
            </a:r>
          </a:p>
          <a:p>
            <a:pPr marL="0" indent="0">
              <a:buNone/>
            </a:pPr>
            <a:r>
              <a:rPr lang="fr-FR" altLang="zh-CN" dirty="0"/>
              <a:t>                                    }</a:t>
            </a:r>
          </a:p>
          <a:p>
            <a:pPr marL="0" indent="0">
              <a:buNone/>
            </a:pPr>
            <a:r>
              <a:rPr lang="fr-FR" altLang="zh-CN" dirty="0"/>
              <a:t>                           }</a:t>
            </a:r>
          </a:p>
          <a:p>
            <a:pPr marL="0" indent="0">
              <a:buNone/>
            </a:pPr>
            <a:r>
              <a:rPr lang="fr-FR" altLang="zh-CN" dirty="0"/>
              <a:t>                  }</a:t>
            </a:r>
          </a:p>
          <a:p>
            <a:pPr marL="0" indent="0">
              <a:buNone/>
            </a:pPr>
            <a:r>
              <a:rPr lang="fr-FR" altLang="zh-CN" dirty="0"/>
              <a:t>         }</a:t>
            </a:r>
          </a:p>
          <a:p>
            <a:pPr marL="0" indent="0">
              <a:buNone/>
            </a:pPr>
            <a:r>
              <a:rPr lang="fr-FR" altLang="zh-CN" dirty="0"/>
              <a:t>}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kumimoji="1" lang="en-US" altLang="zh-CN" sz="6700" dirty="0" err="1" smtClean="0"/>
              <a:t>boobah</a:t>
            </a:r>
            <a:endParaRPr kumimoji="1" lang="en-US" altLang="zh-CN" sz="6700" dirty="0" smtClean="0"/>
          </a:p>
          <a:p>
            <a:pPr>
              <a:buNone/>
            </a:pPr>
            <a:r>
              <a:rPr kumimoji="1" lang="en-US" altLang="zh-CN" sz="6700" dirty="0" err="1" smtClean="0"/>
              <a:t>foobar</a:t>
            </a:r>
            <a:endParaRPr kumimoji="1" lang="zh-CN" altLang="en-US" sz="6700" dirty="0"/>
          </a:p>
        </p:txBody>
      </p:sp>
    </p:spTree>
    <p:extLst>
      <p:ext uri="{BB962C8B-B14F-4D97-AF65-F5344CB8AC3E}">
        <p14:creationId xmlns:p14="http://schemas.microsoft.com/office/powerpoint/2010/main" val="34913757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641684"/>
            <a:ext cx="7772400" cy="1036888"/>
          </a:xfrm>
        </p:spPr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>
          <a:xfrm>
            <a:off x="1371600" y="2005263"/>
            <a:ext cx="6400800" cy="316831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def </a:t>
            </a:r>
            <a:r>
              <a:rPr lang="en-US" altLang="zh-CN" dirty="0" err="1" smtClean="0">
                <a:solidFill>
                  <a:srgbClr val="0070C0"/>
                </a:solidFill>
              </a:rPr>
              <a:t>gen_trie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f_name</a:t>
            </a:r>
            <a:r>
              <a:rPr lang="en-US" altLang="zh-CN" dirty="0" smtClean="0"/>
              <a:t>):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        return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trie</a:t>
            </a:r>
            <a:r>
              <a:rPr lang="en-US" altLang="zh-CN" dirty="0" smtClean="0"/>
              <a:t>, </a:t>
            </a:r>
            <a:r>
              <a:rPr lang="en-US" altLang="zh-CN" dirty="0" err="1" smtClean="0"/>
              <a:t>lfreq,ltotal</a:t>
            </a:r>
            <a:endParaRPr lang="en-US" altLang="zh-CN" dirty="0" smtClean="0"/>
          </a:p>
          <a:p>
            <a:pPr algn="l"/>
            <a:endParaRPr lang="en-US" altLang="zh-CN" dirty="0" smtClean="0"/>
          </a:p>
          <a:p>
            <a:pPr algn="l"/>
            <a:r>
              <a:rPr lang="en-US" altLang="zh-CN" dirty="0" err="1" smtClean="0"/>
              <a:t>lfreq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FREQ:</a:t>
            </a:r>
          </a:p>
          <a:p>
            <a:pPr marL="514350" indent="-514350" algn="l">
              <a:buAutoNum type="arabicPeriod"/>
            </a:pPr>
            <a:r>
              <a:rPr lang="en-US" altLang="zh-CN" dirty="0" smtClean="0"/>
              <a:t>TF-IDF</a:t>
            </a:r>
          </a:p>
          <a:p>
            <a:pPr marL="514350" indent="-514350" algn="l">
              <a:buAutoNum type="arabicPeriod"/>
            </a:pPr>
            <a:r>
              <a:rPr lang="en-US" altLang="zh-CN" dirty="0" smtClean="0"/>
              <a:t>P(x)P(y) =&gt;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(x) + </a:t>
            </a:r>
            <a:r>
              <a:rPr lang="en-US" altLang="zh-CN" dirty="0" err="1" smtClean="0"/>
              <a:t>logP</a:t>
            </a:r>
            <a:r>
              <a:rPr lang="en-US" altLang="zh-CN" dirty="0" smtClean="0"/>
              <a:t>(y)  #</a:t>
            </a:r>
            <a:r>
              <a:rPr lang="zh-CN" altLang="en-US" dirty="0" smtClean="0"/>
              <a:t>避免下溢</a:t>
            </a:r>
            <a:endParaRPr lang="en-US" altLang="zh-CN" dirty="0" smtClean="0"/>
          </a:p>
          <a:p>
            <a:pPr algn="l"/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6713" y="5638800"/>
            <a:ext cx="84105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文本预处理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674398"/>
              </p:ext>
            </p:extLst>
          </p:nvPr>
        </p:nvGraphicFramePr>
        <p:xfrm>
          <a:off x="457200" y="161218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412017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endParaRPr lang="zh-CN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90700" y="3684111"/>
            <a:ext cx="5562600" cy="35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短语的</a:t>
            </a:r>
            <a:r>
              <a:rPr kumimoji="1" lang="en-US" altLang="zh-CN" dirty="0" smtClean="0"/>
              <a:t> DAG </a:t>
            </a:r>
            <a:r>
              <a:rPr kumimoji="1" lang="zh-CN" altLang="en-US" dirty="0" smtClean="0"/>
              <a:t>表示</a:t>
            </a:r>
            <a:endParaRPr kumimoji="1" lang="zh-CN" altLang="en-US" dirty="0"/>
          </a:p>
        </p:txBody>
      </p:sp>
      <p:sp>
        <p:nvSpPr>
          <p:cNvPr id="11266" name="AutoShape 2" descr="http://cool-wordpress.stor.sinaapp.com/uploads/2013/06/56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68" name="AutoShape 4" descr="http://cool-wordpress.stor.sinaapp.com/uploads/2013/06/56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11270" name="AutoShape 6" descr="http://cool-wordpress.stor.sinaapp.com/uploads/2013/06/567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076" name="Picture 4" descr="http://cool-wordpress.stor.sinaapp.com/uploads/2013/06/567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23428" y="5065127"/>
            <a:ext cx="6400800" cy="45720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3641558" y="2847474"/>
            <a:ext cx="262283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0     1   2    3   4    5   6</a:t>
            </a:r>
          </a:p>
          <a:p>
            <a:r>
              <a:rPr lang="zh-CN" altLang="en-US" dirty="0" smtClean="0"/>
              <a:t>我 们 都 是 中 国 人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查</a:t>
            </a:r>
            <a:r>
              <a:rPr lang="en-US" altLang="zh-CN" dirty="0" err="1" smtClean="0"/>
              <a:t>trie</a:t>
            </a:r>
            <a:r>
              <a:rPr lang="zh-CN" altLang="en-US" dirty="0" smtClean="0"/>
              <a:t>，得到邻接表：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sz="1400" dirty="0" smtClean="0"/>
              <a:t>- </a:t>
            </a:r>
            <a:r>
              <a:rPr lang="zh-CN" altLang="en-US" sz="1400" dirty="0" smtClean="0"/>
              <a:t>每条边的权重为</a:t>
            </a:r>
            <a:r>
              <a:rPr lang="en-US" altLang="zh-CN" sz="1400" dirty="0" smtClean="0"/>
              <a:t>log(</a:t>
            </a:r>
            <a:r>
              <a:rPr lang="en-US" altLang="zh-CN" sz="1400" dirty="0" err="1" smtClean="0"/>
              <a:t>lfreg</a:t>
            </a:r>
            <a:r>
              <a:rPr lang="en-US" altLang="zh-CN" sz="1400" dirty="0" smtClean="0"/>
              <a:t>/total)</a:t>
            </a:r>
          </a:p>
        </p:txBody>
      </p:sp>
    </p:spTree>
    <p:extLst>
      <p:ext uri="{BB962C8B-B14F-4D97-AF65-F5344CB8AC3E}">
        <p14:creationId xmlns:p14="http://schemas.microsoft.com/office/powerpoint/2010/main" val="292021299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求</a:t>
            </a:r>
            <a:r>
              <a:rPr kumimoji="1" lang="en-US" altLang="zh-CN" dirty="0" smtClean="0"/>
              <a:t> DAG </a:t>
            </a:r>
            <a:r>
              <a:rPr kumimoji="1" lang="zh-CN" altLang="en-US" dirty="0" smtClean="0"/>
              <a:t>的最大概率路径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DAG</a:t>
            </a:r>
            <a:r>
              <a:rPr kumimoji="1" lang="zh-CN" altLang="en-US" dirty="0" smtClean="0"/>
              <a:t>的最短路径：</a:t>
            </a:r>
            <a:r>
              <a:rPr kumimoji="1" lang="en-US" altLang="zh-CN" dirty="0" err="1" smtClean="0"/>
              <a:t>Dijkstra</a:t>
            </a:r>
            <a:r>
              <a:rPr kumimoji="1" lang="en-US" altLang="zh-CN" dirty="0" smtClean="0"/>
              <a:t>  </a:t>
            </a: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w = -log W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动态规划求最大概率路径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32954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zh-CN" altLang="en-US" dirty="0" smtClean="0"/>
              <a:t>动态规划求最大概率路径</a:t>
            </a:r>
            <a:br>
              <a:rPr kumimoji="1" lang="zh-CN" altLang="en-US" dirty="0" smtClean="0"/>
            </a:br>
            <a:endParaRPr lang="zh-CN" altLang="en-US" dirty="0"/>
          </a:p>
        </p:txBody>
      </p:sp>
      <p:pic>
        <p:nvPicPr>
          <p:cNvPr id="4608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4204546"/>
            <a:ext cx="8229600" cy="1049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3801982" y="2478505"/>
            <a:ext cx="1524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smtClean="0"/>
              <a:t> 0    1   2    3   4</a:t>
            </a:r>
          </a:p>
          <a:p>
            <a:r>
              <a:rPr lang="zh-CN" altLang="en-US" dirty="0" smtClean="0"/>
              <a:t>有 意 见 分 歧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 HMM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 </a:t>
            </a:r>
            <a:r>
              <a:rPr kumimoji="1" lang="en-US" altLang="zh-CN" dirty="0" err="1" smtClean="0"/>
              <a:t>Viterbi</a:t>
            </a:r>
            <a:r>
              <a:rPr kumimoji="1" lang="en-US" altLang="zh-CN" dirty="0" smtClean="0"/>
              <a:t> </a:t>
            </a:r>
            <a:r>
              <a:rPr kumimoji="1" lang="zh-CN" altLang="en-US" dirty="0" smtClean="0"/>
              <a:t>算法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Out of </a:t>
            </a:r>
            <a:r>
              <a:rPr lang="en-US" altLang="zh-CN" dirty="0" err="1" smtClean="0"/>
              <a:t>Dict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基于</a:t>
            </a:r>
            <a:r>
              <a:rPr kumimoji="1" lang="en-US" altLang="zh-CN" dirty="0" smtClean="0"/>
              <a:t> HMM </a:t>
            </a:r>
            <a:r>
              <a:rPr kumimoji="1" lang="zh-CN" altLang="en-US" dirty="0" smtClean="0"/>
              <a:t>的</a:t>
            </a:r>
            <a:r>
              <a:rPr kumimoji="1" lang="en-US" altLang="zh-CN" dirty="0" smtClean="0"/>
              <a:t> Viterbi </a:t>
            </a:r>
            <a:r>
              <a:rPr kumimoji="1" lang="zh-CN" altLang="en-US" dirty="0" smtClean="0"/>
              <a:t>算法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kumimoji="1" lang="en-US" altLang="zh-CN" dirty="0" smtClean="0"/>
              <a:t>Viterbi</a:t>
            </a:r>
            <a:r>
              <a:rPr kumimoji="1" lang="zh-CN" altLang="en-US" dirty="0" smtClean="0"/>
              <a:t> 算法介绍</a:t>
            </a:r>
            <a:endParaRPr kumimoji="1"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kumimoji="1" lang="zh-CN" altLang="en-US" dirty="0" smtClean="0"/>
              <a:t>基于 </a:t>
            </a:r>
            <a:r>
              <a:rPr kumimoji="1" lang="en-US" altLang="zh-CN" dirty="0" smtClean="0"/>
              <a:t>Viterbi</a:t>
            </a:r>
            <a:r>
              <a:rPr kumimoji="1" lang="zh-CN" altLang="en-US" dirty="0" smtClean="0"/>
              <a:t>的中文分词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88528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Viterbi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en-US" altLang="zh-CN" dirty="0" smtClean="0"/>
              <a:t>HMM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5</a:t>
            </a:r>
            <a:r>
              <a:rPr kumimoji="1" lang="zh-CN" altLang="en-US" dirty="0" smtClean="0"/>
              <a:t>个参数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（</a:t>
            </a:r>
            <a:r>
              <a:rPr kumimoji="1" lang="en-US" altLang="zh-CN" dirty="0" smtClean="0"/>
              <a:t>states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状态空间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smtClean="0"/>
              <a:t>observations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观察空间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start_probability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状态的初始分布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transition_probability</a:t>
            </a:r>
            <a:r>
              <a:rPr kumimoji="1" lang="zh-CN" altLang="en-US" dirty="0" smtClean="0"/>
              <a:t>，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状态的转移概率矩阵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en-US" altLang="zh-CN" dirty="0" err="1" smtClean="0"/>
              <a:t>emission_probability</a:t>
            </a:r>
            <a:r>
              <a:rPr kumimoji="1" lang="zh-CN" altLang="en-US" dirty="0" smtClean="0"/>
              <a:t>）</a:t>
            </a:r>
            <a:r>
              <a:rPr kumimoji="1" lang="en-US" altLang="zh-CN" dirty="0" smtClean="0"/>
              <a:t>//</a:t>
            </a:r>
            <a:r>
              <a:rPr kumimoji="1" lang="zh-CN" altLang="en-US" dirty="0" smtClean="0"/>
              <a:t>状态产生观察的概率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91989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词</a:t>
            </a:r>
            <a:r>
              <a:rPr lang="zh-CN" altLang="en-US" dirty="0" smtClean="0"/>
              <a:t>是最小的能够独立活动的有意义的语言成分</a:t>
            </a:r>
            <a:endParaRPr lang="en-US" altLang="zh-CN" dirty="0" smtClean="0"/>
          </a:p>
          <a:p>
            <a:r>
              <a:rPr lang="zh-CN" altLang="en-US" dirty="0" smtClean="0"/>
              <a:t>汉语是以</a:t>
            </a:r>
            <a:r>
              <a:rPr lang="zh-CN" altLang="en-US" dirty="0" smtClean="0">
                <a:solidFill>
                  <a:srgbClr val="FFFF00"/>
                </a:solidFill>
              </a:rPr>
              <a:t>字</a:t>
            </a:r>
            <a:r>
              <a:rPr lang="zh-CN" altLang="en-US" dirty="0" smtClean="0"/>
              <a:t>为基本的书写单位，词语之间没有明显的区分标记</a:t>
            </a:r>
            <a:endParaRPr lang="en-US" altLang="zh-CN" dirty="0" smtClean="0"/>
          </a:p>
          <a:p>
            <a:r>
              <a:rPr lang="zh-CN" altLang="en-US" dirty="0" smtClean="0"/>
              <a:t>正确</a:t>
            </a:r>
            <a:r>
              <a:rPr lang="zh-CN" altLang="en-US" dirty="0" smtClean="0">
                <a:solidFill>
                  <a:srgbClr val="FFFF00"/>
                </a:solidFill>
              </a:rPr>
              <a:t>分词</a:t>
            </a:r>
            <a:r>
              <a:rPr lang="zh-CN" altLang="en-US" dirty="0" smtClean="0"/>
              <a:t>是中文信息处理的基础与关键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e.g.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zh-CN" altLang="en-US" dirty="0" smtClean="0"/>
              <a:t>病人去看医生；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医生只能通过问诊来推测病人（</a:t>
            </a:r>
            <a:r>
              <a:rPr kumimoji="1" lang="zh-CN" altLang="en-US" dirty="0"/>
              <a:t>是否发烧</a:t>
            </a:r>
            <a:r>
              <a:rPr kumimoji="1" lang="zh-CN" altLang="en-US" dirty="0" smtClean="0"/>
              <a:t>）；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病人每天看一次医生；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病人会告诉医生（</a:t>
            </a:r>
            <a:r>
              <a:rPr kumimoji="1" lang="zh-CN" altLang="en-US" dirty="0"/>
              <a:t>正常、冷或头晕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pPr marL="0" indent="0">
              <a:buNone/>
            </a:pPr>
            <a:r>
              <a:rPr kumimoji="1" lang="zh-CN" altLang="en-US" dirty="0" smtClean="0"/>
              <a:t>可看作离散马尔可夫链。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967823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e.g. </a:t>
            </a:r>
            <a:r>
              <a:rPr kumimoji="1" lang="en-US" altLang="zh-CN" dirty="0" err="1" smtClean="0"/>
              <a:t>contd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6905" y="1947668"/>
            <a:ext cx="8229600" cy="1467103"/>
          </a:xfrm>
        </p:spPr>
        <p:txBody>
          <a:bodyPr/>
          <a:lstStyle/>
          <a:p>
            <a:pPr marL="0" indent="0" algn="ctr">
              <a:buNone/>
            </a:pPr>
            <a:r>
              <a:rPr kumimoji="1" lang="en-US" altLang="zh-CN" dirty="0" smtClean="0"/>
              <a:t>HMM</a:t>
            </a:r>
            <a:r>
              <a:rPr kumimoji="1" lang="zh-CN" altLang="en-US" dirty="0" smtClean="0"/>
              <a:t> 的五个参数（</a:t>
            </a:r>
            <a:r>
              <a:rPr kumimoji="1" lang="en-US" altLang="zh-CN" dirty="0" smtClean="0"/>
              <a:t>Python</a:t>
            </a:r>
            <a:r>
              <a:rPr kumimoji="1" lang="zh-CN" altLang="en-US" dirty="0" smtClean="0"/>
              <a:t>）：</a:t>
            </a:r>
            <a:endParaRPr kumimoji="1"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038" y="3762213"/>
            <a:ext cx="5765800" cy="279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1801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300" y="190500"/>
            <a:ext cx="6121400" cy="6464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Viterbi</a:t>
            </a:r>
            <a:endParaRPr kumimoji="1"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idx="1"/>
          </p:nvPr>
        </p:nvSpPr>
        <p:spPr>
          <a:xfrm>
            <a:off x="457200" y="2010247"/>
            <a:ext cx="8229600" cy="1979644"/>
          </a:xfrm>
        </p:spPr>
        <p:txBody>
          <a:bodyPr>
            <a:normAutofit fontScale="70000" lnSpcReduction="20000"/>
          </a:bodyPr>
          <a:lstStyle/>
          <a:p>
            <a:r>
              <a:rPr kumimoji="1" lang="zh-CN" altLang="en-US" sz="2400" dirty="0" smtClean="0"/>
              <a:t>病人连续三天看医生，医生发现第一天他感觉正常，第二天感觉冷，</a:t>
            </a:r>
            <a:r>
              <a:rPr kumimoji="1" lang="zh-CN" altLang="en-US" sz="2400" dirty="0"/>
              <a:t>第三天感觉头晕。 于是医生产生了一个问题：怎样的健康状态序列最能够解释这些观察结果。</a:t>
            </a:r>
            <a:endParaRPr kumimoji="1" lang="en-US" altLang="zh-CN" sz="2400" dirty="0"/>
          </a:p>
          <a:p>
            <a:r>
              <a:rPr kumimoji="1" lang="zh-CN" altLang="en-US" sz="2400" dirty="0" smtClean="0">
                <a:solidFill>
                  <a:srgbClr val="FFFF00"/>
                </a:solidFill>
              </a:rPr>
              <a:t>建立在 </a:t>
            </a:r>
            <a:r>
              <a:rPr kumimoji="1" lang="en-US" altLang="zh-CN" sz="2400" dirty="0">
                <a:solidFill>
                  <a:srgbClr val="FFFF00"/>
                </a:solidFill>
              </a:rPr>
              <a:t>HMM </a:t>
            </a:r>
            <a:r>
              <a:rPr kumimoji="1" lang="zh-CN" altLang="en-US" sz="2400" dirty="0">
                <a:solidFill>
                  <a:srgbClr val="FFFF00"/>
                </a:solidFill>
              </a:rPr>
              <a:t>上，根据观察序列，求隐藏状态序列</a:t>
            </a:r>
            <a:r>
              <a:rPr kumimoji="1" lang="zh-CN" altLang="en-US" sz="2400" dirty="0" smtClean="0">
                <a:solidFill>
                  <a:srgbClr val="FFFF00"/>
                </a:solidFill>
              </a:rPr>
              <a:t>。</a:t>
            </a:r>
            <a:endParaRPr kumimoji="1" lang="en-US" altLang="zh-CN" sz="2400" dirty="0" smtClean="0">
              <a:solidFill>
                <a:srgbClr val="FFFF00"/>
              </a:solidFill>
            </a:endParaRPr>
          </a:p>
          <a:p>
            <a:r>
              <a:rPr kumimoji="1" lang="zh-CN" altLang="en-US" sz="2400" dirty="0"/>
              <a:t>已知</a:t>
            </a:r>
            <a:r>
              <a:rPr kumimoji="1" lang="zh-CN" altLang="en-US" sz="2400" dirty="0" smtClean="0"/>
              <a:t>：</a:t>
            </a:r>
            <a:r>
              <a:rPr kumimoji="1" lang="zh-CN" altLang="tr-TR" sz="2400" dirty="0"/>
              <a:t>观察结果 </a:t>
            </a:r>
            <a:r>
              <a:rPr kumimoji="1" lang="tr-TR" altLang="zh-CN" sz="2400" dirty="0" smtClean="0"/>
              <a:t>[‘normal’, ‘</a:t>
            </a:r>
            <a:r>
              <a:rPr kumimoji="1" lang="tr-TR" altLang="zh-CN" sz="2400" dirty="0" err="1" smtClean="0"/>
              <a:t>cold</a:t>
            </a:r>
            <a:r>
              <a:rPr kumimoji="1" lang="tr-TR" altLang="zh-CN" sz="2400" dirty="0" smtClean="0"/>
              <a:t>’, ‘</a:t>
            </a:r>
            <a:r>
              <a:rPr kumimoji="1" lang="tr-TR" altLang="zh-CN" sz="2400" dirty="0" err="1" smtClean="0"/>
              <a:t>dizzy</a:t>
            </a:r>
            <a:r>
              <a:rPr kumimoji="1" lang="tr-TR" altLang="zh-CN" sz="2400" dirty="0" smtClean="0"/>
              <a:t>’] </a:t>
            </a:r>
            <a:r>
              <a:rPr kumimoji="1" lang="zh-CN" altLang="en-US" sz="2400" dirty="0"/>
              <a:t> </a:t>
            </a:r>
            <a:r>
              <a:rPr kumimoji="1" lang="en-US" altLang="zh-CN" sz="2400" dirty="0" smtClean="0"/>
              <a:t>+</a:t>
            </a:r>
            <a:r>
              <a:rPr kumimoji="1" lang="zh-CN" altLang="en-US" sz="2400" dirty="0" smtClean="0"/>
              <a:t> 如图三个参数。</a:t>
            </a:r>
            <a:r>
              <a:rPr kumimoji="1" lang="zh-CN" altLang="zh-CN" sz="2400" dirty="0"/>
              <a:t> </a:t>
            </a:r>
            <a:r>
              <a:rPr kumimoji="1" lang="zh-CN" altLang="en-US" sz="2400" dirty="0"/>
              <a:t>  </a:t>
            </a:r>
            <a:endParaRPr kumimoji="1" lang="en-US" altLang="zh-CN" sz="2400" dirty="0" smtClean="0"/>
          </a:p>
          <a:p>
            <a:r>
              <a:rPr kumimoji="1" lang="zh-CN" altLang="en-US" sz="2400" dirty="0" smtClean="0"/>
              <a:t>求</a:t>
            </a:r>
            <a:r>
              <a:rPr kumimoji="1" lang="zh-CN" altLang="en-US" sz="2400" dirty="0"/>
              <a:t>：最有可能由状态序列，</a:t>
            </a:r>
            <a:r>
              <a:rPr kumimoji="1" lang="zh-CN" altLang="en-US" sz="2400" dirty="0" smtClean="0"/>
              <a:t>如 </a:t>
            </a:r>
            <a:r>
              <a:rPr kumimoji="1" lang="en-US" altLang="zh-CN" sz="2400" dirty="0" smtClean="0"/>
              <a:t>[‘Healthy’, ‘Healthy’, ‘Fever’]</a:t>
            </a:r>
            <a:r>
              <a:rPr kumimoji="1" lang="zh-CN" altLang="en-US" sz="2400" dirty="0" smtClean="0"/>
              <a:t>。</a:t>
            </a:r>
            <a:endParaRPr kumimoji="1" lang="en-US" altLang="en-US" sz="2400" dirty="0" smtClean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2"/>
          <a:srcRect t="25302"/>
          <a:stretch/>
        </p:blipFill>
        <p:spPr>
          <a:xfrm>
            <a:off x="1725038" y="4145653"/>
            <a:ext cx="5765800" cy="20870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657885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过程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605589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 smtClean="0"/>
              <a:t>局部概率</a:t>
            </a:r>
            <a:r>
              <a:rPr lang="el-GR" dirty="0" smtClean="0"/>
              <a:t>δ</a:t>
            </a:r>
            <a:r>
              <a:rPr lang="en-US" dirty="0" smtClean="0"/>
              <a:t>t(j)</a:t>
            </a:r>
            <a:r>
              <a:rPr lang="en-US" altLang="zh-CN" dirty="0" smtClean="0"/>
              <a:t>:t</a:t>
            </a:r>
            <a:r>
              <a:rPr lang="zh-CN" altLang="en-US" dirty="0" smtClean="0"/>
              <a:t>时刻到达</a:t>
            </a:r>
            <a:r>
              <a:rPr lang="en-US" altLang="zh-CN" dirty="0" smtClean="0"/>
              <a:t>j</a:t>
            </a:r>
            <a:r>
              <a:rPr lang="zh-CN" altLang="en-US" dirty="0" smtClean="0"/>
              <a:t>节点最可能路径的概率</a:t>
            </a:r>
            <a:endParaRPr kumimoji="1" lang="zh-CN" altLang="en-US" dirty="0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5894" y="2158460"/>
            <a:ext cx="4629150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3"/>
          <a:srcRect t="25302"/>
          <a:stretch/>
        </p:blipFill>
        <p:spPr>
          <a:xfrm>
            <a:off x="1660357" y="4770944"/>
            <a:ext cx="5765800" cy="208705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5670665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用 </a:t>
            </a:r>
            <a:r>
              <a:rPr kumimoji="1" lang="en-US" altLang="zh-CN" dirty="0" smtClean="0"/>
              <a:t>Viterbi</a:t>
            </a:r>
            <a:r>
              <a:rPr kumimoji="1" lang="zh-CN" altLang="en-US" dirty="0" smtClean="0"/>
              <a:t> 算法做中文分词：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问题描述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 中文词汇按照</a:t>
            </a:r>
            <a:r>
              <a:rPr lang="en-US" altLang="zh-CN" dirty="0" smtClean="0">
                <a:solidFill>
                  <a:srgbClr val="FFFF00"/>
                </a:solidFill>
              </a:rPr>
              <a:t>BEMS</a:t>
            </a:r>
            <a:r>
              <a:rPr lang="zh-CN" altLang="en-US" dirty="0" smtClean="0"/>
              <a:t>四个状态来标记</a:t>
            </a:r>
            <a:endParaRPr lang="en-US" altLang="zh-CN" dirty="0" smtClean="0"/>
          </a:p>
          <a:p>
            <a:r>
              <a:rPr kumimoji="1" lang="zh-CN" altLang="en-US" dirty="0" smtClean="0"/>
              <a:t>如： 北京（</a:t>
            </a:r>
            <a:r>
              <a:rPr kumimoji="1" lang="en-US" altLang="zh-CN" dirty="0" smtClean="0"/>
              <a:t>BE</a:t>
            </a:r>
            <a:r>
              <a:rPr kumimoji="1" lang="zh-CN" altLang="en-US" dirty="0" smtClean="0"/>
              <a:t>），中华民族（</a:t>
            </a:r>
            <a:r>
              <a:rPr kumimoji="1" lang="en-US" altLang="zh-CN" dirty="0" smtClean="0"/>
              <a:t>BMME</a:t>
            </a:r>
            <a:r>
              <a:rPr kumimoji="1" lang="zh-CN" altLang="en-US" dirty="0" smtClean="0"/>
              <a:t>），有意见分歧（</a:t>
            </a:r>
            <a:r>
              <a:rPr kumimoji="1" lang="en-US" altLang="zh-CN" dirty="0" smtClean="0"/>
              <a:t>SBEBE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6943813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zh-CN" altLang="en-US" dirty="0" smtClean="0"/>
              <a:t>用 </a:t>
            </a:r>
            <a:r>
              <a:rPr kumimoji="1" lang="en-US" altLang="zh-CN" dirty="0" err="1" smtClean="0"/>
              <a:t>Viterbi</a:t>
            </a:r>
            <a:r>
              <a:rPr kumimoji="1" lang="zh-CN" altLang="en-US" dirty="0" smtClean="0"/>
              <a:t> 算法做中文分词：</a:t>
            </a:r>
            <a:r>
              <a:rPr kumimoji="1" lang="en-US" altLang="zh-CN" dirty="0" smtClean="0"/>
              <a:t/>
            </a:r>
            <a:br>
              <a:rPr kumimoji="1" lang="en-US" altLang="zh-CN" dirty="0" smtClean="0"/>
            </a:br>
            <a:r>
              <a:rPr kumimoji="1" lang="zh-CN" altLang="en-US" dirty="0" smtClean="0"/>
              <a:t>问题描述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407695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kumimoji="1" lang="zh-CN" altLang="en-US" dirty="0" smtClean="0"/>
              <a:t>已知：观察序列</a:t>
            </a:r>
            <a:r>
              <a:rPr kumimoji="1" lang="en-US" altLang="zh-CN" dirty="0" smtClean="0"/>
              <a:t>S</a:t>
            </a:r>
            <a:r>
              <a:rPr kumimoji="1" lang="zh-CN" altLang="en-US" dirty="0" smtClean="0"/>
              <a:t>，初始状态概率</a:t>
            </a:r>
            <a:r>
              <a:rPr lang="en-US" dirty="0" err="1" smtClean="0"/>
              <a:t>prob_start</a:t>
            </a:r>
            <a:r>
              <a:rPr lang="zh-CN" altLang="en-US" dirty="0" smtClean="0"/>
              <a:t>，状态观察发射概率</a:t>
            </a:r>
            <a:r>
              <a:rPr lang="en-US" dirty="0" err="1" smtClean="0"/>
              <a:t>prob_emit</a:t>
            </a:r>
            <a:r>
              <a:rPr lang="zh-CN" altLang="en-US" dirty="0" smtClean="0"/>
              <a:t>，状态转换概率</a:t>
            </a:r>
            <a:r>
              <a:rPr lang="en-US" dirty="0" err="1" smtClean="0"/>
              <a:t>prob_trans</a:t>
            </a:r>
            <a:r>
              <a:rPr lang="zh-CN" altLang="en-US" dirty="0" smtClean="0"/>
              <a:t>。 求状态序列</a:t>
            </a:r>
            <a:r>
              <a:rPr lang="en-US" altLang="zh-CN" dirty="0" smtClean="0"/>
              <a:t>W</a:t>
            </a:r>
            <a:r>
              <a:rPr lang="zh-CN" altLang="en-US" dirty="0" smtClean="0"/>
              <a:t>。</a:t>
            </a:r>
            <a:endParaRPr kumimoji="1"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14350" y="3148013"/>
            <a:ext cx="8115300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 t="16854"/>
          <a:stretch>
            <a:fillRect/>
          </a:stretch>
        </p:blipFill>
        <p:spPr bwMode="auto">
          <a:xfrm>
            <a:off x="1643063" y="3821777"/>
            <a:ext cx="58578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71588" y="4592041"/>
            <a:ext cx="660082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0055984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685800" y="1572126"/>
            <a:ext cx="7772400" cy="3256547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Thank you!</a:t>
            </a:r>
            <a:br>
              <a:rPr lang="en-US" altLang="zh-CN" dirty="0" smtClean="0"/>
            </a:br>
            <a:r>
              <a:rPr lang="en-US" altLang="zh-CN" dirty="0" smtClean="0"/>
              <a:t>&amp;</a:t>
            </a:r>
            <a:br>
              <a:rPr lang="en-US" altLang="zh-CN" dirty="0" smtClean="0"/>
            </a:br>
            <a:r>
              <a:rPr lang="en-US" altLang="zh-CN" dirty="0" smtClean="0"/>
              <a:t>Merry Christmas!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How?</a:t>
            </a:r>
            <a:endParaRPr lang="zh-CN" altLang="en-US" dirty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难点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交集型歧义：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zh-CN" altLang="en-US" sz="2000" dirty="0" smtClean="0"/>
              <a:t>      结婚的和尚未结婚的   </a:t>
            </a:r>
            <a:r>
              <a:rPr lang="en-US" altLang="zh-CN" sz="2000" dirty="0" smtClean="0"/>
              <a:t>=&gt;</a:t>
            </a:r>
          </a:p>
          <a:p>
            <a:pPr>
              <a:buNone/>
            </a:pPr>
            <a:r>
              <a:rPr lang="zh-CN" altLang="en-US" sz="2000" dirty="0" smtClean="0"/>
              <a:t> 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结婚／的／和／尚未／结婚／的</a:t>
            </a:r>
            <a:endParaRPr lang="en-US" altLang="zh-CN" sz="2000" dirty="0" smtClean="0"/>
          </a:p>
          <a:p>
            <a:pPr>
              <a:buNone/>
            </a:pPr>
            <a:r>
              <a:rPr lang="zh-CN" altLang="en-US" sz="2000" dirty="0" smtClean="0"/>
              <a:t>      结婚／的／和尚／未／结婚／的</a:t>
            </a:r>
            <a:endParaRPr lang="en-US" altLang="zh-CN" sz="2000" dirty="0" smtClean="0"/>
          </a:p>
          <a:p>
            <a:r>
              <a:rPr lang="en-US" altLang="zh-CN" dirty="0" smtClean="0">
                <a:solidFill>
                  <a:srgbClr val="FFFF00"/>
                </a:solidFill>
              </a:rPr>
              <a:t>OOV</a:t>
            </a:r>
            <a:r>
              <a:rPr lang="zh-CN" altLang="en-US" dirty="0" smtClean="0">
                <a:solidFill>
                  <a:srgbClr val="FFFF00"/>
                </a:solidFill>
              </a:rPr>
              <a:t>识别：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altLang="zh-CN" dirty="0" smtClean="0"/>
              <a:t>     </a:t>
            </a:r>
            <a:r>
              <a:rPr lang="zh-CN" altLang="en-US" sz="2000" dirty="0" smtClean="0"/>
              <a:t>云计算、创新办、好用</a:t>
            </a:r>
            <a:endParaRPr lang="en-US" altLang="zh-CN" sz="2000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基于规则：最大匹配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“南京市长江大桥”</a:t>
            </a:r>
            <a:endParaRPr lang="en-US" altLang="zh-CN" dirty="0" smtClean="0"/>
          </a:p>
          <a:p>
            <a:r>
              <a:rPr lang="zh-CN" altLang="en-US" dirty="0" smtClean="0"/>
              <a:t>    词典最长词为</a:t>
            </a:r>
            <a:r>
              <a:rPr lang="en-US" altLang="zh-CN" dirty="0" smtClean="0"/>
              <a:t>5</a:t>
            </a:r>
          </a:p>
          <a:p>
            <a:r>
              <a:rPr lang="zh-CN" altLang="en-US" dirty="0" smtClean="0"/>
              <a:t>正向最大匹配：</a:t>
            </a:r>
            <a:r>
              <a:rPr lang="en-US" altLang="zh-CN" dirty="0" smtClean="0"/>
              <a:t>=&gt;  </a:t>
            </a:r>
            <a:r>
              <a:rPr lang="zh-CN" altLang="en-US" dirty="0" smtClean="0"/>
              <a:t>南京市长</a:t>
            </a:r>
            <a:r>
              <a:rPr lang="en-US" altLang="zh-CN" dirty="0" smtClean="0"/>
              <a:t>/</a:t>
            </a:r>
            <a:r>
              <a:rPr lang="zh-CN" altLang="en-US" dirty="0" smtClean="0"/>
              <a:t>江</a:t>
            </a:r>
            <a:r>
              <a:rPr lang="en-US" altLang="zh-CN" dirty="0" smtClean="0"/>
              <a:t>/</a:t>
            </a:r>
            <a:r>
              <a:rPr lang="zh-CN" altLang="en-US" dirty="0" smtClean="0"/>
              <a:t>大桥</a:t>
            </a:r>
            <a:endParaRPr lang="en-US" altLang="zh-CN" dirty="0" smtClean="0"/>
          </a:p>
          <a:p>
            <a:r>
              <a:rPr lang="zh-CN" altLang="en-US" dirty="0" smtClean="0"/>
              <a:t>逆向最大匹配：</a:t>
            </a:r>
            <a:r>
              <a:rPr lang="en-US" altLang="zh-CN" dirty="0" smtClean="0"/>
              <a:t>=&gt;</a:t>
            </a:r>
            <a:r>
              <a:rPr lang="zh-CN" altLang="en-US" dirty="0" smtClean="0"/>
              <a:t>南京市</a:t>
            </a:r>
            <a:r>
              <a:rPr lang="en-US" altLang="zh-CN" dirty="0" smtClean="0"/>
              <a:t>/</a:t>
            </a:r>
            <a:r>
              <a:rPr lang="zh-CN" altLang="en-US" dirty="0" smtClean="0"/>
              <a:t>长江大桥</a:t>
            </a:r>
            <a:endParaRPr lang="en-US" altLang="zh-CN" dirty="0" smtClean="0"/>
          </a:p>
        </p:txBody>
      </p:sp>
    </p:spTree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45906"/>
            <a:ext cx="7772400" cy="1470025"/>
          </a:xfrm>
        </p:spPr>
        <p:txBody>
          <a:bodyPr/>
          <a:lstStyle/>
          <a:p>
            <a:r>
              <a:rPr kumimoji="1" lang="zh-CN" altLang="en-US" dirty="0" smtClean="0"/>
              <a:t>基于统计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247886"/>
            <a:ext cx="6400800" cy="1752600"/>
          </a:xfrm>
        </p:spPr>
        <p:txBody>
          <a:bodyPr anchor="ctr">
            <a:normAutofit/>
          </a:bodyPr>
          <a:lstStyle/>
          <a:p>
            <a:pPr marL="514350" indent="-514350">
              <a:buFont typeface="Arial" pitchFamily="34" charset="0"/>
              <a:buChar char="•"/>
            </a:pPr>
            <a:r>
              <a:rPr kumimoji="1" lang="zh-CN" altLang="en-US" dirty="0" smtClean="0"/>
              <a:t>基于</a:t>
            </a:r>
            <a:r>
              <a:rPr kumimoji="1" lang="en-US" altLang="en-US" dirty="0" err="1" smtClean="0">
                <a:solidFill>
                  <a:srgbClr val="FFFF00"/>
                </a:solidFill>
              </a:rPr>
              <a:t>有向无环图（DAG</a:t>
            </a:r>
            <a:r>
              <a:rPr kumimoji="1" lang="en-US" altLang="en-US" dirty="0" smtClean="0">
                <a:solidFill>
                  <a:srgbClr val="FFFF00"/>
                </a:solidFill>
              </a:rPr>
              <a:t>）</a:t>
            </a:r>
          </a:p>
          <a:p>
            <a:pPr marL="514350" indent="-514350">
              <a:buFont typeface="Arial"/>
              <a:buChar char="•"/>
            </a:pPr>
            <a:r>
              <a:rPr kumimoji="1" lang="zh-CN" altLang="en-US" dirty="0" smtClean="0"/>
              <a:t>基于</a:t>
            </a:r>
            <a:r>
              <a:rPr kumimoji="1" lang="en-US" altLang="en-US" dirty="0" smtClean="0"/>
              <a:t>HMM</a:t>
            </a:r>
            <a:r>
              <a:rPr kumimoji="1" lang="zh-CN" altLang="en-US" dirty="0" smtClean="0"/>
              <a:t>的 </a:t>
            </a:r>
            <a:r>
              <a:rPr kumimoji="1" lang="en-US" altLang="zh-CN" dirty="0" smtClean="0">
                <a:solidFill>
                  <a:srgbClr val="FFFF00"/>
                </a:solidFill>
              </a:rPr>
              <a:t>Viterbi</a:t>
            </a:r>
            <a:r>
              <a:rPr kumimoji="1" lang="zh-CN" altLang="en-US" dirty="0" smtClean="0">
                <a:solidFill>
                  <a:srgbClr val="FFFF00"/>
                </a:solidFill>
              </a:rPr>
              <a:t> 算法</a:t>
            </a:r>
            <a:endParaRPr kumimoji="1" lang="en-US" altLang="en-US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795377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参考资源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结巴分词：</a:t>
            </a:r>
            <a:r>
              <a:rPr kumimoji="1" lang="en-US" altLang="zh-CN" dirty="0">
                <a:hlinkClick r:id="rId2"/>
              </a:rPr>
              <a:t>https://github.com/fxsjy/</a:t>
            </a:r>
            <a:r>
              <a:rPr kumimoji="1" lang="en-US" altLang="zh-CN" dirty="0" smtClean="0">
                <a:hlinkClick r:id="rId2"/>
              </a:rPr>
              <a:t>jieba</a:t>
            </a:r>
            <a:endParaRPr kumimoji="1" lang="en-US" altLang="zh-CN" dirty="0" smtClean="0"/>
          </a:p>
          <a:p>
            <a:r>
              <a:rPr kumimoji="1" lang="zh-CN" altLang="en-US" dirty="0" smtClean="0"/>
              <a:t>感谢 </a:t>
            </a:r>
            <a:r>
              <a:rPr kumimoji="1" lang="en-US" altLang="zh-CN" dirty="0" smtClean="0"/>
              <a:t>@</a:t>
            </a:r>
            <a:r>
              <a:rPr kumimoji="1" lang="en-US" altLang="zh-CN" dirty="0" err="1" smtClean="0"/>
              <a:t>TeapDB</a:t>
            </a:r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5725868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结巴分词</a:t>
            </a:r>
            <a:r>
              <a:rPr kumimoji="1" lang="en-US" altLang="zh-CN" dirty="0" smtClean="0"/>
              <a:t>：</a:t>
            </a:r>
            <a:r>
              <a:rPr kumimoji="1" lang="zh-CN" altLang="en-US" dirty="0" smtClean="0"/>
              <a:t>功能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>
                <a:solidFill>
                  <a:srgbClr val="FFFF00"/>
                </a:solidFill>
              </a:rPr>
              <a:t>分词</a:t>
            </a:r>
            <a:endParaRPr kumimoji="1" lang="en-US" altLang="zh-CN" dirty="0" smtClean="0">
              <a:solidFill>
                <a:srgbClr val="FFFF00"/>
              </a:solidFill>
            </a:endParaRPr>
          </a:p>
          <a:p>
            <a:r>
              <a:rPr kumimoji="1" lang="zh-CN" altLang="en-US" dirty="0" smtClean="0"/>
              <a:t>关键词提取：</a:t>
            </a:r>
            <a:r>
              <a:rPr kumimoji="1" lang="en-US" altLang="zh-CN" dirty="0" smtClean="0"/>
              <a:t>TF/IDF</a:t>
            </a:r>
          </a:p>
          <a:p>
            <a:r>
              <a:rPr kumimoji="1" lang="zh-CN" altLang="en-US" dirty="0" smtClean="0"/>
              <a:t>词性标注（</a:t>
            </a:r>
            <a:r>
              <a:rPr kumimoji="1" lang="en-US" altLang="zh-CN" dirty="0" err="1" smtClean="0"/>
              <a:t>pos</a:t>
            </a:r>
            <a:r>
              <a:rPr kumimoji="1" lang="zh-CN" altLang="en-US" dirty="0" smtClean="0"/>
              <a:t>）</a:t>
            </a:r>
            <a:endParaRPr kumimoji="1" lang="en-US" altLang="zh-CN" dirty="0" smtClean="0"/>
          </a:p>
          <a:p>
            <a:r>
              <a:rPr kumimoji="1" lang="en-US" altLang="zh-CN" dirty="0" smtClean="0"/>
              <a:t>Tokenize</a:t>
            </a:r>
            <a:r>
              <a:rPr kumimoji="1" lang="zh-CN" altLang="en-US" dirty="0" smtClean="0"/>
              <a:t>：返回词语在原文的起始位置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1171911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黎明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黎明.thmx</Template>
  <TotalTime>364</TotalTime>
  <Words>778</Words>
  <Application>Microsoft Macintosh PowerPoint</Application>
  <PresentationFormat>全屏显示(4:3)</PresentationFormat>
  <Paragraphs>141</Paragraphs>
  <Slides>37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37</vt:i4>
      </vt:variant>
    </vt:vector>
  </HeadingPairs>
  <TitlesOfParts>
    <vt:vector size="38" baseType="lpstr">
      <vt:lpstr>黎明</vt:lpstr>
      <vt:lpstr>中文分词</vt:lpstr>
      <vt:lpstr>Why?</vt:lpstr>
      <vt:lpstr>Why</vt:lpstr>
      <vt:lpstr>How?</vt:lpstr>
      <vt:lpstr>难点</vt:lpstr>
      <vt:lpstr>基于规则：最大匹配</vt:lpstr>
      <vt:lpstr>基于统计</vt:lpstr>
      <vt:lpstr>参考资源</vt:lpstr>
      <vt:lpstr>结巴分词：功能</vt:lpstr>
      <vt:lpstr>结巴分词：源码</vt:lpstr>
      <vt:lpstr>性能</vt:lpstr>
      <vt:lpstr>演示</vt:lpstr>
      <vt:lpstr>PowerPoint 演示文稿</vt:lpstr>
      <vt:lpstr>基于DAG和Dict</vt:lpstr>
      <vt:lpstr>分词步骤</vt:lpstr>
      <vt:lpstr>Dict</vt:lpstr>
      <vt:lpstr>PowerPoint 演示文稿</vt:lpstr>
      <vt:lpstr>Trie</vt:lpstr>
      <vt:lpstr>什么是trie</vt:lpstr>
      <vt:lpstr>Trie的python表示</vt:lpstr>
      <vt:lpstr>Python</vt:lpstr>
      <vt:lpstr>文本预处理</vt:lpstr>
      <vt:lpstr>Python</vt:lpstr>
      <vt:lpstr>短语的 DAG 表示</vt:lpstr>
      <vt:lpstr>求 DAG 的最大概率路径</vt:lpstr>
      <vt:lpstr>动态规划求最大概率路径 </vt:lpstr>
      <vt:lpstr>基于 HMM 的 Viterbi 算法</vt:lpstr>
      <vt:lpstr>基于 HMM 的 Viterbi 算法</vt:lpstr>
      <vt:lpstr>Viterbi</vt:lpstr>
      <vt:lpstr>e.g.</vt:lpstr>
      <vt:lpstr>e.g. contd</vt:lpstr>
      <vt:lpstr>PowerPoint 演示文稿</vt:lpstr>
      <vt:lpstr>Viterbi</vt:lpstr>
      <vt:lpstr>过程</vt:lpstr>
      <vt:lpstr>用 Viterbi 算法做中文分词： 问题描述</vt:lpstr>
      <vt:lpstr>用 Viterbi 算法做中文分词： 问题描述</vt:lpstr>
      <vt:lpstr>Thank you! &amp; Merry Christmas!</vt:lpstr>
    </vt:vector>
  </TitlesOfParts>
  <Company>moxie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两种中文分词方法</dc:title>
  <dc:creator>moxie moxie</dc:creator>
  <cp:lastModifiedBy>moxie moxie</cp:lastModifiedBy>
  <cp:revision>46</cp:revision>
  <dcterms:created xsi:type="dcterms:W3CDTF">2013-12-24T08:30:53Z</dcterms:created>
  <dcterms:modified xsi:type="dcterms:W3CDTF">2013-12-25T11:40:33Z</dcterms:modified>
</cp:coreProperties>
</file>