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9" r:id="rId3"/>
    <p:sldId id="27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58" r:id="rId2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78830" autoAdjust="0"/>
  </p:normalViewPr>
  <p:slideViewPr>
    <p:cSldViewPr snapToGrid="0">
      <p:cViewPr varScale="1">
        <p:scale>
          <a:sx n="85" d="100"/>
          <a:sy n="85" d="100"/>
        </p:scale>
        <p:origin x="88" y="7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FBC770-403E-475E-A2E3-1C80C0FB0423}" type="datetime1">
              <a:rPr lang="ko-KR" altLang="en-US" smtClean="0"/>
              <a:t>2023-11-27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DBFD7B-1402-401C-B286-54B893D03A4C}" type="datetime1">
              <a:rPr lang="ko-KR" altLang="en-US" smtClean="0"/>
              <a:t>2023-11-27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AF%B8%EA%B5%AD_%EA%B5%AD%EB%A6%BD%ED%91%9C%EC%A4%80%EA%B8%B0%EC%88%A0%EC%97%B0%EA%B5%AC%EC%86%8C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ko.wikipedia.org/wiki/Rijndael" TargetMode="External"/><Relationship Id="rId4" Type="http://schemas.openxmlformats.org/officeDocument/2006/relationships/hyperlink" Target="https://ko.wikipedia.org/w/index.php?title=%EB%AF%B8%EA%B5%AD_%EC%97%B0%EB%B0%A9_%EC%A0%95%EB%B3%B4_%EC%B2%98%EB%A6%AC_%ED%91%9C%EC%A4%80&amp;action=edit&amp;redlink=1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고급 암호화 표준</a:t>
            </a:r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(Advanced Encryption Standard, AES)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National Institute of Standards and Technology,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국립표준연구소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미국 국립표준기술연구소"/>
              </a:rPr>
              <a:t>미국 표준 기술 연구소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(NIST)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2001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11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월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26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일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AES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 </a:t>
            </a:r>
            <a:r>
              <a:rPr lang="ko-KR" altLang="en-US" b="0" i="0" u="none" strike="noStrike" dirty="0">
                <a:solidFill>
                  <a:srgbClr val="D73333"/>
                </a:solidFill>
                <a:effectLst/>
                <a:latin typeface="Arial" panose="020B0604020202020204" pitchFamily="34" charset="0"/>
                <a:hlinkClick r:id="rId4" tooltip="미국 연방 정보 처리 표준 (없는 문서)"/>
              </a:rPr>
              <a:t>미국 연방 정보 처리 표준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(FIPS-197)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Rijndael"/>
              </a:rPr>
              <a:t>Rijndael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암호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빈센트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레이먼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(Vincent </a:t>
            </a:r>
            <a:r>
              <a:rPr lang="en-US" altLang="ko-K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Rijmen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과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요안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다먼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(Joan Daemen)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이름을 따서 지은 것으로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AES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표준은 여러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Rijndael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알고리즘 중 블록 크기가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128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비트인 알고리즘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0DBFD7B-1402-401C-B286-54B893D03A4C}" type="datetime1">
              <a:rPr lang="ko-KR" altLang="en-US" smtClean="0"/>
              <a:t>2023-11-27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01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16F60C3-5F0E-4C74-8A10-3C6342DF72CE}" type="datetime1">
              <a:rPr lang="ko-KR" altLang="en-US" smtClean="0"/>
              <a:t>2023-11-27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2D5A49B-9191-4DEB-A0F8-7CA9C61B9C19}" type="datetime1">
              <a:rPr lang="ko-KR" altLang="en-US" smtClean="0"/>
              <a:t>2023-11-27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083EC3D-47E3-4D28-BD42-E64EB1B25696}" type="datetime1">
              <a:rPr lang="ko-KR" altLang="en-US" smtClean="0"/>
              <a:t>2023-11-27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500B84B-3C5C-49DE-A4B3-1562819E64F9}" type="datetime1">
              <a:rPr lang="ko-KR" altLang="en-US" smtClean="0"/>
              <a:t>2023-11-27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6F418F7-86C1-49FF-AD10-315C89EABDB6}" type="datetime1">
              <a:rPr lang="ko-KR" altLang="en-US" smtClean="0"/>
              <a:t>2023-11-27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E75DD57-A933-4CF7-BD22-DDB2380C1618}" type="datetime1">
              <a:rPr lang="ko-KR" altLang="en-US" smtClean="0"/>
              <a:t>2023-11-27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3833429-AC63-412A-AA05-50A0CAB567A8}" type="datetime1">
              <a:rPr lang="ko-KR" altLang="en-US" smtClean="0"/>
              <a:t>2023-11-27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FB61CE-22F1-4937-8687-025B237EBB03}" type="datetime1">
              <a:rPr lang="ko-KR" altLang="en-US" smtClean="0"/>
              <a:t>2023-11-27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734FC7D7-0958-47C3-9C09-A6A48B7FD496}" type="datetime1">
              <a:rPr lang="ko-KR" altLang="en-US" smtClean="0"/>
              <a:t>2023-11-27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BE2D092-1E7F-4E5E-8EFE-840944FCD807}" type="datetime1">
              <a:rPr lang="ko-KR" altLang="en-US" smtClean="0"/>
              <a:t>2023-11-27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73D0BD8-2627-4610-A2CF-D0CA0958F2F4}" type="datetime1">
              <a:rPr lang="ko-KR" altLang="en-US" smtClean="0"/>
              <a:t>2023-11-27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11EA711-EE13-4EC1-AA96-434F5207432A}" type="datetime1">
              <a:rPr lang="ko-KR" altLang="en-US" smtClean="0"/>
              <a:t>2023-11-27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5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4.pn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2.png"/><Relationship Id="rId7" Type="http://schemas.openxmlformats.org/officeDocument/2006/relationships/image" Target="../media/image6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7.png"/><Relationship Id="rId9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altLang="ko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AES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알고리즘 구현 및  분석</a:t>
            </a:r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ko">
                <a:latin typeface="Malgun Gothic" panose="020B0503020000020004" pitchFamily="50" charset="-127"/>
                <a:ea typeface="Malgun Gothic" panose="020B0503020000020004" pitchFamily="50" charset="-127"/>
              </a:rPr>
              <a:t>Sit Dolor Amet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82FE1-D193-62F2-E964-964A6EE796DF}"/>
              </a:ext>
            </a:extLst>
          </p:cNvPr>
          <p:cNvSpPr txBox="1"/>
          <p:nvPr/>
        </p:nvSpPr>
        <p:spPr>
          <a:xfrm>
            <a:off x="727023" y="704538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AddRoundKey</a:t>
            </a:r>
            <a:r>
              <a:rPr lang="en-US" altLang="ko-KR" dirty="0"/>
              <a:t>  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BF53F0-3C00-6384-4586-872717C22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27" y="1362582"/>
            <a:ext cx="4969389" cy="450238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C448B93-D14F-B59E-3D3D-85CE368DB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659" y="1352850"/>
            <a:ext cx="1454225" cy="977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ADCE937-B51A-B216-337A-FE34B6898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230" y="2949291"/>
            <a:ext cx="3759393" cy="5588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2BA54B-D4E0-B2EB-AF6F-5218E507B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0035" y="1374133"/>
            <a:ext cx="1263129" cy="10338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945735-D99F-E756-21EB-091B6B12D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1303" y="1340149"/>
            <a:ext cx="1206562" cy="9906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8D1C77-03FD-3992-A9FF-2F3019EB7E81}"/>
              </a:ext>
            </a:extLst>
          </p:cNvPr>
          <p:cNvSpPr txBox="1"/>
          <p:nvPr/>
        </p:nvSpPr>
        <p:spPr>
          <a:xfrm>
            <a:off x="6155670" y="4105753"/>
            <a:ext cx="251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예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/>
              <a:t>ED  XOR  FA   = 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53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82FE1-D193-62F2-E964-964A6EE796DF}"/>
              </a:ext>
            </a:extLst>
          </p:cNvPr>
          <p:cNvSpPr txBox="1"/>
          <p:nvPr/>
        </p:nvSpPr>
        <p:spPr>
          <a:xfrm>
            <a:off x="727023" y="70453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반복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86397F-3658-7D8E-0E2B-D6740DDD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94" y="1686914"/>
            <a:ext cx="2521080" cy="40388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0C8A11-52E9-7A08-CD39-0C922757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570" y="1883774"/>
            <a:ext cx="1301817" cy="36450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E19E2B-034F-DCD2-1FB4-02D8E3EE7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165" y="1864723"/>
            <a:ext cx="1371670" cy="36641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E99EEE5-CAED-CD12-C51C-9CB74EB17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0134" y="1864723"/>
            <a:ext cx="1373250" cy="366413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0D4CC2E-7717-D1EC-ED10-FD99BB91F0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1471" y="1864723"/>
            <a:ext cx="1333569" cy="276874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BDA0B4-2B22-05E9-18A2-E9B0D8CA88C0}"/>
              </a:ext>
            </a:extLst>
          </p:cNvPr>
          <p:cNvSpPr txBox="1"/>
          <p:nvPr/>
        </p:nvSpPr>
        <p:spPr>
          <a:xfrm>
            <a:off x="6812838" y="353117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&gt;&gt;&gt;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23B8204-30E8-117E-EF2C-2C54D0F11D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7590" y="6122422"/>
            <a:ext cx="2616334" cy="36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9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82FE1-D193-62F2-E964-964A6EE796DF}"/>
              </a:ext>
            </a:extLst>
          </p:cNvPr>
          <p:cNvSpPr txBox="1"/>
          <p:nvPr/>
        </p:nvSpPr>
        <p:spPr>
          <a:xfrm>
            <a:off x="727023" y="70453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반복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86397F-3658-7D8E-0E2B-D6740DDD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04" y="1611963"/>
            <a:ext cx="2521080" cy="403880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23B8204-30E8-117E-EF2C-2C54D0F11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748" y="5927550"/>
            <a:ext cx="3802899" cy="5332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E7148E-DDE4-E539-1047-D5D75B420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570" y="704538"/>
            <a:ext cx="4140179" cy="2187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14BC4D-6A96-03D3-5DE5-875D7909C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572" y="1696947"/>
            <a:ext cx="4827087" cy="37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27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82FE1-D193-62F2-E964-964A6EE796DF}"/>
              </a:ext>
            </a:extLst>
          </p:cNvPr>
          <p:cNvSpPr txBox="1"/>
          <p:nvPr/>
        </p:nvSpPr>
        <p:spPr>
          <a:xfrm>
            <a:off x="511071" y="669772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복호화과정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KeyExpand</a:t>
            </a:r>
            <a:endParaRPr lang="ko-KR" altLang="en-US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49BF2F-CBA2-FBF9-79E8-171F7D850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644" y="2552662"/>
            <a:ext cx="4793119" cy="32209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15B8C2-627B-71D0-73BA-BF69AE853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71" y="1312690"/>
            <a:ext cx="3348675" cy="10003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9B4EEC-1F8E-7A94-E131-DAFF4D6ED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222" y="1292009"/>
            <a:ext cx="1257365" cy="90174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5182244-3B8E-DF84-E415-E0E0693ED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71" y="2600433"/>
            <a:ext cx="1710051" cy="108590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DEFE4FE-10F3-6713-E77C-222481CE70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4272" y="2638535"/>
            <a:ext cx="2749691" cy="100970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052BE68-E0A9-7A0F-70D9-39EAAE9458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907" y="3921823"/>
            <a:ext cx="5209154" cy="48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82FE1-D193-62F2-E964-964A6EE796DF}"/>
              </a:ext>
            </a:extLst>
          </p:cNvPr>
          <p:cNvSpPr txBox="1"/>
          <p:nvPr/>
        </p:nvSpPr>
        <p:spPr>
          <a:xfrm>
            <a:off x="511071" y="669772"/>
            <a:ext cx="346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복호화과정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AddRoundKey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DD1CC9-8071-2A09-2FD3-5475FFC5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581" y="1480232"/>
            <a:ext cx="5284208" cy="18288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3A48CA-D4AE-0508-3B47-DCD282F1D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895" y="3740861"/>
            <a:ext cx="1187511" cy="10126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0DB6E11-7E4E-BBED-5C26-CFAD95BE2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7962" y="3740861"/>
            <a:ext cx="1274779" cy="1022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D9F119C-39F7-DF69-2320-A50FE014C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40861"/>
            <a:ext cx="1371670" cy="971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7B2129-0E38-A638-AC40-49D94829EC67}"/>
              </a:ext>
            </a:extLst>
          </p:cNvPr>
          <p:cNvSpPr txBox="1"/>
          <p:nvPr/>
        </p:nvSpPr>
        <p:spPr>
          <a:xfrm>
            <a:off x="6115811" y="4900499"/>
            <a:ext cx="190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6A  XOR 1C  =  76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E962CD-53B0-431C-5B81-DAB45EBDF9A4}"/>
              </a:ext>
            </a:extLst>
          </p:cNvPr>
          <p:cNvSpPr txBox="1"/>
          <p:nvPr/>
        </p:nvSpPr>
        <p:spPr>
          <a:xfrm>
            <a:off x="9486901" y="5837392"/>
            <a:ext cx="1946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7C (</a:t>
            </a:r>
            <a:r>
              <a:rPr lang="ko-KR" altLang="en-US" dirty="0"/>
              <a:t>01110110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5DFABA-16FE-B906-1697-FB2EB74179F0}"/>
              </a:ext>
            </a:extLst>
          </p:cNvPr>
          <p:cNvSpPr txBox="1"/>
          <p:nvPr/>
        </p:nvSpPr>
        <p:spPr>
          <a:xfrm>
            <a:off x="9486900" y="5069386"/>
            <a:ext cx="2122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6A ( </a:t>
            </a:r>
            <a:r>
              <a:rPr lang="ko-KR" altLang="en-US" dirty="0"/>
              <a:t>01101010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F18DCB-3014-B710-E68A-C2A7B35E2166}"/>
              </a:ext>
            </a:extLst>
          </p:cNvPr>
          <p:cNvSpPr txBox="1"/>
          <p:nvPr/>
        </p:nvSpPr>
        <p:spPr>
          <a:xfrm>
            <a:off x="9486901" y="5438718"/>
            <a:ext cx="1770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1C (</a:t>
            </a:r>
            <a:r>
              <a:rPr lang="ko-KR" altLang="en-US" dirty="0"/>
              <a:t>00011100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ED6A16-19A6-2976-8277-306C6115C6F4}"/>
              </a:ext>
            </a:extLst>
          </p:cNvPr>
          <p:cNvSpPr txBox="1"/>
          <p:nvPr/>
        </p:nvSpPr>
        <p:spPr>
          <a:xfrm>
            <a:off x="8931950" y="5438718"/>
            <a:ext cx="697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XOR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1DE4C3-AEBD-1C9B-51C2-3CED220C42E8}"/>
              </a:ext>
            </a:extLst>
          </p:cNvPr>
          <p:cNvSpPr txBox="1"/>
          <p:nvPr/>
        </p:nvSpPr>
        <p:spPr>
          <a:xfrm>
            <a:off x="8931950" y="5883431"/>
            <a:ext cx="697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A1DFBE-31F5-8DC1-E727-F7C9607D2B0C}"/>
              </a:ext>
            </a:extLst>
          </p:cNvPr>
          <p:cNvSpPr txBox="1"/>
          <p:nvPr/>
        </p:nvSpPr>
        <p:spPr>
          <a:xfrm>
            <a:off x="6010428" y="335545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AddRoundKey</a:t>
            </a:r>
            <a:endParaRPr lang="ko-KR" altLang="en-US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2797614-A49E-A262-172F-F7B9C7B73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793" y="1259174"/>
            <a:ext cx="5046688" cy="517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37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717D375-B8B8-821D-731E-869E345D1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484" y="5525544"/>
            <a:ext cx="1560023" cy="1022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F6D7654-549B-31B0-4F1B-F4261E660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568" y="5484002"/>
            <a:ext cx="1949550" cy="11056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0A4D15-87C5-36D2-0EEA-3E0C2AEC2F9A}"/>
              </a:ext>
            </a:extLst>
          </p:cNvPr>
          <p:cNvSpPr txBox="1"/>
          <p:nvPr/>
        </p:nvSpPr>
        <p:spPr>
          <a:xfrm>
            <a:off x="511071" y="669772"/>
            <a:ext cx="346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복호화과정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InvShiftRows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785D296-BB0F-308A-BE37-C01EF70C0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71" y="1139253"/>
            <a:ext cx="5046688" cy="51716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9F0ED7-6704-9C24-16A9-0F291EBA4847}"/>
              </a:ext>
            </a:extLst>
          </p:cNvPr>
          <p:cNvSpPr txBox="1"/>
          <p:nvPr/>
        </p:nvSpPr>
        <p:spPr>
          <a:xfrm>
            <a:off x="6556985" y="3659540"/>
            <a:ext cx="2494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첫줄은</a:t>
            </a:r>
            <a:r>
              <a:rPr lang="ko-KR" altLang="en-US" dirty="0"/>
              <a:t> 그대로</a:t>
            </a:r>
            <a:endParaRPr lang="en-US" altLang="ko-KR" dirty="0"/>
          </a:p>
          <a:p>
            <a:r>
              <a:rPr lang="ko-KR" altLang="en-US" dirty="0"/>
              <a:t>둘째줄은 </a:t>
            </a:r>
            <a:r>
              <a:rPr lang="ko-KR" altLang="en-US" dirty="0" err="1"/>
              <a:t>오르쪽을</a:t>
            </a:r>
            <a:r>
              <a:rPr lang="ko-KR" altLang="en-US" dirty="0"/>
              <a:t>  </a:t>
            </a:r>
            <a:r>
              <a:rPr lang="en-US" altLang="ko-KR" dirty="0"/>
              <a:t>1</a:t>
            </a:r>
            <a:r>
              <a:rPr lang="ko-KR" altLang="en-US" dirty="0"/>
              <a:t>칸 </a:t>
            </a:r>
            <a:r>
              <a:rPr lang="en-US" altLang="ko-KR" dirty="0"/>
              <a:t>shift</a:t>
            </a:r>
          </a:p>
          <a:p>
            <a:r>
              <a:rPr lang="ko-KR" altLang="en-US" dirty="0"/>
              <a:t>셋째줄은 오른쪽을 </a:t>
            </a:r>
            <a:r>
              <a:rPr lang="en-US" altLang="ko-KR" dirty="0"/>
              <a:t>2</a:t>
            </a:r>
            <a:r>
              <a:rPr lang="ko-KR" altLang="en-US" dirty="0"/>
              <a:t>칸 </a:t>
            </a:r>
            <a:r>
              <a:rPr lang="en-US" altLang="ko-KR" dirty="0"/>
              <a:t>shift</a:t>
            </a:r>
          </a:p>
          <a:p>
            <a:r>
              <a:rPr lang="ko-KR" altLang="en-US" dirty="0"/>
              <a:t>네째줄은 오른쪽을 </a:t>
            </a:r>
            <a:r>
              <a:rPr lang="en-US" altLang="ko-KR" dirty="0"/>
              <a:t>3</a:t>
            </a:r>
            <a:r>
              <a:rPr lang="ko-KR" altLang="en-US" dirty="0"/>
              <a:t>칸 </a:t>
            </a:r>
            <a:r>
              <a:rPr lang="en-US" altLang="ko-KR" dirty="0" err="1"/>
              <a:t>shfit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12A311A-CF1C-A33B-ED9E-AB89F4934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7343" y="854438"/>
            <a:ext cx="1759040" cy="421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55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82FE1-D193-62F2-E964-964A6EE796DF}"/>
              </a:ext>
            </a:extLst>
          </p:cNvPr>
          <p:cNvSpPr txBox="1"/>
          <p:nvPr/>
        </p:nvSpPr>
        <p:spPr>
          <a:xfrm>
            <a:off x="511071" y="66977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복호화과정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InvSubBytes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6D7654-549B-31B0-4F1B-F4261E660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26" y="5154165"/>
            <a:ext cx="1832311" cy="10351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62E319-1C73-EB5B-6D96-A5887CB9E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266" y="1049950"/>
            <a:ext cx="4686681" cy="29749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CEF337-8E1E-6651-5FAE-D997E747E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6601" y="5125215"/>
            <a:ext cx="1873346" cy="1035103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ED520AC1-43AE-12ED-CD97-7905802B0657}"/>
              </a:ext>
            </a:extLst>
          </p:cNvPr>
          <p:cNvSpPr/>
          <p:nvPr/>
        </p:nvSpPr>
        <p:spPr>
          <a:xfrm>
            <a:off x="8237095" y="2256020"/>
            <a:ext cx="359764" cy="359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5620A8-08F8-A5F7-2E99-CF766621D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71" y="1139253"/>
            <a:ext cx="5046688" cy="51716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2C06FB0-65E4-602C-9640-93E97EF30C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1586" y="4084562"/>
            <a:ext cx="3530781" cy="6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12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82FE1-D193-62F2-E964-964A6EE796DF}"/>
              </a:ext>
            </a:extLst>
          </p:cNvPr>
          <p:cNvSpPr txBox="1"/>
          <p:nvPr/>
        </p:nvSpPr>
        <p:spPr>
          <a:xfrm>
            <a:off x="511071" y="66977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복호화과정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AddRoundkey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CEF337-8E1E-6651-5FAE-D997E747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30" y="3313408"/>
            <a:ext cx="1518791" cy="1035103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ED520AC1-43AE-12ED-CD97-7905802B0657}"/>
              </a:ext>
            </a:extLst>
          </p:cNvPr>
          <p:cNvSpPr/>
          <p:nvPr/>
        </p:nvSpPr>
        <p:spPr>
          <a:xfrm>
            <a:off x="6405830" y="3433783"/>
            <a:ext cx="359764" cy="359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C16719-F8F6-F069-65C9-07B937CC5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168" y="3351510"/>
            <a:ext cx="1244664" cy="9970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0BCCF6-9ED8-1806-B5C7-967AAA947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856" y="1410950"/>
            <a:ext cx="5555448" cy="8949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A4F6597-1C4B-CA3D-7CDA-4A758020B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1529" y="3313408"/>
            <a:ext cx="1292094" cy="10351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045636-9110-65FD-247A-4ED8631EC7D3}"/>
              </a:ext>
            </a:extLst>
          </p:cNvPr>
          <p:cNvSpPr txBox="1"/>
          <p:nvPr/>
        </p:nvSpPr>
        <p:spPr>
          <a:xfrm>
            <a:off x="6380880" y="4913610"/>
            <a:ext cx="191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OF  XOR E7  =  E8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482B87-9871-3ABB-F318-8A15E5D955DC}"/>
              </a:ext>
            </a:extLst>
          </p:cNvPr>
          <p:cNvSpPr txBox="1"/>
          <p:nvPr/>
        </p:nvSpPr>
        <p:spPr>
          <a:xfrm>
            <a:off x="9696763" y="5719719"/>
            <a:ext cx="1946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E8 (1110 1000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6C49DD-276C-CC26-0B70-58F193124BDB}"/>
              </a:ext>
            </a:extLst>
          </p:cNvPr>
          <p:cNvSpPr txBox="1"/>
          <p:nvPr/>
        </p:nvSpPr>
        <p:spPr>
          <a:xfrm>
            <a:off x="9696762" y="4951713"/>
            <a:ext cx="2122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0F (0000 1111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47590-C4D3-19BB-B7F5-2033C252195B}"/>
              </a:ext>
            </a:extLst>
          </p:cNvPr>
          <p:cNvSpPr txBox="1"/>
          <p:nvPr/>
        </p:nvSpPr>
        <p:spPr>
          <a:xfrm>
            <a:off x="9696763" y="5321045"/>
            <a:ext cx="1770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E7 (1110 0111)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401A6-30C1-5B92-45DD-E1C938374781}"/>
              </a:ext>
            </a:extLst>
          </p:cNvPr>
          <p:cNvSpPr txBox="1"/>
          <p:nvPr/>
        </p:nvSpPr>
        <p:spPr>
          <a:xfrm>
            <a:off x="9141812" y="5321045"/>
            <a:ext cx="697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XOR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76A265-C5A5-951F-6DD8-C48D6CAF18F9}"/>
              </a:ext>
            </a:extLst>
          </p:cNvPr>
          <p:cNvSpPr txBox="1"/>
          <p:nvPr/>
        </p:nvSpPr>
        <p:spPr>
          <a:xfrm>
            <a:off x="9141812" y="5765758"/>
            <a:ext cx="697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=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0204E91-4B1E-9138-4324-155B996F86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071" y="1139253"/>
            <a:ext cx="4931372" cy="517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08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82FE1-D193-62F2-E964-964A6EE796DF}"/>
              </a:ext>
            </a:extLst>
          </p:cNvPr>
          <p:cNvSpPr txBox="1"/>
          <p:nvPr/>
        </p:nvSpPr>
        <p:spPr>
          <a:xfrm>
            <a:off x="511071" y="66977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복호화과정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InvMixColumns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D520AC1-43AE-12ED-CD97-7905802B0657}"/>
              </a:ext>
            </a:extLst>
          </p:cNvPr>
          <p:cNvSpPr/>
          <p:nvPr/>
        </p:nvSpPr>
        <p:spPr>
          <a:xfrm>
            <a:off x="8068054" y="6108857"/>
            <a:ext cx="359764" cy="359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76A265-C5A5-951F-6DD8-C48D6CAF18F9}"/>
              </a:ext>
            </a:extLst>
          </p:cNvPr>
          <p:cNvSpPr txBox="1"/>
          <p:nvPr/>
        </p:nvSpPr>
        <p:spPr>
          <a:xfrm>
            <a:off x="9141812" y="5765758"/>
            <a:ext cx="697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=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0204E91-4B1E-9138-4324-155B996F8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" y="1139253"/>
            <a:ext cx="4931372" cy="51716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1A82AB-AFB6-6F9D-97C3-03D2472E7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50" y="687243"/>
            <a:ext cx="5634342" cy="26698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BB0EB3-F6DA-F088-B905-58814234E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0377" y="4299160"/>
            <a:ext cx="1968601" cy="9207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C16719-F8F6-F069-65C9-07B937CC5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5646" y="4214742"/>
            <a:ext cx="1244664" cy="99700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BB1540F-FF96-2EE9-F19D-067EB0F8F1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5384" y="3518398"/>
            <a:ext cx="6001058" cy="234962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F87CED6-6EB4-A834-FA8D-4D8221CAB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890415"/>
              </p:ext>
            </p:extLst>
          </p:nvPr>
        </p:nvGraphicFramePr>
        <p:xfrm>
          <a:off x="7320658" y="4018971"/>
          <a:ext cx="1561014" cy="1482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221">
                  <a:extLst>
                    <a:ext uri="{9D8B030D-6E8A-4147-A177-3AD203B41FA5}">
                      <a16:colId xmlns:a16="http://schemas.microsoft.com/office/drawing/2014/main" val="3006905453"/>
                    </a:ext>
                  </a:extLst>
                </a:gridCol>
                <a:gridCol w="428287">
                  <a:extLst>
                    <a:ext uri="{9D8B030D-6E8A-4147-A177-3AD203B41FA5}">
                      <a16:colId xmlns:a16="http://schemas.microsoft.com/office/drawing/2014/main" val="370936483"/>
                    </a:ext>
                  </a:extLst>
                </a:gridCol>
                <a:gridCol w="390253">
                  <a:extLst>
                    <a:ext uri="{9D8B030D-6E8A-4147-A177-3AD203B41FA5}">
                      <a16:colId xmlns:a16="http://schemas.microsoft.com/office/drawing/2014/main" val="671490118"/>
                    </a:ext>
                  </a:extLst>
                </a:gridCol>
                <a:gridCol w="390253">
                  <a:extLst>
                    <a:ext uri="{9D8B030D-6E8A-4147-A177-3AD203B41FA5}">
                      <a16:colId xmlns:a16="http://schemas.microsoft.com/office/drawing/2014/main" val="2945093023"/>
                    </a:ext>
                  </a:extLst>
                </a:gridCol>
              </a:tblGrid>
              <a:tr h="370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742038"/>
                  </a:ext>
                </a:extLst>
              </a:tr>
              <a:tr h="370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059077"/>
                  </a:ext>
                </a:extLst>
              </a:tr>
              <a:tr h="370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633135"/>
                  </a:ext>
                </a:extLst>
              </a:tr>
              <a:tr h="370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47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340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82FE1-D193-62F2-E964-964A6EE796DF}"/>
              </a:ext>
            </a:extLst>
          </p:cNvPr>
          <p:cNvSpPr txBox="1"/>
          <p:nvPr/>
        </p:nvSpPr>
        <p:spPr>
          <a:xfrm>
            <a:off x="368665" y="692257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복호화과정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(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반복적으로 </a:t>
            </a:r>
            <a:r>
              <a:rPr lang="ko-KR" altLang="en-US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라운드수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만큼 수행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0204E91-4B1E-9138-4324-155B996F8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65" y="1266669"/>
            <a:ext cx="4285781" cy="51716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2239B8-04A9-5E3C-DE36-BA6331508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036" y="1285407"/>
            <a:ext cx="1987652" cy="36450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27CD6F-6CD7-8B76-2168-DBF3217AD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328" y="1281877"/>
            <a:ext cx="1987652" cy="361968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9F42C25-5165-6AE6-B026-D125A39B0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7180" y="1281877"/>
            <a:ext cx="1968601" cy="271158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36204F1-30B4-476E-0B56-47FE56266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2375" y="5375667"/>
            <a:ext cx="1206562" cy="88269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DFAA223-F1FC-066C-62E5-8D06F229C8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6480" y="5350265"/>
            <a:ext cx="1759040" cy="8572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24C7D2-3B3F-EE3B-066A-525DDA70916B}"/>
                  </a:ext>
                </a:extLst>
              </p:cNvPr>
              <p:cNvSpPr txBox="1"/>
              <p:nvPr/>
            </p:nvSpPr>
            <p:spPr>
              <a:xfrm>
                <a:off x="7037882" y="5576124"/>
                <a:ext cx="5621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24C7D2-3B3F-EE3B-066A-525DDA709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882" y="5576124"/>
                <a:ext cx="562131" cy="276999"/>
              </a:xfrm>
              <a:prstGeom prst="rect">
                <a:avLst/>
              </a:prstGeom>
              <a:blipFill>
                <a:blip r:embed="rId8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그림 28">
            <a:extLst>
              <a:ext uri="{FF2B5EF4-FFF2-40B4-BE49-F238E27FC236}">
                <a16:creationId xmlns:a16="http://schemas.microsoft.com/office/drawing/2014/main" id="{53D3CDE9-1B60-FEFB-CFCE-D954063641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8311" y="5299463"/>
            <a:ext cx="1244664" cy="95889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B607DB-3303-2BD4-263D-50432A8237A8}"/>
              </a:ext>
            </a:extLst>
          </p:cNvPr>
          <p:cNvSpPr txBox="1"/>
          <p:nvPr/>
        </p:nvSpPr>
        <p:spPr>
          <a:xfrm>
            <a:off x="5751980" y="6359604"/>
            <a:ext cx="569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 (0100 000  XOR  01(0000 0001)  =  41 ( 0100 0001)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56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445515A-BF0F-9EB1-D39A-AA9FD5D4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06" y="2782615"/>
            <a:ext cx="4801993" cy="32269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98BA5E-4226-BCEB-2BB6-0B0D10912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970" y="1242724"/>
            <a:ext cx="3348675" cy="10003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64FC8D-A397-B5F5-AB90-2F73FE7FD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974" y="3276471"/>
            <a:ext cx="5086611" cy="12446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16C43BB-066D-042B-7DE8-3A9C1531A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8973" y="4952061"/>
            <a:ext cx="4496031" cy="93349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4C33167-B421-9ABE-6AF1-330E41B6F7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8138" y="1041530"/>
            <a:ext cx="1710051" cy="108590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45D95F3-70AF-9459-D81D-90D1D06E86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1339" y="1079632"/>
            <a:ext cx="2749691" cy="10097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97EA12A-255F-3B31-0F52-7D543A104D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5974" y="2362920"/>
            <a:ext cx="5209154" cy="48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88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82FE1-D193-62F2-E964-964A6EE796DF}"/>
              </a:ext>
            </a:extLst>
          </p:cNvPr>
          <p:cNvSpPr txBox="1"/>
          <p:nvPr/>
        </p:nvSpPr>
        <p:spPr>
          <a:xfrm>
            <a:off x="368665" y="692257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복호화과정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(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반복적으로 </a:t>
            </a:r>
            <a:r>
              <a:rPr lang="ko-KR" altLang="en-US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라운드수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만큼 수행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51E404-46B2-8EA8-DB20-B2E00F91B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35" y="1166522"/>
            <a:ext cx="3377181" cy="54102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5C5752-EDD6-0650-5BA1-29A98587D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158" y="1235352"/>
            <a:ext cx="1168460" cy="9525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FC6F13-6F99-778A-382D-D065EB015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319" y="1205370"/>
            <a:ext cx="1146786" cy="9525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012B01-ED9D-9498-0A2C-047AE9413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0461" y="1235352"/>
            <a:ext cx="1146786" cy="9525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9C7B66-D4D2-C6B9-EDB4-6DE0EA8D1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1946" y="5073833"/>
            <a:ext cx="1111307" cy="95254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049F438-512C-B57A-4C5E-22F804A7CE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1206" y="2774543"/>
            <a:ext cx="5207268" cy="18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22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82FE1-D193-62F2-E964-964A6EE796DF}"/>
              </a:ext>
            </a:extLst>
          </p:cNvPr>
          <p:cNvSpPr txBox="1"/>
          <p:nvPr/>
        </p:nvSpPr>
        <p:spPr>
          <a:xfrm>
            <a:off x="368665" y="692257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복호화과정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(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반복적으로 </a:t>
            </a:r>
            <a:r>
              <a:rPr lang="ko-KR" altLang="en-US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라운드수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만큼 수행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0204E91-4B1E-9138-4324-155B996F8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89" y="1423259"/>
            <a:ext cx="4214549" cy="47424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24C7D2-3B3F-EE3B-066A-525DDA70916B}"/>
                  </a:ext>
                </a:extLst>
              </p:cNvPr>
              <p:cNvSpPr txBox="1"/>
              <p:nvPr/>
            </p:nvSpPr>
            <p:spPr>
              <a:xfrm>
                <a:off x="8198674" y="5846519"/>
                <a:ext cx="5621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24C7D2-3B3F-EE3B-066A-525DDA709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674" y="5846519"/>
                <a:ext cx="562131" cy="276999"/>
              </a:xfrm>
              <a:prstGeom prst="rect">
                <a:avLst/>
              </a:prstGeom>
              <a:blipFill>
                <a:blip r:embed="rId3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그림 28">
            <a:extLst>
              <a:ext uri="{FF2B5EF4-FFF2-40B4-BE49-F238E27FC236}">
                <a16:creationId xmlns:a16="http://schemas.microsoft.com/office/drawing/2014/main" id="{53D3CDE9-1B60-FEFB-CFCE-D95406364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5886" y="5496664"/>
            <a:ext cx="1244664" cy="9588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2735EA-DC36-4ED1-65DD-33FC44B5A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4146" y="5543670"/>
            <a:ext cx="1206562" cy="8826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7D3E3A-7D8A-D096-614E-D0780272C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4099" y="5598269"/>
            <a:ext cx="1454143" cy="8572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F1DAC9-0EEB-69D5-5A4E-805BA60679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8660" y="1061589"/>
            <a:ext cx="1111307" cy="9525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73C4020-D5B0-7EEE-4361-12D3A3072E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1773" y="1803555"/>
            <a:ext cx="1111307" cy="101266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F5CA94C-7604-87CD-D7C9-045335E0D4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869" y="3249885"/>
            <a:ext cx="4311872" cy="17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49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6EC6B-6C42-7670-B4A1-2260C7FA7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99410"/>
            <a:ext cx="11029615" cy="5075940"/>
          </a:xfrm>
        </p:spPr>
        <p:txBody>
          <a:bodyPr/>
          <a:lstStyle/>
          <a:p>
            <a:r>
              <a:rPr lang="en-US" altLang="ko-KR" dirty="0"/>
              <a:t>DES(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 Encryption Standard)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에 대한 공격들의 발표로 인해 새로운 암호 알고리즘의 필요성 대두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1998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년 미국의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NIST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는 새로운 암호화 알고리즘을 공모</a:t>
            </a: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최고의 </a:t>
            </a:r>
            <a:r>
              <a:rPr lang="ko-KR" alt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알고리즘를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자리를 놓고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15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개가 경쟁 했음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, Rijndael 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암호</a:t>
            </a: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빈센트 </a:t>
            </a:r>
            <a:r>
              <a:rPr lang="ko-KR" alt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레이먼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(Vincent </a:t>
            </a:r>
            <a:r>
              <a:rPr lang="en-US" altLang="ko-KR" dirty="0" err="1">
                <a:solidFill>
                  <a:srgbClr val="202122"/>
                </a:solidFill>
                <a:latin typeface="Arial" panose="020B0604020202020204" pitchFamily="34" charset="0"/>
              </a:rPr>
              <a:t>Rijmen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과 </a:t>
            </a:r>
            <a:r>
              <a:rPr lang="ko-KR" alt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요안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다먼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(Joan Daemen)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의 이름을 따서 지은 것으로 </a:t>
            </a: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2001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년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11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월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26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일 </a:t>
            </a:r>
            <a:r>
              <a:rPr lang="en-US" altLang="ko-K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Rijndael </a:t>
            </a:r>
            <a:r>
              <a:rPr lang="ko-KR" alt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알고리즘을 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미국 연방 정보 처리 표준으로 선정</a:t>
            </a: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FFCAF-5162-9F67-BFCB-4B380718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2023-11-27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C6D54-B0E3-B636-D380-365FB01DB5B2}"/>
              </a:ext>
            </a:extLst>
          </p:cNvPr>
          <p:cNvSpPr txBox="1"/>
          <p:nvPr/>
        </p:nvSpPr>
        <p:spPr>
          <a:xfrm>
            <a:off x="747636" y="808433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>
                <a:solidFill>
                  <a:srgbClr val="202122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고급 암호화 표준</a:t>
            </a:r>
            <a:r>
              <a:rPr lang="en-US" altLang="ko-KR" b="1" i="0" dirty="0">
                <a:solidFill>
                  <a:srgbClr val="202122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(Advanced Encryption Standard, AES)</a:t>
            </a:r>
          </a:p>
        </p:txBody>
      </p:sp>
    </p:spTree>
    <p:extLst>
      <p:ext uri="{BB962C8B-B14F-4D97-AF65-F5344CB8AC3E}">
        <p14:creationId xmlns:p14="http://schemas.microsoft.com/office/powerpoint/2010/main" val="147794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445515A-BF0F-9EB1-D39A-AA9FD5D4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970" y="2610228"/>
            <a:ext cx="3410086" cy="22915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98BA5E-4226-BCEB-2BB6-0B0D10912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970" y="1242724"/>
            <a:ext cx="3348675" cy="100031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CC38FB6-2BF5-DA2F-BEA2-B5F30277A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520" y="1242724"/>
            <a:ext cx="1244664" cy="45404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8D5587-277B-322B-965C-CD299CCA6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117" y="1242724"/>
            <a:ext cx="1122781" cy="45103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50C239-B5C8-1EB2-E8C1-D9C4FD3B56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6222" y="1292009"/>
            <a:ext cx="1257365" cy="9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2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B50C239-B5C8-1EB2-E8C1-D9C4FD3B5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58" y="1142107"/>
            <a:ext cx="1257365" cy="9017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C82FE1-D193-62F2-E964-964A6EE796DF}"/>
              </a:ext>
            </a:extLst>
          </p:cNvPr>
          <p:cNvSpPr txBox="1"/>
          <p:nvPr/>
        </p:nvSpPr>
        <p:spPr>
          <a:xfrm>
            <a:off x="727023" y="704538"/>
            <a:ext cx="182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CrateState</a:t>
            </a:r>
            <a:r>
              <a:rPr lang="en-US" altLang="ko-KR" dirty="0"/>
              <a:t>   </a:t>
            </a:r>
            <a:r>
              <a:rPr lang="ko-KR" altLang="en-US" dirty="0"/>
              <a:t>패딩 </a:t>
            </a:r>
          </a:p>
        </p:txBody>
      </p:sp>
    </p:spTree>
    <p:extLst>
      <p:ext uri="{BB962C8B-B14F-4D97-AF65-F5344CB8AC3E}">
        <p14:creationId xmlns:p14="http://schemas.microsoft.com/office/powerpoint/2010/main" val="172937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B50C239-B5C8-1EB2-E8C1-D9C4FD3B5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700" y="1914606"/>
            <a:ext cx="1257365" cy="9017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C82FE1-D193-62F2-E964-964A6EE796DF}"/>
              </a:ext>
            </a:extLst>
          </p:cNvPr>
          <p:cNvSpPr txBox="1"/>
          <p:nvPr/>
        </p:nvSpPr>
        <p:spPr>
          <a:xfrm>
            <a:off x="727023" y="704538"/>
            <a:ext cx="182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CrateState</a:t>
            </a:r>
            <a:r>
              <a:rPr lang="en-US" altLang="ko-KR" dirty="0"/>
              <a:t>   </a:t>
            </a:r>
            <a:r>
              <a:rPr lang="ko-KR" altLang="en-US" dirty="0"/>
              <a:t>패딩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BF53F0-3C00-6384-4586-872717C22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27" y="1362582"/>
            <a:ext cx="5598976" cy="4502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B31131-5732-36DE-8228-5E9E8AC26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745" y="2086064"/>
            <a:ext cx="3759393" cy="5588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2FFCA7-8DB6-F810-A588-3D68705F7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785" y="3613772"/>
            <a:ext cx="1168460" cy="8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1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82FE1-D193-62F2-E964-964A6EE796DF}"/>
              </a:ext>
            </a:extLst>
          </p:cNvPr>
          <p:cNvSpPr txBox="1"/>
          <p:nvPr/>
        </p:nvSpPr>
        <p:spPr>
          <a:xfrm>
            <a:off x="727023" y="704538"/>
            <a:ext cx="10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SubBytes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BF53F0-3C00-6384-4586-872717C22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27" y="1362582"/>
            <a:ext cx="5598976" cy="45023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2FFCA7-8DB6-F810-A588-3D68705F7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46305"/>
            <a:ext cx="1168460" cy="8826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E29934-25A6-269C-3C7E-147DCD013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56580"/>
            <a:ext cx="3168813" cy="7112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897F27E-CA27-C6E6-969C-AE8F64E5A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4257" y="631023"/>
            <a:ext cx="4430516" cy="279797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0206955-D067-BCA5-B0DE-45CCF0DFAD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744760"/>
            <a:ext cx="1263715" cy="914447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9CE72B1D-19AF-F1B5-55B5-EC473E7A91A4}"/>
              </a:ext>
            </a:extLst>
          </p:cNvPr>
          <p:cNvSpPr/>
          <p:nvPr/>
        </p:nvSpPr>
        <p:spPr>
          <a:xfrm>
            <a:off x="9953469" y="4467817"/>
            <a:ext cx="464695" cy="5089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963CB31-2CBF-0675-640A-4B0A054F6D5F}"/>
              </a:ext>
            </a:extLst>
          </p:cNvPr>
          <p:cNvSpPr/>
          <p:nvPr/>
        </p:nvSpPr>
        <p:spPr>
          <a:xfrm>
            <a:off x="7674964" y="1362582"/>
            <a:ext cx="389744" cy="2961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85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82FE1-D193-62F2-E964-964A6EE796DF}"/>
              </a:ext>
            </a:extLst>
          </p:cNvPr>
          <p:cNvSpPr txBox="1"/>
          <p:nvPr/>
        </p:nvSpPr>
        <p:spPr>
          <a:xfrm>
            <a:off x="727023" y="704538"/>
            <a:ext cx="115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ShiftRows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BF53F0-3C00-6384-4586-872717C22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27" y="1362582"/>
            <a:ext cx="5598976" cy="45023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C62053-63F0-CA1C-4A92-96F394B6F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124" y="941573"/>
            <a:ext cx="1358970" cy="9588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D02B21-5748-1E05-F84A-339BB7C7D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265" y="2488055"/>
            <a:ext cx="1866996" cy="37593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9DE41B-E6A1-1730-F625-DCF3D17B4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720" y="986025"/>
            <a:ext cx="1263715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1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82FE1-D193-62F2-E964-964A6EE796DF}"/>
              </a:ext>
            </a:extLst>
          </p:cNvPr>
          <p:cNvSpPr txBox="1"/>
          <p:nvPr/>
        </p:nvSpPr>
        <p:spPr>
          <a:xfrm>
            <a:off x="727023" y="70453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MixColumn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BF53F0-3C00-6384-4586-872717C22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27" y="1362582"/>
            <a:ext cx="4969389" cy="45023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C62053-63F0-CA1C-4A92-96F394B6F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071" y="1072347"/>
            <a:ext cx="1358970" cy="9588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BCE705-2B00-025B-0FD2-850C6B0EA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258" y="3999871"/>
            <a:ext cx="5470295" cy="25724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896635-9D49-9DF7-B05E-AFF43A340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612" y="2453198"/>
            <a:ext cx="1406689" cy="11584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672A8C1-CED8-6EAD-1EAC-2E30BCC76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4842" y="2427901"/>
            <a:ext cx="1761164" cy="117531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C448B93-D14F-B59E-3D3D-85CE368DB0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6330" y="1053296"/>
            <a:ext cx="1454225" cy="9779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10AFF1F-EFD7-EF76-E70A-99DF8AABA8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9343" y="2726618"/>
            <a:ext cx="321670" cy="5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691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{2541E109-7129-4640-AF40-5C154F81A607}tf33552983_win32</Template>
  <TotalTime>252</TotalTime>
  <Words>303</Words>
  <Application>Microsoft Office PowerPoint</Application>
  <PresentationFormat>와이드스크린</PresentationFormat>
  <Paragraphs>60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돋움체</vt:lpstr>
      <vt:lpstr>맑은 고딕</vt:lpstr>
      <vt:lpstr>Arial</vt:lpstr>
      <vt:lpstr>Calibri</vt:lpstr>
      <vt:lpstr>Cambria Math</vt:lpstr>
      <vt:lpstr>Franklin Gothic Book</vt:lpstr>
      <vt:lpstr>Wingdings 2</vt:lpstr>
      <vt:lpstr>DividendVTI</vt:lpstr>
      <vt:lpstr>AES 알고리즘 구현 및 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c.s nam</dc:creator>
  <cp:lastModifiedBy>nam c.s</cp:lastModifiedBy>
  <cp:revision>2</cp:revision>
  <dcterms:created xsi:type="dcterms:W3CDTF">2023-11-27T05:34:54Z</dcterms:created>
  <dcterms:modified xsi:type="dcterms:W3CDTF">2023-11-27T09:47:41Z</dcterms:modified>
</cp:coreProperties>
</file>