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312" r:id="rId5"/>
    <p:sldId id="313" r:id="rId6"/>
    <p:sldId id="260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Dosis" pitchFamily="2" charset="-18"/>
      <p:regular r:id="rId13"/>
      <p:bold r:id="rId14"/>
    </p:embeddedFont>
    <p:embeddedFont>
      <p:font typeface="Zen Dots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nád" initials="C" lastIdx="1" clrIdx="0">
    <p:extLst>
      <p:ext uri="{19B8F6BF-5375-455C-9EA6-DF929625EA0E}">
        <p15:presenceInfo xmlns:p15="http://schemas.microsoft.com/office/powerpoint/2012/main" userId="Csaná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E0BD9-1CA9-4712-A21D-F7DA4B5814F8}">
  <a:tblStyle styleId="{CE7E0BD9-1CA9-4712-A21D-F7DA4B581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7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Készítette: Szabó Tamás, Nagy Kristóf Róbert, Gyarmati Csanád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1403543" y="841314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i="0" dirty="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Rendezési algoritmusok</a:t>
            </a:r>
            <a:br>
              <a:rPr lang="hu-HU" sz="2000" i="0" dirty="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hu-HU" sz="3100" dirty="0">
                <a:ea typeface="Arimo"/>
                <a:cs typeface="Arimo"/>
              </a:rPr>
              <a:t>A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hu-HU" sz="3100" b="1" i="1" u="sng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beszúró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- és a </a:t>
            </a:r>
            <a:r>
              <a:rPr lang="hu-HU" sz="3100" b="1" i="1" u="sng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továbbfejlesztett beszúró 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rendezés</a:t>
            </a:r>
            <a:endParaRPr sz="3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" name="Google Shape;10071;p80"/>
          <p:cNvGrpSpPr/>
          <p:nvPr/>
        </p:nvGrpSpPr>
        <p:grpSpPr>
          <a:xfrm>
            <a:off x="874931" y="2907661"/>
            <a:ext cx="1182276" cy="662027"/>
            <a:chOff x="2029517" y="1732295"/>
            <a:chExt cx="1149068" cy="643432"/>
          </a:xfrm>
        </p:grpSpPr>
        <p:grpSp>
          <p:nvGrpSpPr>
            <p:cNvPr id="26" name="Google Shape;10072;p80"/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43" name="Google Shape;10073;p80"/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47" name="Google Shape;10074;p80"/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" name="Google Shape;10075;p80"/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0076;p80"/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45" name="Google Shape;10077;p80"/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6" name="Google Shape;10078;p80"/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10079;p80"/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28" name="Google Shape;10080;p80"/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37" name="Google Shape;10081;p80"/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41" name="Google Shape;10082;p80"/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2" name="Google Shape;10083;p80"/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10084;p80"/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39" name="Google Shape;10085;p80"/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0" name="Google Shape;10086;p80"/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" name="Google Shape;10087;p80"/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30" name="Google Shape;10088;p80"/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" name="Google Shape;10089;p80"/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35" name="Google Shape;10090;p80"/>
                  <p:cNvCxnSpPr/>
                  <p:nvPr/>
                </p:nvCxnSpPr>
                <p:spPr>
                  <a:xfrm rot="10800000" flipH="1">
                    <a:off x="2158948" y="1783103"/>
                    <a:ext cx="459000" cy="2823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" name="Google Shape;10091;p80"/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" name="Google Shape;10092;p80"/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33" name="Google Shape;10093;p80"/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4" name="Google Shape;10094;p80"/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BESZÚRÓ RENDEZÉS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20000" y="1174499"/>
            <a:ext cx="7704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következő adatokat az ábra/oldalon lévő példa alapján kaptuk meg.</a:t>
            </a:r>
            <a:endParaRPr sz="11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16" name="Google Shape;1816;p36"/>
          <p:cNvSpPr txBox="1"/>
          <p:nvPr/>
        </p:nvSpPr>
        <p:spPr>
          <a:xfrm>
            <a:off x="4679775" y="4124675"/>
            <a:ext cx="3742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Egyéb segítség/forrás: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1218294387"/>
              </p:ext>
            </p:extLst>
          </p:nvPr>
        </p:nvGraphicFramePr>
        <p:xfrm>
          <a:off x="634125" y="1842607"/>
          <a:ext cx="7660600" cy="1293398"/>
        </p:xfrm>
        <a:graphic>
          <a:graphicData uri="http://schemas.openxmlformats.org/drawingml/2006/table">
            <a:tbl>
              <a:tblPr>
                <a:noFill/>
                <a:tableStyleId>{CE7E0BD9-1CA9-4712-A21D-F7DA4B5814F8}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i="0" u="none" strike="noStrike" cap="none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ÖSSZEHASONLÍTÁSOK</a:t>
                      </a:r>
                      <a:r>
                        <a:rPr lang="hu-HU" sz="900" b="1" baseline="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TÁRIGÉNY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HIÁNYOS</a:t>
                      </a:r>
                      <a:r>
                        <a:rPr lang="hu-HU" sz="900" baseline="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ADAT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MOZGATÁSOK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0" name="Google Shape;1820;p36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551900" y="1174500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oogle Shape;9906;p80"/>
          <p:cNvGrpSpPr/>
          <p:nvPr/>
        </p:nvGrpSpPr>
        <p:grpSpPr>
          <a:xfrm>
            <a:off x="634125" y="3349727"/>
            <a:ext cx="7660600" cy="724812"/>
            <a:chOff x="803163" y="1111966"/>
            <a:chExt cx="2447800" cy="203430"/>
          </a:xfrm>
        </p:grpSpPr>
        <p:grpSp>
          <p:nvGrpSpPr>
            <p:cNvPr id="16" name="Google Shape;9907;p80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34" name="Google Shape;9908;p80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5" name="Google Shape;9909;p8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9910;p8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9911;p8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17" name="Google Shape;9912;p80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9913;p80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grpSp>
          <p:nvGrpSpPr>
            <p:cNvPr id="19" name="Google Shape;9914;p80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30" name="Google Shape;9915;p80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32" name="Google Shape;9916;p8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3" name="Google Shape;9917;p8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" name="Google Shape;9918;p80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oogle Shape;9919;p80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26" name="Google Shape;9920;p80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8" name="Google Shape;9921;p8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9922;p8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Google Shape;9923;p80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oogle Shape;9924;p80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22" name="Google Shape;9925;p80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4" name="Google Shape;9926;p8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" name="Google Shape;9927;p8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3" name="Google Shape;9928;p80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" grpId="0"/>
      <p:bldP spid="18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Python Megoldás (Szabó Tamás)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1" name="Google Shape;1831;p37"/>
          <p:cNvSpPr/>
          <p:nvPr/>
        </p:nvSpPr>
        <p:spPr>
          <a:xfrm>
            <a:off x="639245" y="1511551"/>
            <a:ext cx="3751772" cy="363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Beszúró rendezés:</a:t>
            </a:r>
            <a:endParaRPr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39" y="2193918"/>
            <a:ext cx="4172756" cy="2386576"/>
          </a:xfrm>
          <a:prstGeom prst="rect">
            <a:avLst/>
          </a:prstGeom>
        </p:spPr>
      </p:pic>
      <p:grpSp>
        <p:nvGrpSpPr>
          <p:cNvPr id="19" name="Google Shape;14811;p90"/>
          <p:cNvGrpSpPr/>
          <p:nvPr/>
        </p:nvGrpSpPr>
        <p:grpSpPr>
          <a:xfrm>
            <a:off x="798490" y="2867050"/>
            <a:ext cx="1004551" cy="887142"/>
            <a:chOff x="6099375" y="2456075"/>
            <a:chExt cx="337684" cy="314194"/>
          </a:xfrm>
        </p:grpSpPr>
        <p:sp>
          <p:nvSpPr>
            <p:cNvPr id="20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811;p90"/>
          <p:cNvGrpSpPr/>
          <p:nvPr/>
        </p:nvGrpSpPr>
        <p:grpSpPr>
          <a:xfrm flipH="1">
            <a:off x="7417014" y="2869182"/>
            <a:ext cx="1006986" cy="887142"/>
            <a:chOff x="6099375" y="2456075"/>
            <a:chExt cx="337684" cy="314194"/>
          </a:xfrm>
        </p:grpSpPr>
        <p:sp>
          <p:nvSpPr>
            <p:cNvPr id="23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0"/>
      <p:bldP spid="18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56539" y="23423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TOVÁBBFEJLESZTETT BESZÚRÓ RENDEZÉS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676600" y="1279070"/>
            <a:ext cx="7704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következő adatokat az ábra/oldalon lévő példa alapján kaptuk meg.</a:t>
            </a:r>
            <a:endParaRPr sz="11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16" name="Google Shape;1816;p36"/>
          <p:cNvSpPr txBox="1"/>
          <p:nvPr/>
        </p:nvSpPr>
        <p:spPr>
          <a:xfrm>
            <a:off x="4679775" y="4124675"/>
            <a:ext cx="3742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Egyéb segítség/forrás: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1685977256"/>
              </p:ext>
            </p:extLst>
          </p:nvPr>
        </p:nvGraphicFramePr>
        <p:xfrm>
          <a:off x="720000" y="1791170"/>
          <a:ext cx="7660600" cy="1087475"/>
        </p:xfrm>
        <a:graphic>
          <a:graphicData uri="http://schemas.openxmlformats.org/drawingml/2006/table">
            <a:tbl>
              <a:tblPr>
                <a:noFill/>
                <a:tableStyleId>{CE7E0BD9-1CA9-4712-A21D-F7DA4B5814F8}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i="0" u="none" strike="noStrike" cap="none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ÖSSZEHASONLÍTÁSOK</a:t>
                      </a:r>
                      <a:r>
                        <a:rPr lang="hu-HU" sz="900" b="1" baseline="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TÁRIGÉNY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HIÁNYOS</a:t>
                      </a:r>
                      <a:r>
                        <a:rPr lang="hu-HU" sz="900" baseline="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ADAT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MOZGATÁSOK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29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0" name="Google Shape;1820;p36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551900" y="1174500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9906;p80">
            <a:extLst>
              <a:ext uri="{FF2B5EF4-FFF2-40B4-BE49-F238E27FC236}">
                <a16:creationId xmlns:a16="http://schemas.microsoft.com/office/drawing/2014/main" id="{FB39A00F-A79D-8223-4BF5-F1E2B6053915}"/>
              </a:ext>
            </a:extLst>
          </p:cNvPr>
          <p:cNvGrpSpPr/>
          <p:nvPr/>
        </p:nvGrpSpPr>
        <p:grpSpPr>
          <a:xfrm>
            <a:off x="634125" y="3349727"/>
            <a:ext cx="7660600" cy="724812"/>
            <a:chOff x="803163" y="1111966"/>
            <a:chExt cx="2447800" cy="203430"/>
          </a:xfrm>
        </p:grpSpPr>
        <p:grpSp>
          <p:nvGrpSpPr>
            <p:cNvPr id="3" name="Google Shape;9907;p80">
              <a:extLst>
                <a:ext uri="{FF2B5EF4-FFF2-40B4-BE49-F238E27FC236}">
                  <a16:creationId xmlns:a16="http://schemas.microsoft.com/office/drawing/2014/main" id="{34BCAB91-25F0-B767-98E0-3551FFD1DA5A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21" name="Google Shape;9908;p80">
                <a:extLst>
                  <a:ext uri="{FF2B5EF4-FFF2-40B4-BE49-F238E27FC236}">
                    <a16:creationId xmlns:a16="http://schemas.microsoft.com/office/drawing/2014/main" id="{ABF163ED-C4E8-AC87-6312-0E4FC0297E4C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Google Shape;9909;p80">
                <a:extLst>
                  <a:ext uri="{FF2B5EF4-FFF2-40B4-BE49-F238E27FC236}">
                    <a16:creationId xmlns:a16="http://schemas.microsoft.com/office/drawing/2014/main" id="{029636FA-CF45-2902-EE5A-9E832C92F5D3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" name="Google Shape;9910;p80">
                  <a:extLst>
                    <a:ext uri="{FF2B5EF4-FFF2-40B4-BE49-F238E27FC236}">
                      <a16:creationId xmlns:a16="http://schemas.microsoft.com/office/drawing/2014/main" id="{9464F0A0-2B9A-F705-931A-BB8C6572B705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4" name="Google Shape;9911;p80">
                  <a:extLst>
                    <a:ext uri="{FF2B5EF4-FFF2-40B4-BE49-F238E27FC236}">
                      <a16:creationId xmlns:a16="http://schemas.microsoft.com/office/drawing/2014/main" id="{61487192-2A50-F2BA-3E0D-963536300148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4" name="Google Shape;9912;p80">
              <a:extLst>
                <a:ext uri="{FF2B5EF4-FFF2-40B4-BE49-F238E27FC236}">
                  <a16:creationId xmlns:a16="http://schemas.microsoft.com/office/drawing/2014/main" id="{B2B2B244-4CA4-1B99-279E-1678E726ADF9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" name="Google Shape;9913;p80">
              <a:extLst>
                <a:ext uri="{FF2B5EF4-FFF2-40B4-BE49-F238E27FC236}">
                  <a16:creationId xmlns:a16="http://schemas.microsoft.com/office/drawing/2014/main" id="{35D68C33-BF46-498B-FEC4-4433136B7242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grpSp>
          <p:nvGrpSpPr>
            <p:cNvPr id="6" name="Google Shape;9914;p80">
              <a:extLst>
                <a:ext uri="{FF2B5EF4-FFF2-40B4-BE49-F238E27FC236}">
                  <a16:creationId xmlns:a16="http://schemas.microsoft.com/office/drawing/2014/main" id="{9E3EBBC8-2236-9B54-B45E-766FFE8EDF7C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17" name="Google Shape;9915;p80">
                <a:extLst>
                  <a:ext uri="{FF2B5EF4-FFF2-40B4-BE49-F238E27FC236}">
                    <a16:creationId xmlns:a16="http://schemas.microsoft.com/office/drawing/2014/main" id="{01824824-FBAC-7C11-5725-708CD25BB2AC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9" name="Google Shape;9916;p80">
                  <a:extLst>
                    <a:ext uri="{FF2B5EF4-FFF2-40B4-BE49-F238E27FC236}">
                      <a16:creationId xmlns:a16="http://schemas.microsoft.com/office/drawing/2014/main" id="{DF2FC3B7-5CB6-FBFE-3121-D4001FA79C7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" name="Google Shape;9917;p80">
                  <a:extLst>
                    <a:ext uri="{FF2B5EF4-FFF2-40B4-BE49-F238E27FC236}">
                      <a16:creationId xmlns:a16="http://schemas.microsoft.com/office/drawing/2014/main" id="{35A56032-9533-E725-AFFF-6E4AF53AC073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Google Shape;9918;p80">
                <a:extLst>
                  <a:ext uri="{FF2B5EF4-FFF2-40B4-BE49-F238E27FC236}">
                    <a16:creationId xmlns:a16="http://schemas.microsoft.com/office/drawing/2014/main" id="{431EDCAE-6785-C0E8-0950-9D77829E3D8E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oogle Shape;9919;p80">
              <a:extLst>
                <a:ext uri="{FF2B5EF4-FFF2-40B4-BE49-F238E27FC236}">
                  <a16:creationId xmlns:a16="http://schemas.microsoft.com/office/drawing/2014/main" id="{BE1AC0CD-DA84-2155-263A-AA819E3693EF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13" name="Google Shape;9920;p80">
                <a:extLst>
                  <a:ext uri="{FF2B5EF4-FFF2-40B4-BE49-F238E27FC236}">
                    <a16:creationId xmlns:a16="http://schemas.microsoft.com/office/drawing/2014/main" id="{8CB587D9-4315-E94A-D0B5-9CB165E45E9E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5" name="Google Shape;9921;p80">
                  <a:extLst>
                    <a:ext uri="{FF2B5EF4-FFF2-40B4-BE49-F238E27FC236}">
                      <a16:creationId xmlns:a16="http://schemas.microsoft.com/office/drawing/2014/main" id="{3741010B-5650-84AD-14EB-EBB5DA29E2C5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" name="Google Shape;9922;p80">
                  <a:extLst>
                    <a:ext uri="{FF2B5EF4-FFF2-40B4-BE49-F238E27FC236}">
                      <a16:creationId xmlns:a16="http://schemas.microsoft.com/office/drawing/2014/main" id="{F91DFF43-CD80-605B-9AE2-E1780775B2F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" name="Google Shape;9923;p80">
                <a:extLst>
                  <a:ext uri="{FF2B5EF4-FFF2-40B4-BE49-F238E27FC236}">
                    <a16:creationId xmlns:a16="http://schemas.microsoft.com/office/drawing/2014/main" id="{9FDFF06F-9C84-0CB9-BD0E-B3F0EEA469F7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oogle Shape;9924;p80">
              <a:extLst>
                <a:ext uri="{FF2B5EF4-FFF2-40B4-BE49-F238E27FC236}">
                  <a16:creationId xmlns:a16="http://schemas.microsoft.com/office/drawing/2014/main" id="{E671CCFB-A28B-D7DC-F7C8-0ACFF84C4C16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9" name="Google Shape;9925;p80">
                <a:extLst>
                  <a:ext uri="{FF2B5EF4-FFF2-40B4-BE49-F238E27FC236}">
                    <a16:creationId xmlns:a16="http://schemas.microsoft.com/office/drawing/2014/main" id="{97D126BF-D350-C5FE-E0A4-BBC6B35B9ED3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1" name="Google Shape;9926;p80">
                  <a:extLst>
                    <a:ext uri="{FF2B5EF4-FFF2-40B4-BE49-F238E27FC236}">
                      <a16:creationId xmlns:a16="http://schemas.microsoft.com/office/drawing/2014/main" id="{E1449614-9CBD-9E51-BE71-923E897A863D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" name="Google Shape;9927;p80">
                  <a:extLst>
                    <a:ext uri="{FF2B5EF4-FFF2-40B4-BE49-F238E27FC236}">
                      <a16:creationId xmlns:a16="http://schemas.microsoft.com/office/drawing/2014/main" id="{40C88C34-F93B-A4E7-08C6-08F39F71BA88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" name="Google Shape;9928;p80">
                <a:extLst>
                  <a:ext uri="{FF2B5EF4-FFF2-40B4-BE49-F238E27FC236}">
                    <a16:creationId xmlns:a16="http://schemas.microsoft.com/office/drawing/2014/main" id="{4C2A2DBD-2036-BE15-1BC5-28A34A6B23F5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9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Python Megoldás (Szabó Tamás)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1" name="Google Shape;1831;p37"/>
          <p:cNvSpPr/>
          <p:nvPr/>
        </p:nvSpPr>
        <p:spPr>
          <a:xfrm>
            <a:off x="244929" y="1515615"/>
            <a:ext cx="6886336" cy="51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Továbbfejlesztett beszúró rendezés:</a:t>
            </a:r>
            <a:endParaRPr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4811;p90"/>
          <p:cNvGrpSpPr/>
          <p:nvPr/>
        </p:nvGrpSpPr>
        <p:grpSpPr>
          <a:xfrm>
            <a:off x="798490" y="2867050"/>
            <a:ext cx="1004551" cy="887142"/>
            <a:chOff x="6099375" y="2456075"/>
            <a:chExt cx="337684" cy="314194"/>
          </a:xfrm>
        </p:grpSpPr>
        <p:sp>
          <p:nvSpPr>
            <p:cNvPr id="20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811;p90"/>
          <p:cNvGrpSpPr/>
          <p:nvPr/>
        </p:nvGrpSpPr>
        <p:grpSpPr>
          <a:xfrm flipH="1">
            <a:off x="7417014" y="2869182"/>
            <a:ext cx="1006986" cy="887142"/>
            <a:chOff x="6099375" y="2456075"/>
            <a:chExt cx="337684" cy="314194"/>
          </a:xfrm>
        </p:grpSpPr>
        <p:sp>
          <p:nvSpPr>
            <p:cNvPr id="23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034C160C-7D12-1D75-1EF8-D3EC96DA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54" y="2096961"/>
            <a:ext cx="396418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0"/>
      <p:bldP spid="18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34388" y="1910201"/>
            <a:ext cx="58752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/>
              <a:t>KÖSZÖN</a:t>
            </a:r>
            <a:r>
              <a:rPr lang="hu-HU" dirty="0"/>
              <a:t>ÖM A FIGYELMET!</a:t>
            </a:r>
            <a:endParaRPr b="1" i="1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207488" y="191026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7509588" y="191027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105</Words>
  <Application>Microsoft Office PowerPoint</Application>
  <PresentationFormat>Diavetítés a képernyőre (16:9 oldalarány)</PresentationFormat>
  <Paragraphs>25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Arimo</vt:lpstr>
      <vt:lpstr>Arial</vt:lpstr>
      <vt:lpstr>Zen Dots</vt:lpstr>
      <vt:lpstr>Dosis</vt:lpstr>
      <vt:lpstr>STEM Elective Subject for Middle School - 6th Grade: Coding, Engineering, and Robotics Design by Slidesgo</vt:lpstr>
      <vt:lpstr>Rendezési algoritmusok A beszúró- és a továbbfejlesztett beszúró rendezés</vt:lpstr>
      <vt:lpstr>A BESZÚRÓ RENDEZÉS</vt:lpstr>
      <vt:lpstr>Python Megoldás (Szabó Tamás)</vt:lpstr>
      <vt:lpstr>A TOVÁBBFEJLESZTETT BESZÚRÓ RENDEZÉS</vt:lpstr>
      <vt:lpstr>Python Megoldás (Szabó Tamás)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Rendezési algoritmusok A beszúró- és a továbbfejlesztett beszúró rendezés</dc:title>
  <dc:creator>Csanád</dc:creator>
  <cp:lastModifiedBy>Royalwolf .</cp:lastModifiedBy>
  <cp:revision>7</cp:revision>
  <dcterms:modified xsi:type="dcterms:W3CDTF">2022-09-15T18:54:54Z</dcterms:modified>
</cp:coreProperties>
</file>