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8" r:id="rId4"/>
    <p:sldId id="312" r:id="rId5"/>
    <p:sldId id="313" r:id="rId6"/>
    <p:sldId id="260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Dosis" panose="020B0604020202020204" charset="-18"/>
      <p:regular r:id="rId13"/>
      <p:bold r:id="rId14"/>
    </p:embeddedFont>
    <p:embeddedFont>
      <p:font typeface="Zen Dots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nád" initials="C" lastIdx="1" clrIdx="0">
    <p:extLst>
      <p:ext uri="{19B8F6BF-5375-455C-9EA6-DF929625EA0E}">
        <p15:presenceInfo xmlns:p15="http://schemas.microsoft.com/office/powerpoint/2012/main" userId="Csaná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7E0BD9-1CA9-4712-A21D-F7DA4B5814F8}">
  <a:tblStyle styleId="{CE7E0BD9-1CA9-4712-A21D-F7DA4B5814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orient="horz" pos="6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0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abc945f2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abc945f2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7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240148" y="-141508"/>
            <a:ext cx="10767475" cy="1207500"/>
          </a:xfrm>
          <a:custGeom>
            <a:avLst/>
            <a:gdLst/>
            <a:ahLst/>
            <a:cxnLst/>
            <a:rect l="l" t="t" r="r" b="b"/>
            <a:pathLst>
              <a:path w="430699" h="48300" extrusionOk="0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1642450" y="358225"/>
            <a:ext cx="11119650" cy="618275"/>
          </a:xfrm>
          <a:custGeom>
            <a:avLst/>
            <a:gdLst/>
            <a:ahLst/>
            <a:cxnLst/>
            <a:rect l="l" t="t" r="r" b="b"/>
            <a:pathLst>
              <a:path w="444786" h="24731" extrusionOk="0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2"/>
          <p:cNvSpPr/>
          <p:nvPr/>
        </p:nvSpPr>
        <p:spPr>
          <a:xfrm>
            <a:off x="-1602450" y="302150"/>
            <a:ext cx="11161900" cy="615275"/>
          </a:xfrm>
          <a:custGeom>
            <a:avLst/>
            <a:gdLst/>
            <a:ahLst/>
            <a:cxnLst/>
            <a:rect l="l" t="t" r="r" b="b"/>
            <a:pathLst>
              <a:path w="446476" h="24611" extrusionOk="0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4" name="Google Shape;84;p2"/>
          <p:cNvGrpSpPr/>
          <p:nvPr/>
        </p:nvGrpSpPr>
        <p:grpSpPr>
          <a:xfrm>
            <a:off x="6406513" y="269575"/>
            <a:ext cx="346813" cy="186675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8489950" y="332499"/>
            <a:ext cx="331646" cy="342864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 sz="1600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1800"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-1113050" y="3962300"/>
            <a:ext cx="10746638" cy="1303425"/>
          </a:xfrm>
          <a:custGeom>
            <a:avLst/>
            <a:gdLst/>
            <a:ahLst/>
            <a:cxnLst/>
            <a:rect l="l" t="t" r="r" b="b"/>
            <a:pathLst>
              <a:path w="416496" h="52137" extrusionOk="0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569267" y="4034702"/>
            <a:ext cx="9859264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2"/>
          <p:cNvSpPr/>
          <p:nvPr/>
        </p:nvSpPr>
        <p:spPr>
          <a:xfrm>
            <a:off x="-829617" y="4097658"/>
            <a:ext cx="10080885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2"/>
          <p:cNvGrpSpPr/>
          <p:nvPr/>
        </p:nvGrpSpPr>
        <p:grpSpPr>
          <a:xfrm>
            <a:off x="-200212" y="4164009"/>
            <a:ext cx="1911066" cy="1275291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500" y="4534663"/>
            <a:ext cx="615900" cy="615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8164200" y="4855049"/>
            <a:ext cx="771403" cy="288460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74" name="Google Shape;474;p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title"/>
          </p:nvPr>
        </p:nvSpPr>
        <p:spPr>
          <a:xfrm>
            <a:off x="1634400" y="1536148"/>
            <a:ext cx="58752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0" name="Google Shape;510;p9"/>
          <p:cNvSpPr txBox="1">
            <a:spLocks noGrp="1"/>
          </p:cNvSpPr>
          <p:nvPr>
            <p:ph type="subTitle" idx="1"/>
          </p:nvPr>
        </p:nvSpPr>
        <p:spPr>
          <a:xfrm>
            <a:off x="2159925" y="2537100"/>
            <a:ext cx="48240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1" name="Google Shape;511;p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512" name="Google Shape;512;p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3" name="Google Shape;513;p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" name="Google Shape;514;p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" name="Google Shape;515;p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19" name="Google Shape;519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1" name="Google Shape;521;p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522" name="Google Shape;522;p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3" name="Google Shape;523;p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4" name="Google Shape;524;p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30" name="Google Shape;530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1" i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5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Készítette: Szabó Tamás, Nagy Kristóf Róbert, Gyarmati Csanád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787" name="Google Shape;1787;p35"/>
          <p:cNvSpPr txBox="1">
            <a:spLocks noGrp="1"/>
          </p:cNvSpPr>
          <p:nvPr>
            <p:ph type="ctrTitle"/>
          </p:nvPr>
        </p:nvSpPr>
        <p:spPr>
          <a:xfrm>
            <a:off x="1403543" y="841314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000" i="0" dirty="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Rendezési algoritmusok</a:t>
            </a:r>
            <a:br>
              <a:rPr lang="hu-HU" sz="2000" i="0" dirty="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hu-HU" sz="3100" dirty="0">
                <a:ea typeface="Arimo"/>
                <a:cs typeface="Arimo"/>
              </a:rPr>
              <a:t>A</a:t>
            </a:r>
            <a:r>
              <a:rPr lang="hu-HU" sz="3100" b="1" i="1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hu-HU" sz="3100" b="1" i="1" u="sng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beszúró</a:t>
            </a:r>
            <a:r>
              <a:rPr lang="hu-HU" sz="3100" b="1" i="1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- és a </a:t>
            </a:r>
            <a:r>
              <a:rPr lang="hu-HU" sz="3100" b="1" i="1" u="sng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továbbfejlesztett beszúró </a:t>
            </a:r>
            <a:r>
              <a:rPr lang="hu-HU" sz="3100" b="1" i="1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rendezés</a:t>
            </a:r>
            <a:endParaRPr sz="3400" b="1" i="1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25" name="Google Shape;10071;p80"/>
          <p:cNvGrpSpPr/>
          <p:nvPr/>
        </p:nvGrpSpPr>
        <p:grpSpPr>
          <a:xfrm>
            <a:off x="874931" y="2907661"/>
            <a:ext cx="1182276" cy="662027"/>
            <a:chOff x="2029517" y="1732295"/>
            <a:chExt cx="1149068" cy="643432"/>
          </a:xfrm>
        </p:grpSpPr>
        <p:grpSp>
          <p:nvGrpSpPr>
            <p:cNvPr id="26" name="Google Shape;10072;p80"/>
            <p:cNvGrpSpPr/>
            <p:nvPr/>
          </p:nvGrpSpPr>
          <p:grpSpPr>
            <a:xfrm>
              <a:off x="2708660" y="1746937"/>
              <a:ext cx="455427" cy="244429"/>
              <a:chOff x="2700693" y="1746937"/>
              <a:chExt cx="455427" cy="244429"/>
            </a:xfrm>
          </p:grpSpPr>
          <p:grpSp>
            <p:nvGrpSpPr>
              <p:cNvPr id="43" name="Google Shape;10073;p80"/>
              <p:cNvGrpSpPr/>
              <p:nvPr/>
            </p:nvGrpSpPr>
            <p:grpSpPr>
              <a:xfrm>
                <a:off x="2905682" y="1782817"/>
                <a:ext cx="250438" cy="208549"/>
                <a:chOff x="2905682" y="1782817"/>
                <a:chExt cx="250438" cy="208549"/>
              </a:xfrm>
            </p:grpSpPr>
            <p:cxnSp>
              <p:nvCxnSpPr>
                <p:cNvPr id="47" name="Google Shape;10074;p80"/>
                <p:cNvCxnSpPr/>
                <p:nvPr/>
              </p:nvCxnSpPr>
              <p:spPr>
                <a:xfrm rot="-5400000" flipH="1">
                  <a:off x="2905682" y="1782817"/>
                  <a:ext cx="175200" cy="1752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8" name="Google Shape;10075;p80"/>
                <p:cNvSpPr/>
                <p:nvPr/>
              </p:nvSpPr>
              <p:spPr>
                <a:xfrm>
                  <a:off x="3078213" y="1919045"/>
                  <a:ext cx="77906" cy="72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46" extrusionOk="0">
                      <a:moveTo>
                        <a:pt x="5775" y="1"/>
                      </a:moveTo>
                      <a:cubicBezTo>
                        <a:pt x="3179" y="1"/>
                        <a:pt x="889" y="1860"/>
                        <a:pt x="468" y="4506"/>
                      </a:cubicBezTo>
                      <a:cubicBezTo>
                        <a:pt x="1" y="7441"/>
                        <a:pt x="2002" y="10210"/>
                        <a:pt x="4904" y="10677"/>
                      </a:cubicBezTo>
                      <a:cubicBezTo>
                        <a:pt x="5194" y="10723"/>
                        <a:pt x="5483" y="10745"/>
                        <a:pt x="5768" y="10745"/>
                      </a:cubicBezTo>
                      <a:cubicBezTo>
                        <a:pt x="8364" y="10745"/>
                        <a:pt x="10655" y="8886"/>
                        <a:pt x="11075" y="6240"/>
                      </a:cubicBezTo>
                      <a:cubicBezTo>
                        <a:pt x="11576" y="3305"/>
                        <a:pt x="9574" y="536"/>
                        <a:pt x="6639" y="69"/>
                      </a:cubicBezTo>
                      <a:cubicBezTo>
                        <a:pt x="6349" y="23"/>
                        <a:pt x="6060" y="1"/>
                        <a:pt x="577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10076;p80"/>
              <p:cNvGrpSpPr/>
              <p:nvPr/>
            </p:nvGrpSpPr>
            <p:grpSpPr>
              <a:xfrm>
                <a:off x="2700693" y="1746937"/>
                <a:ext cx="449967" cy="72374"/>
                <a:chOff x="2700693" y="1746937"/>
                <a:chExt cx="449967" cy="72374"/>
              </a:xfrm>
            </p:grpSpPr>
            <p:cxnSp>
              <p:nvCxnSpPr>
                <p:cNvPr id="45" name="Google Shape;10077;p80"/>
                <p:cNvCxnSpPr/>
                <p:nvPr/>
              </p:nvCxnSpPr>
              <p:spPr>
                <a:xfrm>
                  <a:off x="2700693" y="1782453"/>
                  <a:ext cx="3798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6" name="Google Shape;10078;p80"/>
                <p:cNvSpPr/>
                <p:nvPr/>
              </p:nvSpPr>
              <p:spPr>
                <a:xfrm>
                  <a:off x="3072753" y="1746937"/>
                  <a:ext cx="77906" cy="72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54" extrusionOk="0">
                      <a:moveTo>
                        <a:pt x="5736" y="0"/>
                      </a:moveTo>
                      <a:cubicBezTo>
                        <a:pt x="3156" y="0"/>
                        <a:pt x="887" y="1881"/>
                        <a:pt x="468" y="4513"/>
                      </a:cubicBezTo>
                      <a:cubicBezTo>
                        <a:pt x="1" y="7449"/>
                        <a:pt x="2002" y="10218"/>
                        <a:pt x="4904" y="10685"/>
                      </a:cubicBezTo>
                      <a:cubicBezTo>
                        <a:pt x="5194" y="10731"/>
                        <a:pt x="5483" y="10753"/>
                        <a:pt x="5768" y="10753"/>
                      </a:cubicBezTo>
                      <a:cubicBezTo>
                        <a:pt x="8364" y="10753"/>
                        <a:pt x="10655" y="8893"/>
                        <a:pt x="11075" y="6248"/>
                      </a:cubicBezTo>
                      <a:cubicBezTo>
                        <a:pt x="11576" y="3313"/>
                        <a:pt x="9574" y="544"/>
                        <a:pt x="6639" y="77"/>
                      </a:cubicBezTo>
                      <a:cubicBezTo>
                        <a:pt x="6335" y="25"/>
                        <a:pt x="6034" y="0"/>
                        <a:pt x="57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" name="Google Shape;10079;p80"/>
            <p:cNvGrpSpPr/>
            <p:nvPr/>
          </p:nvGrpSpPr>
          <p:grpSpPr>
            <a:xfrm>
              <a:off x="2029517" y="1732295"/>
              <a:ext cx="1149068" cy="643432"/>
              <a:chOff x="2029517" y="1732295"/>
              <a:chExt cx="1149068" cy="643432"/>
            </a:xfrm>
          </p:grpSpPr>
          <p:grpSp>
            <p:nvGrpSpPr>
              <p:cNvPr id="28" name="Google Shape;10080;p80"/>
              <p:cNvGrpSpPr/>
              <p:nvPr/>
            </p:nvGrpSpPr>
            <p:grpSpPr>
              <a:xfrm>
                <a:off x="2703618" y="2103152"/>
                <a:ext cx="474966" cy="260017"/>
                <a:chOff x="2703618" y="2103152"/>
                <a:chExt cx="474966" cy="260017"/>
              </a:xfrm>
            </p:grpSpPr>
            <p:grpSp>
              <p:nvGrpSpPr>
                <p:cNvPr id="37" name="Google Shape;10081;p80"/>
                <p:cNvGrpSpPr/>
                <p:nvPr/>
              </p:nvGrpSpPr>
              <p:grpSpPr>
                <a:xfrm>
                  <a:off x="2703618" y="2290640"/>
                  <a:ext cx="450291" cy="72529"/>
                  <a:chOff x="2703618" y="2290640"/>
                  <a:chExt cx="450291" cy="72529"/>
                </a:xfrm>
              </p:grpSpPr>
              <p:cxnSp>
                <p:nvCxnSpPr>
                  <p:cNvPr id="41" name="Google Shape;10082;p80"/>
                  <p:cNvCxnSpPr/>
                  <p:nvPr/>
                </p:nvCxnSpPr>
                <p:spPr>
                  <a:xfrm>
                    <a:off x="2703618" y="2326818"/>
                    <a:ext cx="379800" cy="6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2" name="Google Shape;10083;p80"/>
                  <p:cNvSpPr/>
                  <p:nvPr/>
                </p:nvSpPr>
                <p:spPr>
                  <a:xfrm>
                    <a:off x="3076003" y="2290640"/>
                    <a:ext cx="77906" cy="72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77" extrusionOk="0">
                        <a:moveTo>
                          <a:pt x="5787" y="0"/>
                        </a:moveTo>
                        <a:cubicBezTo>
                          <a:pt x="3185" y="0"/>
                          <a:pt x="889" y="1889"/>
                          <a:pt x="468" y="4538"/>
                        </a:cubicBezTo>
                        <a:cubicBezTo>
                          <a:pt x="1" y="7473"/>
                          <a:pt x="2002" y="10208"/>
                          <a:pt x="4938" y="10709"/>
                        </a:cubicBezTo>
                        <a:cubicBezTo>
                          <a:pt x="5221" y="10754"/>
                          <a:pt x="5503" y="10776"/>
                          <a:pt x="5781" y="10776"/>
                        </a:cubicBezTo>
                        <a:cubicBezTo>
                          <a:pt x="8358" y="10776"/>
                          <a:pt x="10654" y="8888"/>
                          <a:pt x="11075" y="6239"/>
                        </a:cubicBezTo>
                        <a:cubicBezTo>
                          <a:pt x="11576" y="3303"/>
                          <a:pt x="9574" y="535"/>
                          <a:pt x="6639" y="68"/>
                        </a:cubicBezTo>
                        <a:cubicBezTo>
                          <a:pt x="6352" y="22"/>
                          <a:pt x="6068" y="0"/>
                          <a:pt x="578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" name="Google Shape;10084;p80"/>
                <p:cNvGrpSpPr/>
                <p:nvPr/>
              </p:nvGrpSpPr>
              <p:grpSpPr>
                <a:xfrm>
                  <a:off x="2908607" y="2103152"/>
                  <a:ext cx="269977" cy="223538"/>
                  <a:chOff x="2908607" y="2103152"/>
                  <a:chExt cx="269977" cy="223538"/>
                </a:xfrm>
              </p:grpSpPr>
              <p:cxnSp>
                <p:nvCxnSpPr>
                  <p:cNvPr id="39" name="Google Shape;10085;p80"/>
                  <p:cNvCxnSpPr/>
                  <p:nvPr/>
                </p:nvCxnSpPr>
                <p:spPr>
                  <a:xfrm rot="10800000" flipH="1">
                    <a:off x="2908607" y="2140990"/>
                    <a:ext cx="199800" cy="1857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0" name="Google Shape;10086;p80"/>
                  <p:cNvSpPr/>
                  <p:nvPr/>
                </p:nvSpPr>
                <p:spPr>
                  <a:xfrm>
                    <a:off x="3100678" y="2103152"/>
                    <a:ext cx="77906" cy="723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53" extrusionOk="0">
                        <a:moveTo>
                          <a:pt x="5786" y="1"/>
                        </a:moveTo>
                        <a:cubicBezTo>
                          <a:pt x="3185" y="1"/>
                          <a:pt x="889" y="1886"/>
                          <a:pt x="468" y="4505"/>
                        </a:cubicBezTo>
                        <a:cubicBezTo>
                          <a:pt x="1" y="7440"/>
                          <a:pt x="2002" y="10209"/>
                          <a:pt x="4904" y="10676"/>
                        </a:cubicBezTo>
                        <a:cubicBezTo>
                          <a:pt x="5208" y="10728"/>
                          <a:pt x="5509" y="10753"/>
                          <a:pt x="5807" y="10753"/>
                        </a:cubicBezTo>
                        <a:cubicBezTo>
                          <a:pt x="8387" y="10753"/>
                          <a:pt x="10657" y="8872"/>
                          <a:pt x="11075" y="6240"/>
                        </a:cubicBezTo>
                        <a:cubicBezTo>
                          <a:pt x="11576" y="3304"/>
                          <a:pt x="9574" y="535"/>
                          <a:pt x="6639" y="68"/>
                        </a:cubicBezTo>
                        <a:cubicBezTo>
                          <a:pt x="6352" y="23"/>
                          <a:pt x="6067" y="1"/>
                          <a:pt x="5786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9" name="Google Shape;10087;p80"/>
              <p:cNvGrpSpPr/>
              <p:nvPr/>
            </p:nvGrpSpPr>
            <p:grpSpPr>
              <a:xfrm>
                <a:off x="2029517" y="1732295"/>
                <a:ext cx="685827" cy="643432"/>
                <a:chOff x="2029517" y="1732295"/>
                <a:chExt cx="685827" cy="643432"/>
              </a:xfrm>
            </p:grpSpPr>
            <p:sp>
              <p:nvSpPr>
                <p:cNvPr id="30" name="Google Shape;10088;p80"/>
                <p:cNvSpPr/>
                <p:nvPr/>
              </p:nvSpPr>
              <p:spPr>
                <a:xfrm>
                  <a:off x="2029517" y="1996395"/>
                  <a:ext cx="135152" cy="13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" name="Google Shape;10089;p80"/>
                <p:cNvGrpSpPr/>
                <p:nvPr/>
              </p:nvGrpSpPr>
              <p:grpSpPr>
                <a:xfrm>
                  <a:off x="2158948" y="1732295"/>
                  <a:ext cx="556396" cy="333108"/>
                  <a:chOff x="2158948" y="1732295"/>
                  <a:chExt cx="556396" cy="333108"/>
                </a:xfrm>
              </p:grpSpPr>
              <p:cxnSp>
                <p:nvCxnSpPr>
                  <p:cNvPr id="35" name="Google Shape;10090;p80"/>
                  <p:cNvCxnSpPr/>
                  <p:nvPr/>
                </p:nvCxnSpPr>
                <p:spPr>
                  <a:xfrm rot="10800000" flipH="1">
                    <a:off x="2158948" y="1783103"/>
                    <a:ext cx="459000" cy="2823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BAC8D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6" name="Google Shape;10091;p80"/>
                  <p:cNvSpPr/>
                  <p:nvPr/>
                </p:nvSpPr>
                <p:spPr>
                  <a:xfrm>
                    <a:off x="2612072" y="1732295"/>
                    <a:ext cx="103272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5" h="14873" extrusionOk="0">
                        <a:moveTo>
                          <a:pt x="7692" y="1"/>
                        </a:moveTo>
                        <a:cubicBezTo>
                          <a:pt x="7531" y="1"/>
                          <a:pt x="7369" y="6"/>
                          <a:pt x="7206" y="16"/>
                        </a:cubicBezTo>
                        <a:cubicBezTo>
                          <a:pt x="3136" y="283"/>
                          <a:pt x="0" y="3786"/>
                          <a:pt x="267" y="7889"/>
                        </a:cubicBezTo>
                        <a:cubicBezTo>
                          <a:pt x="493" y="11846"/>
                          <a:pt x="3790" y="14873"/>
                          <a:pt x="7706" y="14873"/>
                        </a:cubicBezTo>
                        <a:cubicBezTo>
                          <a:pt x="7850" y="14873"/>
                          <a:pt x="7994" y="14869"/>
                          <a:pt x="8140" y="14860"/>
                        </a:cubicBezTo>
                        <a:cubicBezTo>
                          <a:pt x="12243" y="14594"/>
                          <a:pt x="15345" y="11058"/>
                          <a:pt x="15111" y="6988"/>
                        </a:cubicBezTo>
                        <a:cubicBezTo>
                          <a:pt x="14855" y="3048"/>
                          <a:pt x="11585" y="1"/>
                          <a:pt x="7692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" name="Google Shape;10092;p80"/>
                <p:cNvGrpSpPr/>
                <p:nvPr/>
              </p:nvGrpSpPr>
              <p:grpSpPr>
                <a:xfrm>
                  <a:off x="2159908" y="2065057"/>
                  <a:ext cx="550884" cy="310670"/>
                  <a:chOff x="2159908" y="2065057"/>
                  <a:chExt cx="550884" cy="310670"/>
                </a:xfrm>
              </p:grpSpPr>
              <p:cxnSp>
                <p:nvCxnSpPr>
                  <p:cNvPr id="33" name="Google Shape;10093;p80"/>
                  <p:cNvCxnSpPr/>
                  <p:nvPr/>
                </p:nvCxnSpPr>
                <p:spPr>
                  <a:xfrm>
                    <a:off x="2159908" y="2065057"/>
                    <a:ext cx="454500" cy="2622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BAC8D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4" name="Google Shape;10094;p80"/>
                  <p:cNvSpPr/>
                  <p:nvPr/>
                </p:nvSpPr>
                <p:spPr>
                  <a:xfrm>
                    <a:off x="2607514" y="2275632"/>
                    <a:ext cx="103279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6" h="14873" extrusionOk="0">
                        <a:moveTo>
                          <a:pt x="7697" y="0"/>
                        </a:moveTo>
                        <a:cubicBezTo>
                          <a:pt x="7535" y="0"/>
                          <a:pt x="7371" y="5"/>
                          <a:pt x="7206" y="16"/>
                        </a:cubicBezTo>
                        <a:cubicBezTo>
                          <a:pt x="3103" y="250"/>
                          <a:pt x="1" y="3785"/>
                          <a:pt x="268" y="7888"/>
                        </a:cubicBezTo>
                        <a:cubicBezTo>
                          <a:pt x="493" y="11846"/>
                          <a:pt x="3790" y="14872"/>
                          <a:pt x="7706" y="14872"/>
                        </a:cubicBezTo>
                        <a:cubicBezTo>
                          <a:pt x="7850" y="14872"/>
                          <a:pt x="7994" y="14868"/>
                          <a:pt x="8140" y="14860"/>
                        </a:cubicBezTo>
                        <a:cubicBezTo>
                          <a:pt x="12243" y="14593"/>
                          <a:pt x="15345" y="11057"/>
                          <a:pt x="15112" y="6954"/>
                        </a:cubicBezTo>
                        <a:cubicBezTo>
                          <a:pt x="14855" y="3016"/>
                          <a:pt x="11588" y="0"/>
                          <a:pt x="769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36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BESZÚRÓ RENDEZÉS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720000" y="1174499"/>
            <a:ext cx="7704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 következő adatokat az ábra/oldalon lévő példa alapján kaptuk meg.</a:t>
            </a:r>
            <a:endParaRPr sz="11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1817" name="Google Shape;1817;p36"/>
          <p:cNvGraphicFramePr/>
          <p:nvPr>
            <p:extLst>
              <p:ext uri="{D42A27DB-BD31-4B8C-83A1-F6EECF244321}">
                <p14:modId xmlns:p14="http://schemas.microsoft.com/office/powerpoint/2010/main" val="3641287538"/>
              </p:ext>
            </p:extLst>
          </p:nvPr>
        </p:nvGraphicFramePr>
        <p:xfrm>
          <a:off x="634125" y="1842607"/>
          <a:ext cx="7660600" cy="1293398"/>
        </p:xfrm>
        <a:graphic>
          <a:graphicData uri="http://schemas.openxmlformats.org/drawingml/2006/table">
            <a:tbl>
              <a:tblPr>
                <a:noFill/>
                <a:tableStyleId>{CE7E0BD9-1CA9-4712-A21D-F7DA4B5814F8}</a:tableStyleId>
              </a:tblPr>
              <a:tblGrid>
                <a:gridCol w="31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i="0" u="none" strike="noStrike" cap="none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ÖSSZEHASONLÍTÁSOK</a:t>
                      </a:r>
                      <a:r>
                        <a:rPr lang="hu-HU" sz="900" b="1" baseline="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SZÁMA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TÁRIGÉNY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MOZGATÁSOK SZÁMA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20" name="Google Shape;1820;p36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551900" y="1174500"/>
            <a:ext cx="1186025" cy="109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36"/>
          <p:cNvSpPr/>
          <p:nvPr/>
        </p:nvSpPr>
        <p:spPr>
          <a:xfrm>
            <a:off x="-1570098" y="4560991"/>
            <a:ext cx="10957275" cy="761000"/>
          </a:xfrm>
          <a:custGeom>
            <a:avLst/>
            <a:gdLst/>
            <a:ahLst/>
            <a:cxnLst/>
            <a:rect l="l" t="t" r="r" b="b"/>
            <a:pathLst>
              <a:path w="438291" h="30440" extrusionOk="0">
                <a:moveTo>
                  <a:pt x="4705" y="1314"/>
                </a:moveTo>
                <a:cubicBezTo>
                  <a:pt x="18603" y="-250"/>
                  <a:pt x="76749" y="258"/>
                  <a:pt x="96639" y="106"/>
                </a:cubicBezTo>
                <a:cubicBezTo>
                  <a:pt x="116529" y="-46"/>
                  <a:pt x="117867" y="-101"/>
                  <a:pt x="124043" y="401"/>
                </a:cubicBezTo>
                <a:cubicBezTo>
                  <a:pt x="130219" y="903"/>
                  <a:pt x="129533" y="982"/>
                  <a:pt x="133697" y="3116"/>
                </a:cubicBezTo>
                <a:cubicBezTo>
                  <a:pt x="137861" y="5250"/>
                  <a:pt x="142426" y="11432"/>
                  <a:pt x="149029" y="13204"/>
                </a:cubicBezTo>
                <a:cubicBezTo>
                  <a:pt x="155632" y="14976"/>
                  <a:pt x="164901" y="13659"/>
                  <a:pt x="173314" y="13750"/>
                </a:cubicBezTo>
                <a:cubicBezTo>
                  <a:pt x="181727" y="13841"/>
                  <a:pt x="189640" y="13841"/>
                  <a:pt x="199509" y="13750"/>
                </a:cubicBezTo>
                <a:cubicBezTo>
                  <a:pt x="209378" y="13659"/>
                  <a:pt x="217200" y="13295"/>
                  <a:pt x="232526" y="13204"/>
                </a:cubicBezTo>
                <a:cubicBezTo>
                  <a:pt x="247852" y="13113"/>
                  <a:pt x="259404" y="13204"/>
                  <a:pt x="291465" y="13204"/>
                </a:cubicBezTo>
                <a:cubicBezTo>
                  <a:pt x="323527" y="13204"/>
                  <a:pt x="401023" y="14259"/>
                  <a:pt x="424895" y="13204"/>
                </a:cubicBezTo>
                <a:cubicBezTo>
                  <a:pt x="448768" y="12149"/>
                  <a:pt x="433130" y="6931"/>
                  <a:pt x="434700" y="6873"/>
                </a:cubicBezTo>
                <a:cubicBezTo>
                  <a:pt x="436270" y="6816"/>
                  <a:pt x="434636" y="9305"/>
                  <a:pt x="434314" y="12859"/>
                </a:cubicBezTo>
                <a:cubicBezTo>
                  <a:pt x="433992" y="16413"/>
                  <a:pt x="437815" y="25412"/>
                  <a:pt x="432769" y="28199"/>
                </a:cubicBezTo>
                <a:cubicBezTo>
                  <a:pt x="427723" y="30986"/>
                  <a:pt x="415680" y="29491"/>
                  <a:pt x="404040" y="29581"/>
                </a:cubicBezTo>
                <a:cubicBezTo>
                  <a:pt x="392401" y="29672"/>
                  <a:pt x="386912" y="28882"/>
                  <a:pt x="362932" y="28742"/>
                </a:cubicBezTo>
                <a:cubicBezTo>
                  <a:pt x="338952" y="28602"/>
                  <a:pt x="299408" y="28462"/>
                  <a:pt x="260162" y="28742"/>
                </a:cubicBezTo>
                <a:cubicBezTo>
                  <a:pt x="220916" y="29022"/>
                  <a:pt x="168042" y="30280"/>
                  <a:pt x="127455" y="30420"/>
                </a:cubicBezTo>
                <a:cubicBezTo>
                  <a:pt x="86868" y="30560"/>
                  <a:pt x="35929" y="29931"/>
                  <a:pt x="16641" y="29581"/>
                </a:cubicBezTo>
                <a:cubicBezTo>
                  <a:pt x="-2647" y="29232"/>
                  <a:pt x="12472" y="30001"/>
                  <a:pt x="11727" y="28323"/>
                </a:cubicBezTo>
                <a:cubicBezTo>
                  <a:pt x="10982" y="26645"/>
                  <a:pt x="11919" y="22651"/>
                  <a:pt x="12173" y="19512"/>
                </a:cubicBezTo>
                <a:cubicBezTo>
                  <a:pt x="12427" y="16373"/>
                  <a:pt x="14494" y="12521"/>
                  <a:pt x="13249" y="9488"/>
                </a:cubicBezTo>
                <a:cubicBezTo>
                  <a:pt x="12004" y="6455"/>
                  <a:pt x="-9193" y="2878"/>
                  <a:pt x="4705" y="13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22" name="Google Shape;1822;p36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3" name="Google Shape;1823;p36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" name="Google Shape;9906;p80"/>
          <p:cNvGrpSpPr/>
          <p:nvPr/>
        </p:nvGrpSpPr>
        <p:grpSpPr>
          <a:xfrm>
            <a:off x="634125" y="3349727"/>
            <a:ext cx="7660600" cy="724812"/>
            <a:chOff x="803163" y="1111966"/>
            <a:chExt cx="2447800" cy="203430"/>
          </a:xfrm>
        </p:grpSpPr>
        <p:grpSp>
          <p:nvGrpSpPr>
            <p:cNvPr id="16" name="Google Shape;9907;p80"/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34" name="Google Shape;9908;p80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5" name="Google Shape;9909;p80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6" name="Google Shape;9910;p8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7" name="Google Shape;9911;p8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17" name="Google Shape;9912;p80"/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9913;p80"/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grpSp>
          <p:nvGrpSpPr>
            <p:cNvPr id="19" name="Google Shape;9914;p80"/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30" name="Google Shape;9915;p80"/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32" name="Google Shape;9916;p8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3" name="Google Shape;9917;p8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1" name="Google Shape;9918;p80"/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oogle Shape;9919;p80"/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26" name="Google Shape;9920;p80"/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28" name="Google Shape;9921;p8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9" name="Google Shape;9922;p8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Google Shape;9923;p80"/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oogle Shape;9924;p80"/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22" name="Google Shape;9925;p80"/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24" name="Google Shape;9926;p8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5" name="Google Shape;9927;p8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3" name="Google Shape;9928;p80"/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2" name="Kép 1">
            <a:extLst>
              <a:ext uri="{FF2B5EF4-FFF2-40B4-BE49-F238E27FC236}">
                <a16:creationId xmlns:a16="http://schemas.microsoft.com/office/drawing/2014/main" id="{B71061C6-5D2A-45C8-8A7A-0B9AE3996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674" y="2426743"/>
            <a:ext cx="371527" cy="190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" grpId="0"/>
      <p:bldP spid="18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37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Python Megoldás (Szabó Tamás)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1" name="Google Shape;1831;p37"/>
          <p:cNvSpPr/>
          <p:nvPr/>
        </p:nvSpPr>
        <p:spPr>
          <a:xfrm>
            <a:off x="639245" y="1511551"/>
            <a:ext cx="3751772" cy="363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u-HU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Beszúró rendezés:</a:t>
            </a:r>
            <a:endParaRPr b="1" i="1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1"/>
              </a:solidFill>
              <a:latin typeface="Zen Dots"/>
            </a:endParaRPr>
          </a:p>
        </p:txBody>
      </p:sp>
      <p:pic>
        <p:nvPicPr>
          <p:cNvPr id="1833" name="Google Shape;1833;p3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07750" y="1312733"/>
            <a:ext cx="1452025" cy="134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39" y="2193918"/>
            <a:ext cx="4172756" cy="2386576"/>
          </a:xfrm>
          <a:prstGeom prst="rect">
            <a:avLst/>
          </a:prstGeom>
        </p:spPr>
      </p:pic>
      <p:grpSp>
        <p:nvGrpSpPr>
          <p:cNvPr id="19" name="Google Shape;14811;p90"/>
          <p:cNvGrpSpPr/>
          <p:nvPr/>
        </p:nvGrpSpPr>
        <p:grpSpPr>
          <a:xfrm>
            <a:off x="798490" y="2867050"/>
            <a:ext cx="1004551" cy="887142"/>
            <a:chOff x="6099375" y="2456075"/>
            <a:chExt cx="337684" cy="314194"/>
          </a:xfrm>
        </p:grpSpPr>
        <p:sp>
          <p:nvSpPr>
            <p:cNvPr id="20" name="Google Shape;14812;p90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13;p90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4811;p90"/>
          <p:cNvGrpSpPr/>
          <p:nvPr/>
        </p:nvGrpSpPr>
        <p:grpSpPr>
          <a:xfrm flipH="1">
            <a:off x="7417014" y="2869182"/>
            <a:ext cx="1006986" cy="887142"/>
            <a:chOff x="6099375" y="2456075"/>
            <a:chExt cx="337684" cy="314194"/>
          </a:xfrm>
        </p:grpSpPr>
        <p:sp>
          <p:nvSpPr>
            <p:cNvPr id="23" name="Google Shape;14812;p90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13;p90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" grpId="0"/>
      <p:bldP spid="18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36"/>
          <p:cNvSpPr txBox="1">
            <a:spLocks noGrp="1"/>
          </p:cNvSpPr>
          <p:nvPr>
            <p:ph type="title"/>
          </p:nvPr>
        </p:nvSpPr>
        <p:spPr>
          <a:xfrm>
            <a:off x="56539" y="23423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TOVÁBBFEJLESZTETT BESZÚRÓ RENDEZÉS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676600" y="1279070"/>
            <a:ext cx="7704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 következő adatokat az ábra/oldalon lévő példa alapján kaptuk meg.</a:t>
            </a:r>
            <a:endParaRPr sz="11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1817" name="Google Shape;1817;p36"/>
          <p:cNvGraphicFramePr/>
          <p:nvPr>
            <p:extLst>
              <p:ext uri="{D42A27DB-BD31-4B8C-83A1-F6EECF244321}">
                <p14:modId xmlns:p14="http://schemas.microsoft.com/office/powerpoint/2010/main" val="2906325036"/>
              </p:ext>
            </p:extLst>
          </p:nvPr>
        </p:nvGraphicFramePr>
        <p:xfrm>
          <a:off x="720000" y="1791170"/>
          <a:ext cx="7660600" cy="1087475"/>
        </p:xfrm>
        <a:graphic>
          <a:graphicData uri="http://schemas.openxmlformats.org/drawingml/2006/table">
            <a:tbl>
              <a:tblPr>
                <a:noFill/>
                <a:tableStyleId>{CE7E0BD9-1CA9-4712-A21D-F7DA4B5814F8}</a:tableStyleId>
              </a:tblPr>
              <a:tblGrid>
                <a:gridCol w="31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i="0" u="none" strike="noStrike" cap="none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ÖSSZEHASONLÍTÁSOK</a:t>
                      </a:r>
                      <a:r>
                        <a:rPr lang="hu-HU" sz="900" b="1" baseline="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SZÁMA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TÁRIGÉNY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900" b="1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MOZGATÁSOK SZÁMA</a:t>
                      </a:r>
                      <a:endParaRPr sz="900" b="1" dirty="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9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29</a:t>
                      </a:r>
                      <a:endParaRPr sz="9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20" name="Google Shape;1820;p36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-551900" y="1174500"/>
            <a:ext cx="1186025" cy="109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36"/>
          <p:cNvSpPr/>
          <p:nvPr/>
        </p:nvSpPr>
        <p:spPr>
          <a:xfrm>
            <a:off x="-1570098" y="4560991"/>
            <a:ext cx="10957275" cy="761000"/>
          </a:xfrm>
          <a:custGeom>
            <a:avLst/>
            <a:gdLst/>
            <a:ahLst/>
            <a:cxnLst/>
            <a:rect l="l" t="t" r="r" b="b"/>
            <a:pathLst>
              <a:path w="438291" h="30440" extrusionOk="0">
                <a:moveTo>
                  <a:pt x="4705" y="1314"/>
                </a:moveTo>
                <a:cubicBezTo>
                  <a:pt x="18603" y="-250"/>
                  <a:pt x="76749" y="258"/>
                  <a:pt x="96639" y="106"/>
                </a:cubicBezTo>
                <a:cubicBezTo>
                  <a:pt x="116529" y="-46"/>
                  <a:pt x="117867" y="-101"/>
                  <a:pt x="124043" y="401"/>
                </a:cubicBezTo>
                <a:cubicBezTo>
                  <a:pt x="130219" y="903"/>
                  <a:pt x="129533" y="982"/>
                  <a:pt x="133697" y="3116"/>
                </a:cubicBezTo>
                <a:cubicBezTo>
                  <a:pt x="137861" y="5250"/>
                  <a:pt x="142426" y="11432"/>
                  <a:pt x="149029" y="13204"/>
                </a:cubicBezTo>
                <a:cubicBezTo>
                  <a:pt x="155632" y="14976"/>
                  <a:pt x="164901" y="13659"/>
                  <a:pt x="173314" y="13750"/>
                </a:cubicBezTo>
                <a:cubicBezTo>
                  <a:pt x="181727" y="13841"/>
                  <a:pt x="189640" y="13841"/>
                  <a:pt x="199509" y="13750"/>
                </a:cubicBezTo>
                <a:cubicBezTo>
                  <a:pt x="209378" y="13659"/>
                  <a:pt x="217200" y="13295"/>
                  <a:pt x="232526" y="13204"/>
                </a:cubicBezTo>
                <a:cubicBezTo>
                  <a:pt x="247852" y="13113"/>
                  <a:pt x="259404" y="13204"/>
                  <a:pt x="291465" y="13204"/>
                </a:cubicBezTo>
                <a:cubicBezTo>
                  <a:pt x="323527" y="13204"/>
                  <a:pt x="401023" y="14259"/>
                  <a:pt x="424895" y="13204"/>
                </a:cubicBezTo>
                <a:cubicBezTo>
                  <a:pt x="448768" y="12149"/>
                  <a:pt x="433130" y="6931"/>
                  <a:pt x="434700" y="6873"/>
                </a:cubicBezTo>
                <a:cubicBezTo>
                  <a:pt x="436270" y="6816"/>
                  <a:pt x="434636" y="9305"/>
                  <a:pt x="434314" y="12859"/>
                </a:cubicBezTo>
                <a:cubicBezTo>
                  <a:pt x="433992" y="16413"/>
                  <a:pt x="437815" y="25412"/>
                  <a:pt x="432769" y="28199"/>
                </a:cubicBezTo>
                <a:cubicBezTo>
                  <a:pt x="427723" y="30986"/>
                  <a:pt x="415680" y="29491"/>
                  <a:pt x="404040" y="29581"/>
                </a:cubicBezTo>
                <a:cubicBezTo>
                  <a:pt x="392401" y="29672"/>
                  <a:pt x="386912" y="28882"/>
                  <a:pt x="362932" y="28742"/>
                </a:cubicBezTo>
                <a:cubicBezTo>
                  <a:pt x="338952" y="28602"/>
                  <a:pt x="299408" y="28462"/>
                  <a:pt x="260162" y="28742"/>
                </a:cubicBezTo>
                <a:cubicBezTo>
                  <a:pt x="220916" y="29022"/>
                  <a:pt x="168042" y="30280"/>
                  <a:pt x="127455" y="30420"/>
                </a:cubicBezTo>
                <a:cubicBezTo>
                  <a:pt x="86868" y="30560"/>
                  <a:pt x="35929" y="29931"/>
                  <a:pt x="16641" y="29581"/>
                </a:cubicBezTo>
                <a:cubicBezTo>
                  <a:pt x="-2647" y="29232"/>
                  <a:pt x="12472" y="30001"/>
                  <a:pt x="11727" y="28323"/>
                </a:cubicBezTo>
                <a:cubicBezTo>
                  <a:pt x="10982" y="26645"/>
                  <a:pt x="11919" y="22651"/>
                  <a:pt x="12173" y="19512"/>
                </a:cubicBezTo>
                <a:cubicBezTo>
                  <a:pt x="12427" y="16373"/>
                  <a:pt x="14494" y="12521"/>
                  <a:pt x="13249" y="9488"/>
                </a:cubicBezTo>
                <a:cubicBezTo>
                  <a:pt x="12004" y="6455"/>
                  <a:pt x="-9193" y="2878"/>
                  <a:pt x="4705" y="13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22" name="Google Shape;1822;p36"/>
          <p:cNvSpPr/>
          <p:nvPr/>
        </p:nvSpPr>
        <p:spPr>
          <a:xfrm>
            <a:off x="-1391600" y="4642483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3" name="Google Shape;1823;p36"/>
          <p:cNvSpPr/>
          <p:nvPr/>
        </p:nvSpPr>
        <p:spPr>
          <a:xfrm>
            <a:off x="-1426870" y="4692558"/>
            <a:ext cx="11344350" cy="350950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Google Shape;9906;p80">
            <a:extLst>
              <a:ext uri="{FF2B5EF4-FFF2-40B4-BE49-F238E27FC236}">
                <a16:creationId xmlns:a16="http://schemas.microsoft.com/office/drawing/2014/main" id="{FB39A00F-A79D-8223-4BF5-F1E2B6053915}"/>
              </a:ext>
            </a:extLst>
          </p:cNvPr>
          <p:cNvGrpSpPr/>
          <p:nvPr/>
        </p:nvGrpSpPr>
        <p:grpSpPr>
          <a:xfrm>
            <a:off x="634125" y="3349727"/>
            <a:ext cx="7660600" cy="724812"/>
            <a:chOff x="803163" y="1111966"/>
            <a:chExt cx="2447800" cy="203430"/>
          </a:xfrm>
        </p:grpSpPr>
        <p:grpSp>
          <p:nvGrpSpPr>
            <p:cNvPr id="3" name="Google Shape;9907;p80">
              <a:extLst>
                <a:ext uri="{FF2B5EF4-FFF2-40B4-BE49-F238E27FC236}">
                  <a16:creationId xmlns:a16="http://schemas.microsoft.com/office/drawing/2014/main" id="{34BCAB91-25F0-B767-98E0-3551FFD1DA5A}"/>
                </a:ext>
              </a:extLst>
            </p:cNvPr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21" name="Google Shape;9908;p80">
                <a:extLst>
                  <a:ext uri="{FF2B5EF4-FFF2-40B4-BE49-F238E27FC236}">
                    <a16:creationId xmlns:a16="http://schemas.microsoft.com/office/drawing/2014/main" id="{ABF163ED-C4E8-AC87-6312-0E4FC0297E4C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2" name="Google Shape;9909;p80">
                <a:extLst>
                  <a:ext uri="{FF2B5EF4-FFF2-40B4-BE49-F238E27FC236}">
                    <a16:creationId xmlns:a16="http://schemas.microsoft.com/office/drawing/2014/main" id="{029636FA-CF45-2902-EE5A-9E832C92F5D3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3" name="Google Shape;9910;p80">
                  <a:extLst>
                    <a:ext uri="{FF2B5EF4-FFF2-40B4-BE49-F238E27FC236}">
                      <a16:creationId xmlns:a16="http://schemas.microsoft.com/office/drawing/2014/main" id="{9464F0A0-2B9A-F705-931A-BB8C6572B705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4" name="Google Shape;9911;p80">
                  <a:extLst>
                    <a:ext uri="{FF2B5EF4-FFF2-40B4-BE49-F238E27FC236}">
                      <a16:creationId xmlns:a16="http://schemas.microsoft.com/office/drawing/2014/main" id="{61487192-2A50-F2BA-3E0D-963536300148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4" name="Google Shape;9912;p80">
              <a:extLst>
                <a:ext uri="{FF2B5EF4-FFF2-40B4-BE49-F238E27FC236}">
                  <a16:creationId xmlns:a16="http://schemas.microsoft.com/office/drawing/2014/main" id="{B2B2B244-4CA4-1B99-279E-1678E726ADF9}"/>
                </a:ext>
              </a:extLst>
            </p:cNvPr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" name="Google Shape;9913;p80">
              <a:extLst>
                <a:ext uri="{FF2B5EF4-FFF2-40B4-BE49-F238E27FC236}">
                  <a16:creationId xmlns:a16="http://schemas.microsoft.com/office/drawing/2014/main" id="{35D68C33-BF46-498B-FEC4-4433136B7242}"/>
                </a:ext>
              </a:extLst>
            </p:cNvPr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grpSp>
          <p:nvGrpSpPr>
            <p:cNvPr id="6" name="Google Shape;9914;p80">
              <a:extLst>
                <a:ext uri="{FF2B5EF4-FFF2-40B4-BE49-F238E27FC236}">
                  <a16:creationId xmlns:a16="http://schemas.microsoft.com/office/drawing/2014/main" id="{9E3EBBC8-2236-9B54-B45E-766FFE8EDF7C}"/>
                </a:ext>
              </a:extLst>
            </p:cNvPr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17" name="Google Shape;9915;p80">
                <a:extLst>
                  <a:ext uri="{FF2B5EF4-FFF2-40B4-BE49-F238E27FC236}">
                    <a16:creationId xmlns:a16="http://schemas.microsoft.com/office/drawing/2014/main" id="{01824824-FBAC-7C11-5725-708CD25BB2AC}"/>
                  </a:ext>
                </a:extLst>
              </p:cNvPr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19" name="Google Shape;9916;p80">
                  <a:extLst>
                    <a:ext uri="{FF2B5EF4-FFF2-40B4-BE49-F238E27FC236}">
                      <a16:creationId xmlns:a16="http://schemas.microsoft.com/office/drawing/2014/main" id="{DF2FC3B7-5CB6-FBFE-3121-D4001FA79C72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0" name="Google Shape;9917;p80">
                  <a:extLst>
                    <a:ext uri="{FF2B5EF4-FFF2-40B4-BE49-F238E27FC236}">
                      <a16:creationId xmlns:a16="http://schemas.microsoft.com/office/drawing/2014/main" id="{35A56032-9533-E725-AFFF-6E4AF53AC073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8" name="Google Shape;9918;p80">
                <a:extLst>
                  <a:ext uri="{FF2B5EF4-FFF2-40B4-BE49-F238E27FC236}">
                    <a16:creationId xmlns:a16="http://schemas.microsoft.com/office/drawing/2014/main" id="{431EDCAE-6785-C0E8-0950-9D77829E3D8E}"/>
                  </a:ext>
                </a:extLst>
              </p:cNvPr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oogle Shape;9919;p80">
              <a:extLst>
                <a:ext uri="{FF2B5EF4-FFF2-40B4-BE49-F238E27FC236}">
                  <a16:creationId xmlns:a16="http://schemas.microsoft.com/office/drawing/2014/main" id="{BE1AC0CD-DA84-2155-263A-AA819E3693EF}"/>
                </a:ext>
              </a:extLst>
            </p:cNvPr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13" name="Google Shape;9920;p80">
                <a:extLst>
                  <a:ext uri="{FF2B5EF4-FFF2-40B4-BE49-F238E27FC236}">
                    <a16:creationId xmlns:a16="http://schemas.microsoft.com/office/drawing/2014/main" id="{8CB587D9-4315-E94A-D0B5-9CB165E45E9E}"/>
                  </a:ext>
                </a:extLst>
              </p:cNvPr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5" name="Google Shape;9921;p80">
                  <a:extLst>
                    <a:ext uri="{FF2B5EF4-FFF2-40B4-BE49-F238E27FC236}">
                      <a16:creationId xmlns:a16="http://schemas.microsoft.com/office/drawing/2014/main" id="{3741010B-5650-84AD-14EB-EBB5DA29E2C5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6" name="Google Shape;9922;p80">
                  <a:extLst>
                    <a:ext uri="{FF2B5EF4-FFF2-40B4-BE49-F238E27FC236}">
                      <a16:creationId xmlns:a16="http://schemas.microsoft.com/office/drawing/2014/main" id="{F91DFF43-CD80-605B-9AE2-E1780775B2F2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4" name="Google Shape;9923;p80">
                <a:extLst>
                  <a:ext uri="{FF2B5EF4-FFF2-40B4-BE49-F238E27FC236}">
                    <a16:creationId xmlns:a16="http://schemas.microsoft.com/office/drawing/2014/main" id="{9FDFF06F-9C84-0CB9-BD0E-B3F0EEA469F7}"/>
                  </a:ext>
                </a:extLst>
              </p:cNvPr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Google Shape;9924;p80">
              <a:extLst>
                <a:ext uri="{FF2B5EF4-FFF2-40B4-BE49-F238E27FC236}">
                  <a16:creationId xmlns:a16="http://schemas.microsoft.com/office/drawing/2014/main" id="{E671CCFB-A28B-D7DC-F7C8-0ACFF84C4C16}"/>
                </a:ext>
              </a:extLst>
            </p:cNvPr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9" name="Google Shape;9925;p80">
                <a:extLst>
                  <a:ext uri="{FF2B5EF4-FFF2-40B4-BE49-F238E27FC236}">
                    <a16:creationId xmlns:a16="http://schemas.microsoft.com/office/drawing/2014/main" id="{97D126BF-D350-C5FE-E0A4-BBC6B35B9ED3}"/>
                  </a:ext>
                </a:extLst>
              </p:cNvPr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1" name="Google Shape;9926;p80">
                  <a:extLst>
                    <a:ext uri="{FF2B5EF4-FFF2-40B4-BE49-F238E27FC236}">
                      <a16:creationId xmlns:a16="http://schemas.microsoft.com/office/drawing/2014/main" id="{E1449614-9CBD-9E51-BE71-923E897A863D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" name="Google Shape;9927;p80">
                  <a:extLst>
                    <a:ext uri="{FF2B5EF4-FFF2-40B4-BE49-F238E27FC236}">
                      <a16:creationId xmlns:a16="http://schemas.microsoft.com/office/drawing/2014/main" id="{40C88C34-F93B-A4E7-08C6-08F39F71BA88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" name="Google Shape;9928;p80">
                <a:extLst>
                  <a:ext uri="{FF2B5EF4-FFF2-40B4-BE49-F238E27FC236}">
                    <a16:creationId xmlns:a16="http://schemas.microsoft.com/office/drawing/2014/main" id="{4C2A2DBD-2036-BE15-1BC5-28A34A6B23F5}"/>
                  </a:ext>
                </a:extLst>
              </p:cNvPr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25" name="Kép 24">
            <a:extLst>
              <a:ext uri="{FF2B5EF4-FFF2-40B4-BE49-F238E27FC236}">
                <a16:creationId xmlns:a16="http://schemas.microsoft.com/office/drawing/2014/main" id="{13F6D209-5141-4966-9948-D9E8CC79F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198" y="2259263"/>
            <a:ext cx="371527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9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37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Python Megoldás (Szabó Tamás)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1" name="Google Shape;1831;p37"/>
          <p:cNvSpPr/>
          <p:nvPr/>
        </p:nvSpPr>
        <p:spPr>
          <a:xfrm>
            <a:off x="244929" y="1515615"/>
            <a:ext cx="6886336" cy="514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hu-HU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Zen Dots"/>
              </a:rPr>
              <a:t>Továbbfejlesztett beszúró rendezés:</a:t>
            </a:r>
            <a:endParaRPr b="1" i="1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1"/>
              </a:solidFill>
              <a:latin typeface="Zen Dots"/>
            </a:endParaRPr>
          </a:p>
        </p:txBody>
      </p:sp>
      <p:pic>
        <p:nvPicPr>
          <p:cNvPr id="1833" name="Google Shape;1833;p37"/>
          <p:cNvPicPr preferRelativeResize="0"/>
          <p:nvPr/>
        </p:nvPicPr>
        <p:blipFill rotWithShape="1">
          <a:blip r:embed="rId3">
            <a:alphaModFix/>
          </a:blip>
          <a:srcRect l="12492" t="18400" r="12342" b="12005"/>
          <a:stretch/>
        </p:blipFill>
        <p:spPr>
          <a:xfrm>
            <a:off x="8507750" y="1312733"/>
            <a:ext cx="1452025" cy="1344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4811;p90"/>
          <p:cNvGrpSpPr/>
          <p:nvPr/>
        </p:nvGrpSpPr>
        <p:grpSpPr>
          <a:xfrm>
            <a:off x="798490" y="2867050"/>
            <a:ext cx="1004551" cy="887142"/>
            <a:chOff x="6099375" y="2456075"/>
            <a:chExt cx="337684" cy="314194"/>
          </a:xfrm>
        </p:grpSpPr>
        <p:sp>
          <p:nvSpPr>
            <p:cNvPr id="20" name="Google Shape;14812;p90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13;p90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4811;p90"/>
          <p:cNvGrpSpPr/>
          <p:nvPr/>
        </p:nvGrpSpPr>
        <p:grpSpPr>
          <a:xfrm flipH="1">
            <a:off x="7417014" y="2869182"/>
            <a:ext cx="1006986" cy="887142"/>
            <a:chOff x="6099375" y="2456075"/>
            <a:chExt cx="337684" cy="314194"/>
          </a:xfrm>
        </p:grpSpPr>
        <p:sp>
          <p:nvSpPr>
            <p:cNvPr id="23" name="Google Shape;14812;p90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13;p90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Kép 3">
            <a:extLst>
              <a:ext uri="{FF2B5EF4-FFF2-40B4-BE49-F238E27FC236}">
                <a16:creationId xmlns:a16="http://schemas.microsoft.com/office/drawing/2014/main" id="{034C160C-7D12-1D75-1EF8-D3EC96DA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54" y="2096961"/>
            <a:ext cx="396418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9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" grpId="0"/>
      <p:bldP spid="18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1634388" y="1910201"/>
            <a:ext cx="5875200" cy="10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i="1" dirty="0"/>
              <a:t>KÖSZÖN</a:t>
            </a:r>
            <a:r>
              <a:rPr lang="hu-HU" dirty="0"/>
              <a:t>ÖM A FIGYELMET!</a:t>
            </a:r>
            <a:endParaRPr b="1" i="1" dirty="0"/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975" y="4087625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650" y="216625"/>
            <a:ext cx="1556101" cy="1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681025" y="3233299"/>
            <a:ext cx="1004049" cy="9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207488" y="1910263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9"/>
          <p:cNvSpPr/>
          <p:nvPr/>
        </p:nvSpPr>
        <p:spPr>
          <a:xfrm>
            <a:off x="7509588" y="1910275"/>
            <a:ext cx="426900" cy="426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91</Words>
  <Application>Microsoft Office PowerPoint</Application>
  <PresentationFormat>Diavetítés a képernyőre (16:9 oldalarány)</PresentationFormat>
  <Paragraphs>21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Dosis</vt:lpstr>
      <vt:lpstr>Arimo</vt:lpstr>
      <vt:lpstr>Arial</vt:lpstr>
      <vt:lpstr>Zen Dots</vt:lpstr>
      <vt:lpstr>STEM Elective Subject for Middle School - 6th Grade: Coding, Engineering, and Robotics Design by Slidesgo</vt:lpstr>
      <vt:lpstr>Rendezési algoritmusok A beszúró- és a továbbfejlesztett beszúró rendezés</vt:lpstr>
      <vt:lpstr>A BESZÚRÓ RENDEZÉS</vt:lpstr>
      <vt:lpstr>Python Megoldás (Szabó Tamás)</vt:lpstr>
      <vt:lpstr>A TOVÁBBFEJLESZTETT BESZÚRÓ RENDEZÉS</vt:lpstr>
      <vt:lpstr>Python Megoldás (Szabó Tamás)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Rendezési algoritmusok A beszúró- és a továbbfejlesztett beszúró rendezés</dc:title>
  <dc:creator>Csanád</dc:creator>
  <cp:lastModifiedBy>tanulo</cp:lastModifiedBy>
  <cp:revision>11</cp:revision>
  <dcterms:modified xsi:type="dcterms:W3CDTF">2022-09-30T10:27:50Z</dcterms:modified>
</cp:coreProperties>
</file>