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337" r:id="rId2"/>
    <p:sldId id="464" r:id="rId3"/>
    <p:sldId id="465" r:id="rId4"/>
    <p:sldId id="466" r:id="rId5"/>
    <p:sldId id="468" r:id="rId6"/>
    <p:sldId id="469" r:id="rId7"/>
    <p:sldId id="467"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02"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500" r:id="rId39"/>
    <p:sldId id="499" r:id="rId40"/>
    <p:sldId id="501"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3578" autoAdjust="0"/>
  </p:normalViewPr>
  <p:slideViewPr>
    <p:cSldViewPr>
      <p:cViewPr varScale="1">
        <p:scale>
          <a:sx n="96" d="100"/>
          <a:sy n="96" d="100"/>
        </p:scale>
        <p:origin x="768"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BA1A87E-813F-AF0F-041D-CE232B7A18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1" name="Rectangle 3">
            <a:extLst>
              <a:ext uri="{FF2B5EF4-FFF2-40B4-BE49-F238E27FC236}">
                <a16:creationId xmlns:a16="http://schemas.microsoft.com/office/drawing/2014/main" id="{90A33BCA-FF2B-904A-6ACB-421B4697E71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864C4CF4-219F-4C78-A5BA-B2F154A2CDD2}" type="datetimeFigureOut">
              <a:rPr lang="en-US"/>
              <a:pPr>
                <a:defRPr/>
              </a:pPr>
              <a:t>9/24/2025</a:t>
            </a:fld>
            <a:endParaRPr lang="en-US"/>
          </a:p>
        </p:txBody>
      </p:sp>
      <p:sp>
        <p:nvSpPr>
          <p:cNvPr id="19460" name="Rectangle 4">
            <a:extLst>
              <a:ext uri="{FF2B5EF4-FFF2-40B4-BE49-F238E27FC236}">
                <a16:creationId xmlns:a16="http://schemas.microsoft.com/office/drawing/2014/main" id="{E6881BB2-A257-BEB2-B237-5C60E2FE8C7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84E1F9B0-0E05-EEE3-8B09-3292F5E58FD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FD94DB07-1FBF-48D8-BE9B-EAD1CA8560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5" name="Rectangle 7">
            <a:extLst>
              <a:ext uri="{FF2B5EF4-FFF2-40B4-BE49-F238E27FC236}">
                <a16:creationId xmlns:a16="http://schemas.microsoft.com/office/drawing/2014/main" id="{B2D67A9F-79F1-685B-B7CE-85E68E027A3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82BB320-F13B-41AF-BB84-306DCE9224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4FFA8F6-8FBE-2312-B2D6-012FDBF058E2}"/>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60994F52-302D-250C-116C-52081CB94A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B92E2681-B4AB-B23F-9CED-5892333F86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A8604D-9FA4-4914-BD57-93266632D9AF}"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90210E9-01D5-7472-677A-3B0AA2AD0F30}"/>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5CCD2DDE-7A51-A1A8-5C34-99C6FAA2B3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FD8106-2EFE-B03C-0DCC-E1803F83D0E2}"/>
              </a:ext>
            </a:extLst>
          </p:cNvPr>
          <p:cNvSpPr>
            <a:spLocks noGrp="1"/>
          </p:cNvSpPr>
          <p:nvPr>
            <p:ph type="sldNum" sz="quarter" idx="12"/>
          </p:nvPr>
        </p:nvSpPr>
        <p:spPr/>
        <p:txBody>
          <a:bodyPr/>
          <a:lstStyle>
            <a:lvl1pPr>
              <a:defRPr/>
            </a:lvl1pPr>
          </a:lstStyle>
          <a:p>
            <a:pPr>
              <a:defRPr/>
            </a:pPr>
            <a:fld id="{67F5451D-6138-4BA6-B687-6C9F908488A2}" type="slidenum">
              <a:rPr lang="en-US" altLang="en-US"/>
              <a:pPr>
                <a:defRPr/>
              </a:pPr>
              <a:t>‹#›</a:t>
            </a:fld>
            <a:endParaRPr lang="en-US" altLang="en-US"/>
          </a:p>
        </p:txBody>
      </p:sp>
    </p:spTree>
    <p:extLst>
      <p:ext uri="{BB962C8B-B14F-4D97-AF65-F5344CB8AC3E}">
        <p14:creationId xmlns:p14="http://schemas.microsoft.com/office/powerpoint/2010/main" val="16018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C7B9-97C1-73C5-069B-8304F71A59D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D44205D-B0EA-B535-1BCB-C052B27F31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8810C2-A27B-66A7-0574-10C225192FA1}"/>
              </a:ext>
            </a:extLst>
          </p:cNvPr>
          <p:cNvSpPr>
            <a:spLocks noGrp="1"/>
          </p:cNvSpPr>
          <p:nvPr>
            <p:ph type="sldNum" sz="quarter" idx="12"/>
          </p:nvPr>
        </p:nvSpPr>
        <p:spPr/>
        <p:txBody>
          <a:bodyPr/>
          <a:lstStyle>
            <a:lvl1pPr>
              <a:defRPr/>
            </a:lvl1pPr>
          </a:lstStyle>
          <a:p>
            <a:pPr>
              <a:defRPr/>
            </a:pPr>
            <a:fld id="{1F29212A-F0D7-4AFF-A386-0ACFB0AAC5E4}" type="slidenum">
              <a:rPr lang="en-US" altLang="en-US"/>
              <a:pPr>
                <a:defRPr/>
              </a:pPr>
              <a:t>‹#›</a:t>
            </a:fld>
            <a:endParaRPr lang="en-US" altLang="en-US"/>
          </a:p>
        </p:txBody>
      </p:sp>
    </p:spTree>
    <p:extLst>
      <p:ext uri="{BB962C8B-B14F-4D97-AF65-F5344CB8AC3E}">
        <p14:creationId xmlns:p14="http://schemas.microsoft.com/office/powerpoint/2010/main" val="79841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9E6BE-7F7F-94ED-1232-D89436CBCA9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B9733A2-CB01-A6CE-B5D3-DB2ECAFBBC8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721FBA-0C17-A4B8-E194-E3AAE0572399}"/>
              </a:ext>
            </a:extLst>
          </p:cNvPr>
          <p:cNvSpPr>
            <a:spLocks noGrp="1"/>
          </p:cNvSpPr>
          <p:nvPr>
            <p:ph type="sldNum" sz="quarter" idx="12"/>
          </p:nvPr>
        </p:nvSpPr>
        <p:spPr/>
        <p:txBody>
          <a:bodyPr/>
          <a:lstStyle>
            <a:lvl1pPr>
              <a:defRPr/>
            </a:lvl1pPr>
          </a:lstStyle>
          <a:p>
            <a:pPr>
              <a:defRPr/>
            </a:pPr>
            <a:fld id="{FED9BE82-4715-4ACA-919F-DBB11A70F4E4}" type="slidenum">
              <a:rPr lang="en-US" altLang="en-US"/>
              <a:pPr>
                <a:defRPr/>
              </a:pPr>
              <a:t>‹#›</a:t>
            </a:fld>
            <a:endParaRPr lang="en-US" altLang="en-US"/>
          </a:p>
        </p:txBody>
      </p:sp>
    </p:spTree>
    <p:extLst>
      <p:ext uri="{BB962C8B-B14F-4D97-AF65-F5344CB8AC3E}">
        <p14:creationId xmlns:p14="http://schemas.microsoft.com/office/powerpoint/2010/main" val="95570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FBFFBE-14B2-F0AF-F4AC-4976B5EA7B3E}"/>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FA176F73-2534-EA66-9BA3-389159441E1E}"/>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41143B4A-14C2-1094-BE58-15BD80B6D446}"/>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2D759AA-21D7-ABA4-D5D7-76848EAA814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8" name="Picture 10" descr="BITS_university_logo_whitevert.png">
            <a:extLst>
              <a:ext uri="{FF2B5EF4-FFF2-40B4-BE49-F238E27FC236}">
                <a16:creationId xmlns:a16="http://schemas.microsoft.com/office/drawing/2014/main" id="{4AC502B5-9275-C45A-F485-E98B733254DA}"/>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8A90F2E-DD9A-35C4-D90C-49EB0FD21D5D}"/>
              </a:ext>
            </a:extLst>
          </p:cNvPr>
          <p:cNvSpPr txBox="1"/>
          <p:nvPr userDrawn="1"/>
        </p:nvSpPr>
        <p:spPr>
          <a:xfrm>
            <a:off x="-76200" y="5257800"/>
            <a:ext cx="2209800" cy="554038"/>
          </a:xfrm>
          <a:prstGeom prst="rect">
            <a:avLst/>
          </a:prstGeom>
          <a:noFill/>
        </p:spPr>
        <p:txBody>
          <a:bodyPr>
            <a:spAutoFit/>
          </a:bodyPr>
          <a:lstStyle/>
          <a:p>
            <a:pPr algn="ctr" eaLnBrk="1" hangingPunct="1">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CE235B97-BCD1-B200-8B0C-6E7F31A5DD6E}"/>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2737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DAF1-3678-81CF-68D0-2FFF8BF1C823}"/>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4762E-50A2-3FD2-FDF4-C54B9B6A93B8}"/>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2326C-C066-820B-DC72-5D515C273E56}"/>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A3138-AE69-F27D-2EAA-23D2B3BFFE41}"/>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1F772D5-DBDE-E801-75E8-5C65995AF7E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D069C2E-6178-3D9A-0D54-C41412046CBA}"/>
              </a:ext>
            </a:extLst>
          </p:cNvPr>
          <p:cNvSpPr>
            <a:spLocks noGrp="1"/>
          </p:cNvSpPr>
          <p:nvPr>
            <p:ph type="sldNum" sz="quarter" idx="12"/>
          </p:nvPr>
        </p:nvSpPr>
        <p:spPr>
          <a:xfrm>
            <a:off x="6553200" y="6248400"/>
            <a:ext cx="1905000" cy="457200"/>
          </a:xfrm>
        </p:spPr>
        <p:txBody>
          <a:bodyPr/>
          <a:lstStyle>
            <a:lvl1pPr>
              <a:defRPr/>
            </a:lvl1pPr>
          </a:lstStyle>
          <a:p>
            <a:fld id="{89347512-759C-4E18-9ECE-7FCE1DFA935E}" type="slidenum">
              <a:rPr lang="en-US" altLang="en-US"/>
              <a:pPr/>
              <a:t>‹#›</a:t>
            </a:fld>
            <a:endParaRPr lang="en-US" altLang="en-US"/>
          </a:p>
        </p:txBody>
      </p:sp>
    </p:spTree>
    <p:extLst>
      <p:ext uri="{BB962C8B-B14F-4D97-AF65-F5344CB8AC3E}">
        <p14:creationId xmlns:p14="http://schemas.microsoft.com/office/powerpoint/2010/main" val="172290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F7038-E9FE-3435-A99B-628D46289EFD}"/>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4" name="Group 11">
            <a:extLst>
              <a:ext uri="{FF2B5EF4-FFF2-40B4-BE49-F238E27FC236}">
                <a16:creationId xmlns:a16="http://schemas.microsoft.com/office/drawing/2014/main" id="{C581210D-00F8-03F9-A285-0EF404A95B2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D981720D-E387-AAA5-1040-9B41570959D0}"/>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A61E86A8-1855-7B69-B62C-6E258FDAA75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80F5A7EC-8365-09AA-A08B-63472C98828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8" name="Picture 11" descr="Picture 7.png">
            <a:extLst>
              <a:ext uri="{FF2B5EF4-FFF2-40B4-BE49-F238E27FC236}">
                <a16:creationId xmlns:a16="http://schemas.microsoft.com/office/drawing/2014/main" id="{055BCDEA-2A80-3C2D-080C-509BDDC90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FE31975-C8A2-731C-B1AA-CCD2DCF57F50}"/>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257A10F7-F50B-DAEB-B974-D1288E57150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a:extLst>
                <a:ext uri="{FF2B5EF4-FFF2-40B4-BE49-F238E27FC236}">
                  <a16:creationId xmlns:a16="http://schemas.microsoft.com/office/drawing/2014/main" id="{CAECCB2B-C7CF-4843-D0DF-2886453D18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a:extLst>
                <a:ext uri="{FF2B5EF4-FFF2-40B4-BE49-F238E27FC236}">
                  <a16:creationId xmlns:a16="http://schemas.microsoft.com/office/drawing/2014/main" id="{47A3C326-F746-6ED4-B21E-4BB970D1C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3" name="Group 22">
            <a:extLst>
              <a:ext uri="{FF2B5EF4-FFF2-40B4-BE49-F238E27FC236}">
                <a16:creationId xmlns:a16="http://schemas.microsoft.com/office/drawing/2014/main" id="{09821B34-ED59-A848-42D8-7954EFE84254}"/>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2DD3EB44-1837-0D6E-CE9B-DBC9F8518DD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a:extLst>
                <a:ext uri="{FF2B5EF4-FFF2-40B4-BE49-F238E27FC236}">
                  <a16:creationId xmlns:a16="http://schemas.microsoft.com/office/drawing/2014/main" id="{14180C74-B502-6526-25D1-FD5B018B28F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 name="Rectangle 15">
              <a:extLst>
                <a:ext uri="{FF2B5EF4-FFF2-40B4-BE49-F238E27FC236}">
                  <a16:creationId xmlns:a16="http://schemas.microsoft.com/office/drawing/2014/main" id="{61EECA1A-60B6-C307-32D5-77B6F2589D3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mn-lt"/>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mn-lt"/>
                <a:cs typeface="Arial" pitchFamily="34" charset="0"/>
              </a:defRPr>
            </a:lvl2pPr>
            <a:lvl3pPr>
              <a:defRPr>
                <a:latin typeface="+mn-lt"/>
              </a:defRPr>
            </a:lvl3pPr>
            <a:lvl4pPr>
              <a:defRPr>
                <a:latin typeface="+mn-lt"/>
              </a:defRPr>
            </a:lvl4pPr>
            <a:lvl5pPr>
              <a:defRPr>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mj-lt"/>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2265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E8660-BD03-9DBA-9F27-92B953591EA4}"/>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EB170716-1DFD-E96E-77AC-224DB37BB5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0094D3-6482-D516-F215-AAD295B6F9B4}"/>
              </a:ext>
            </a:extLst>
          </p:cNvPr>
          <p:cNvSpPr>
            <a:spLocks noGrp="1"/>
          </p:cNvSpPr>
          <p:nvPr>
            <p:ph type="sldNum" sz="quarter" idx="12"/>
          </p:nvPr>
        </p:nvSpPr>
        <p:spPr/>
        <p:txBody>
          <a:bodyPr/>
          <a:lstStyle>
            <a:lvl1pPr>
              <a:defRPr/>
            </a:lvl1pPr>
          </a:lstStyle>
          <a:p>
            <a:pPr>
              <a:defRPr/>
            </a:pPr>
            <a:fld id="{CA887A73-1AE0-46F8-856A-18EA1CF30A1B}" type="slidenum">
              <a:rPr lang="en-US" altLang="en-US"/>
              <a:pPr>
                <a:defRPr/>
              </a:pPr>
              <a:t>‹#›</a:t>
            </a:fld>
            <a:endParaRPr lang="en-US" altLang="en-US"/>
          </a:p>
        </p:txBody>
      </p:sp>
    </p:spTree>
    <p:extLst>
      <p:ext uri="{BB962C8B-B14F-4D97-AF65-F5344CB8AC3E}">
        <p14:creationId xmlns:p14="http://schemas.microsoft.com/office/powerpoint/2010/main" val="175623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E40EF-D719-C1DF-C21A-2CF2ACF9549C}"/>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20154D67-7283-208E-229E-EF4878C71D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7FBDCE-B7CC-6ED6-F37D-087059BBCDF0}"/>
              </a:ext>
            </a:extLst>
          </p:cNvPr>
          <p:cNvSpPr>
            <a:spLocks noGrp="1"/>
          </p:cNvSpPr>
          <p:nvPr>
            <p:ph type="sldNum" sz="quarter" idx="12"/>
          </p:nvPr>
        </p:nvSpPr>
        <p:spPr/>
        <p:txBody>
          <a:bodyPr/>
          <a:lstStyle>
            <a:lvl1pPr>
              <a:defRPr/>
            </a:lvl1pPr>
          </a:lstStyle>
          <a:p>
            <a:pPr>
              <a:defRPr/>
            </a:pPr>
            <a:fld id="{E79D9D01-1391-45E0-A9C5-C04635A43651}" type="slidenum">
              <a:rPr lang="en-US" altLang="en-US"/>
              <a:pPr>
                <a:defRPr/>
              </a:pPr>
              <a:t>‹#›</a:t>
            </a:fld>
            <a:endParaRPr lang="en-US" altLang="en-US"/>
          </a:p>
        </p:txBody>
      </p:sp>
    </p:spTree>
    <p:extLst>
      <p:ext uri="{BB962C8B-B14F-4D97-AF65-F5344CB8AC3E}">
        <p14:creationId xmlns:p14="http://schemas.microsoft.com/office/powerpoint/2010/main" val="393880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A1B8B84-BA43-81F2-03D3-23F157EDDE71}"/>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9C23C139-D613-6FE7-8352-A2E3C1C6D2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63CA6A-FAB2-9598-5FD6-5C5FFE4CC840}"/>
              </a:ext>
            </a:extLst>
          </p:cNvPr>
          <p:cNvSpPr>
            <a:spLocks noGrp="1"/>
          </p:cNvSpPr>
          <p:nvPr>
            <p:ph type="sldNum" sz="quarter" idx="12"/>
          </p:nvPr>
        </p:nvSpPr>
        <p:spPr/>
        <p:txBody>
          <a:bodyPr/>
          <a:lstStyle>
            <a:lvl1pPr>
              <a:defRPr/>
            </a:lvl1pPr>
          </a:lstStyle>
          <a:p>
            <a:pPr>
              <a:defRPr/>
            </a:pPr>
            <a:fld id="{84877344-E1C7-49F4-9630-5A0F623202D9}" type="slidenum">
              <a:rPr lang="en-US" altLang="en-US"/>
              <a:pPr>
                <a:defRPr/>
              </a:pPr>
              <a:t>‹#›</a:t>
            </a:fld>
            <a:endParaRPr lang="en-US" altLang="en-US"/>
          </a:p>
        </p:txBody>
      </p:sp>
    </p:spTree>
    <p:extLst>
      <p:ext uri="{BB962C8B-B14F-4D97-AF65-F5344CB8AC3E}">
        <p14:creationId xmlns:p14="http://schemas.microsoft.com/office/powerpoint/2010/main" val="37202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C99FE01-5AE9-7CCB-1DBD-1304A57ADB6F}"/>
              </a:ext>
            </a:extLst>
          </p:cNvPr>
          <p:cNvSpPr>
            <a:spLocks noGrp="1"/>
          </p:cNvSpPr>
          <p:nvPr>
            <p:ph type="dt" sz="half" idx="10"/>
          </p:nvPr>
        </p:nvSpPr>
        <p:spPr/>
        <p:txBody>
          <a:bodyPr/>
          <a:lstStyle>
            <a:lvl1pPr>
              <a:defRPr/>
            </a:lvl1pPr>
          </a:lstStyle>
          <a:p>
            <a:pPr>
              <a:defRPr/>
            </a:pPr>
            <a:r>
              <a:rPr lang="en-US"/>
              <a:t>21/12/2020</a:t>
            </a:r>
          </a:p>
        </p:txBody>
      </p:sp>
      <p:sp>
        <p:nvSpPr>
          <p:cNvPr id="8" name="Footer Placeholder 4">
            <a:extLst>
              <a:ext uri="{FF2B5EF4-FFF2-40B4-BE49-F238E27FC236}">
                <a16:creationId xmlns:a16="http://schemas.microsoft.com/office/drawing/2014/main" id="{3A2B8239-FCBD-23CF-FA37-CDC50DB052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E3DACE7-853A-4CB8-B825-278E151B17AA}"/>
              </a:ext>
            </a:extLst>
          </p:cNvPr>
          <p:cNvSpPr>
            <a:spLocks noGrp="1"/>
          </p:cNvSpPr>
          <p:nvPr>
            <p:ph type="sldNum" sz="quarter" idx="12"/>
          </p:nvPr>
        </p:nvSpPr>
        <p:spPr/>
        <p:txBody>
          <a:bodyPr/>
          <a:lstStyle>
            <a:lvl1pPr>
              <a:defRPr/>
            </a:lvl1pPr>
          </a:lstStyle>
          <a:p>
            <a:pPr>
              <a:defRPr/>
            </a:pPr>
            <a:fld id="{9ED20D7B-F2AF-465A-8627-050A33B6A2E6}" type="slidenum">
              <a:rPr lang="en-US" altLang="en-US"/>
              <a:pPr>
                <a:defRPr/>
              </a:pPr>
              <a:t>‹#›</a:t>
            </a:fld>
            <a:endParaRPr lang="en-US" altLang="en-US"/>
          </a:p>
        </p:txBody>
      </p:sp>
    </p:spTree>
    <p:extLst>
      <p:ext uri="{BB962C8B-B14F-4D97-AF65-F5344CB8AC3E}">
        <p14:creationId xmlns:p14="http://schemas.microsoft.com/office/powerpoint/2010/main" val="38997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E68BBE-9DA8-9C9C-D822-7FC9D3829CE7}"/>
              </a:ext>
            </a:extLst>
          </p:cNvPr>
          <p:cNvSpPr>
            <a:spLocks noGrp="1"/>
          </p:cNvSpPr>
          <p:nvPr>
            <p:ph type="dt" sz="half" idx="10"/>
          </p:nvPr>
        </p:nvSpPr>
        <p:spPr/>
        <p:txBody>
          <a:bodyPr/>
          <a:lstStyle>
            <a:lvl1pPr>
              <a:defRPr/>
            </a:lvl1pPr>
          </a:lstStyle>
          <a:p>
            <a:pPr>
              <a:defRPr/>
            </a:pPr>
            <a:r>
              <a:rPr lang="en-US"/>
              <a:t>21/12/2020</a:t>
            </a:r>
          </a:p>
        </p:txBody>
      </p:sp>
      <p:sp>
        <p:nvSpPr>
          <p:cNvPr id="4" name="Footer Placeholder 4">
            <a:extLst>
              <a:ext uri="{FF2B5EF4-FFF2-40B4-BE49-F238E27FC236}">
                <a16:creationId xmlns:a16="http://schemas.microsoft.com/office/drawing/2014/main" id="{3BD6A7CF-E35D-4F42-293C-8BAB3F13500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87C34F-2852-49F1-C32D-490DE9743067}"/>
              </a:ext>
            </a:extLst>
          </p:cNvPr>
          <p:cNvSpPr>
            <a:spLocks noGrp="1"/>
          </p:cNvSpPr>
          <p:nvPr>
            <p:ph type="sldNum" sz="quarter" idx="12"/>
          </p:nvPr>
        </p:nvSpPr>
        <p:spPr/>
        <p:txBody>
          <a:bodyPr/>
          <a:lstStyle>
            <a:lvl1pPr>
              <a:defRPr/>
            </a:lvl1pPr>
          </a:lstStyle>
          <a:p>
            <a:pPr>
              <a:defRPr/>
            </a:pPr>
            <a:fld id="{3FB3AC73-65EA-4970-A755-094E5C634C8C}" type="slidenum">
              <a:rPr lang="en-US" altLang="en-US"/>
              <a:pPr>
                <a:defRPr/>
              </a:pPr>
              <a:t>‹#›</a:t>
            </a:fld>
            <a:endParaRPr lang="en-US" altLang="en-US"/>
          </a:p>
        </p:txBody>
      </p:sp>
    </p:spTree>
    <p:extLst>
      <p:ext uri="{BB962C8B-B14F-4D97-AF65-F5344CB8AC3E}">
        <p14:creationId xmlns:p14="http://schemas.microsoft.com/office/powerpoint/2010/main" val="35993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5E5740-931D-F5B1-D23F-DCBD0C38C027}"/>
              </a:ext>
            </a:extLst>
          </p:cNvPr>
          <p:cNvSpPr>
            <a:spLocks noGrp="1"/>
          </p:cNvSpPr>
          <p:nvPr>
            <p:ph type="dt" sz="half" idx="10"/>
          </p:nvPr>
        </p:nvSpPr>
        <p:spPr/>
        <p:txBody>
          <a:bodyPr/>
          <a:lstStyle>
            <a:lvl1pPr>
              <a:defRPr/>
            </a:lvl1pPr>
          </a:lstStyle>
          <a:p>
            <a:pPr>
              <a:defRPr/>
            </a:pPr>
            <a:r>
              <a:rPr lang="en-US"/>
              <a:t>21/12/2020</a:t>
            </a:r>
          </a:p>
        </p:txBody>
      </p:sp>
      <p:sp>
        <p:nvSpPr>
          <p:cNvPr id="3" name="Footer Placeholder 4">
            <a:extLst>
              <a:ext uri="{FF2B5EF4-FFF2-40B4-BE49-F238E27FC236}">
                <a16:creationId xmlns:a16="http://schemas.microsoft.com/office/drawing/2014/main" id="{F48D1279-085F-FADC-9335-EE951FC2FE2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FCD80BA-8A05-EF30-056C-D3B895E354A3}"/>
              </a:ext>
            </a:extLst>
          </p:cNvPr>
          <p:cNvSpPr>
            <a:spLocks noGrp="1"/>
          </p:cNvSpPr>
          <p:nvPr>
            <p:ph type="sldNum" sz="quarter" idx="12"/>
          </p:nvPr>
        </p:nvSpPr>
        <p:spPr/>
        <p:txBody>
          <a:bodyPr/>
          <a:lstStyle>
            <a:lvl1pPr>
              <a:defRPr/>
            </a:lvl1pPr>
          </a:lstStyle>
          <a:p>
            <a:pPr>
              <a:defRPr/>
            </a:pPr>
            <a:fld id="{605AE7E5-2F0D-40CB-89DC-60190FE7F765}" type="slidenum">
              <a:rPr lang="en-US" altLang="en-US"/>
              <a:pPr>
                <a:defRPr/>
              </a:pPr>
              <a:t>‹#›</a:t>
            </a:fld>
            <a:endParaRPr lang="en-US" altLang="en-US"/>
          </a:p>
        </p:txBody>
      </p:sp>
    </p:spTree>
    <p:extLst>
      <p:ext uri="{BB962C8B-B14F-4D97-AF65-F5344CB8AC3E}">
        <p14:creationId xmlns:p14="http://schemas.microsoft.com/office/powerpoint/2010/main" val="312596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0265D46-A9C7-CD06-5134-985F832761B0}"/>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C8A55F7D-AFEF-402F-45C6-533ED83EF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7864CC-5912-595A-947D-86ED4368FB32}"/>
              </a:ext>
            </a:extLst>
          </p:cNvPr>
          <p:cNvSpPr>
            <a:spLocks noGrp="1"/>
          </p:cNvSpPr>
          <p:nvPr>
            <p:ph type="sldNum" sz="quarter" idx="12"/>
          </p:nvPr>
        </p:nvSpPr>
        <p:spPr/>
        <p:txBody>
          <a:bodyPr/>
          <a:lstStyle>
            <a:lvl1pPr>
              <a:defRPr/>
            </a:lvl1pPr>
          </a:lstStyle>
          <a:p>
            <a:pPr>
              <a:defRPr/>
            </a:pPr>
            <a:fld id="{48715581-CD01-4CEC-BC8F-7353CE826851}" type="slidenum">
              <a:rPr lang="en-US" altLang="en-US"/>
              <a:pPr>
                <a:defRPr/>
              </a:pPr>
              <a:t>‹#›</a:t>
            </a:fld>
            <a:endParaRPr lang="en-US" altLang="en-US"/>
          </a:p>
        </p:txBody>
      </p:sp>
    </p:spTree>
    <p:extLst>
      <p:ext uri="{BB962C8B-B14F-4D97-AF65-F5344CB8AC3E}">
        <p14:creationId xmlns:p14="http://schemas.microsoft.com/office/powerpoint/2010/main" val="382044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E467ABF-5DBD-0F44-6269-D1296B669355}"/>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31729259-95EB-ABB4-8CC1-6AAA526DCD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2D7086-DF65-36F8-E6B6-082068B3EE8C}"/>
              </a:ext>
            </a:extLst>
          </p:cNvPr>
          <p:cNvSpPr>
            <a:spLocks noGrp="1"/>
          </p:cNvSpPr>
          <p:nvPr>
            <p:ph type="sldNum" sz="quarter" idx="12"/>
          </p:nvPr>
        </p:nvSpPr>
        <p:spPr/>
        <p:txBody>
          <a:bodyPr/>
          <a:lstStyle>
            <a:lvl1pPr>
              <a:defRPr/>
            </a:lvl1pPr>
          </a:lstStyle>
          <a:p>
            <a:pPr>
              <a:defRPr/>
            </a:pPr>
            <a:fld id="{FB2052F0-E69A-488D-AA78-DE7ABB9591C3}" type="slidenum">
              <a:rPr lang="en-US" altLang="en-US"/>
              <a:pPr>
                <a:defRPr/>
              </a:pPr>
              <a:t>‹#›</a:t>
            </a:fld>
            <a:endParaRPr lang="en-US" altLang="en-US"/>
          </a:p>
        </p:txBody>
      </p:sp>
    </p:spTree>
    <p:extLst>
      <p:ext uri="{BB962C8B-B14F-4D97-AF65-F5344CB8AC3E}">
        <p14:creationId xmlns:p14="http://schemas.microsoft.com/office/powerpoint/2010/main" val="22650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A203AAE-04EA-FB40-EB07-8B5C207984B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0F4528A-9CB7-CDAF-ED2B-34ED9244113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C94811-E68F-A5B1-AEDA-C6AFA290A81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a:t>21/12/2020</a:t>
            </a:r>
          </a:p>
        </p:txBody>
      </p:sp>
      <p:sp>
        <p:nvSpPr>
          <p:cNvPr id="5" name="Footer Placeholder 4">
            <a:extLst>
              <a:ext uri="{FF2B5EF4-FFF2-40B4-BE49-F238E27FC236}">
                <a16:creationId xmlns:a16="http://schemas.microsoft.com/office/drawing/2014/main" id="{FD210422-B7F7-81EF-261E-27508681B4B6}"/>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2938BB7-5B9C-07D9-CEF5-0333C50550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875A4CA-FE82-4068-9563-37A5A44B58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33" r:id="rId1"/>
    <p:sldLayoutId id="2147484834" r:id="rId2"/>
    <p:sldLayoutId id="2147484835" r:id="rId3"/>
    <p:sldLayoutId id="2147484836" r:id="rId4"/>
    <p:sldLayoutId id="2147484837" r:id="rId5"/>
    <p:sldLayoutId id="2147484838" r:id="rId6"/>
    <p:sldLayoutId id="2147484839" r:id="rId7"/>
    <p:sldLayoutId id="2147484840" r:id="rId8"/>
    <p:sldLayoutId id="2147484841" r:id="rId9"/>
    <p:sldLayoutId id="2147484842" r:id="rId10"/>
    <p:sldLayoutId id="2147484843" r:id="rId11"/>
    <p:sldLayoutId id="2147484844" r:id="rId12"/>
    <p:sldLayoutId id="2147484861" r:id="rId13"/>
    <p:sldLayoutId id="2147484862" r:id="rId14"/>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2.bin"/><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5.bin"/><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a:extLst>
              <a:ext uri="{FF2B5EF4-FFF2-40B4-BE49-F238E27FC236}">
                <a16:creationId xmlns:a16="http://schemas.microsoft.com/office/drawing/2014/main" id="{82CCF8E8-8D44-B829-5D34-BCFE6E2C9411}"/>
              </a:ext>
            </a:extLst>
          </p:cNvPr>
          <p:cNvSpPr>
            <a:spLocks noGrp="1"/>
          </p:cNvSpPr>
          <p:nvPr>
            <p:ph type="title"/>
          </p:nvPr>
        </p:nvSpPr>
        <p:spPr/>
        <p:txBody>
          <a:bodyPr/>
          <a:lstStyle/>
          <a:p>
            <a:pPr algn="ctr"/>
            <a:r>
              <a:rPr lang="en-US" altLang="en-US" dirty="0"/>
              <a:t>BITS </a:t>
            </a:r>
            <a:r>
              <a:rPr lang="en-US" altLang="en-US" dirty="0" err="1"/>
              <a:t>Pilani</a:t>
            </a:r>
            <a:r>
              <a:rPr lang="en-US" altLang="en-US" dirty="0"/>
              <a:t> </a:t>
            </a:r>
            <a:br>
              <a:rPr lang="en-US" altLang="en-US" dirty="0"/>
            </a:br>
            <a:r>
              <a:rPr lang="en-US" altLang="en-US" dirty="0"/>
              <a:t>Digital Design</a:t>
            </a:r>
          </a:p>
        </p:txBody>
      </p:sp>
      <p:sp>
        <p:nvSpPr>
          <p:cNvPr id="2" name="Content Placeholder 1">
            <a:extLst>
              <a:ext uri="{FF2B5EF4-FFF2-40B4-BE49-F238E27FC236}">
                <a16:creationId xmlns:a16="http://schemas.microsoft.com/office/drawing/2014/main" id="{E4BD772D-9840-4762-E3C3-128057D3E943}"/>
              </a:ext>
            </a:extLst>
          </p:cNvPr>
          <p:cNvSpPr>
            <a:spLocks noGrp="1"/>
          </p:cNvSpPr>
          <p:nvPr>
            <p:ph sz="quarter" idx="13"/>
          </p:nvPr>
        </p:nvSpPr>
        <p:spPr/>
        <p:txBody>
          <a:bodyPr/>
          <a:lstStyle/>
          <a:p>
            <a:r>
              <a:rPr lang="en-US" dirty="0"/>
              <a:t>Prof. GSS </a:t>
            </a:r>
            <a:r>
              <a:rPr lang="en-US" dirty="0" err="1"/>
              <a:t>Chalapathi</a:t>
            </a:r>
            <a:r>
              <a:rPr lang="en-US" dirty="0"/>
              <a:t>, Prof. Saurabh Gandhi (EEE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B71A1FA-EB50-269B-B207-59915DE5C7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956602" y="1866895"/>
            <a:ext cx="4925995" cy="3779848"/>
          </a:xfrm>
          <a:prstGeom prst="rect">
            <a:avLst/>
          </a:prstGeom>
        </p:spPr>
      </p:pic>
      <p:sp>
        <p:nvSpPr>
          <p:cNvPr id="3" name="Content Placeholder 2">
            <a:extLst>
              <a:ext uri="{FF2B5EF4-FFF2-40B4-BE49-F238E27FC236}">
                <a16:creationId xmlns:a16="http://schemas.microsoft.com/office/drawing/2014/main" id="{B6E2D2DC-1209-7AE3-1700-4C817680B5E7}"/>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11391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0F0E7-8B7C-0920-8EB3-4FB827EE4963}"/>
              </a:ext>
            </a:extLst>
          </p:cNvPr>
          <p:cNvSpPr>
            <a:spLocks noGrp="1"/>
          </p:cNvSpPr>
          <p:nvPr>
            <p:ph sz="quarter" idx="10"/>
          </p:nvPr>
        </p:nvSpPr>
        <p:spPr/>
        <p:txBody>
          <a:bodyPr/>
          <a:lstStyle/>
          <a:p>
            <a:r>
              <a:rPr lang="en-US" dirty="0"/>
              <a:t>Up – Down binary counters</a:t>
            </a:r>
            <a:endParaRPr lang="en-IN" dirty="0"/>
          </a:p>
        </p:txBody>
      </p:sp>
      <p:sp>
        <p:nvSpPr>
          <p:cNvPr id="4" name="Line 2">
            <a:extLst>
              <a:ext uri="{FF2B5EF4-FFF2-40B4-BE49-F238E27FC236}">
                <a16:creationId xmlns:a16="http://schemas.microsoft.com/office/drawing/2014/main" id="{DE1AC28F-C3F0-3FB8-D289-1B25746B077C}"/>
              </a:ext>
            </a:extLst>
          </p:cNvPr>
          <p:cNvSpPr>
            <a:spLocks noChangeShapeType="1"/>
          </p:cNvSpPr>
          <p:nvPr/>
        </p:nvSpPr>
        <p:spPr bwMode="auto">
          <a:xfrm>
            <a:off x="6946900" y="2143125"/>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5" name="Line 3">
            <a:extLst>
              <a:ext uri="{FF2B5EF4-FFF2-40B4-BE49-F238E27FC236}">
                <a16:creationId xmlns:a16="http://schemas.microsoft.com/office/drawing/2014/main" id="{8290D5E7-CDC4-B0A9-C1FF-51A48B44B982}"/>
              </a:ext>
            </a:extLst>
          </p:cNvPr>
          <p:cNvSpPr>
            <a:spLocks noChangeShapeType="1"/>
          </p:cNvSpPr>
          <p:nvPr/>
        </p:nvSpPr>
        <p:spPr bwMode="auto">
          <a:xfrm>
            <a:off x="6851650" y="2190750"/>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6" name="Line 4">
            <a:extLst>
              <a:ext uri="{FF2B5EF4-FFF2-40B4-BE49-F238E27FC236}">
                <a16:creationId xmlns:a16="http://schemas.microsoft.com/office/drawing/2014/main" id="{062CAE2C-5767-A143-DEFF-08EFE8CD2FFE}"/>
              </a:ext>
            </a:extLst>
          </p:cNvPr>
          <p:cNvSpPr>
            <a:spLocks noChangeShapeType="1"/>
          </p:cNvSpPr>
          <p:nvPr/>
        </p:nvSpPr>
        <p:spPr bwMode="auto">
          <a:xfrm>
            <a:off x="6946900" y="361156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7" name="Line 5">
            <a:extLst>
              <a:ext uri="{FF2B5EF4-FFF2-40B4-BE49-F238E27FC236}">
                <a16:creationId xmlns:a16="http://schemas.microsoft.com/office/drawing/2014/main" id="{A121113A-98CE-7CD0-3ECC-CD994C4B9903}"/>
              </a:ext>
            </a:extLst>
          </p:cNvPr>
          <p:cNvSpPr>
            <a:spLocks noChangeShapeType="1"/>
          </p:cNvSpPr>
          <p:nvPr/>
        </p:nvSpPr>
        <p:spPr bwMode="auto">
          <a:xfrm>
            <a:off x="6851650" y="365918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8" name="Line 6">
            <a:extLst>
              <a:ext uri="{FF2B5EF4-FFF2-40B4-BE49-F238E27FC236}">
                <a16:creationId xmlns:a16="http://schemas.microsoft.com/office/drawing/2014/main" id="{BF96C6DB-80AC-CED0-E58A-C252225D0C64}"/>
              </a:ext>
            </a:extLst>
          </p:cNvPr>
          <p:cNvSpPr>
            <a:spLocks noChangeShapeType="1"/>
          </p:cNvSpPr>
          <p:nvPr/>
        </p:nvSpPr>
        <p:spPr bwMode="auto">
          <a:xfrm>
            <a:off x="6946900" y="507841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9" name="Line 7">
            <a:extLst>
              <a:ext uri="{FF2B5EF4-FFF2-40B4-BE49-F238E27FC236}">
                <a16:creationId xmlns:a16="http://schemas.microsoft.com/office/drawing/2014/main" id="{49CBB737-E6FA-DB43-3736-C9079CCC0B18}"/>
              </a:ext>
            </a:extLst>
          </p:cNvPr>
          <p:cNvSpPr>
            <a:spLocks noChangeShapeType="1"/>
          </p:cNvSpPr>
          <p:nvPr/>
        </p:nvSpPr>
        <p:spPr bwMode="auto">
          <a:xfrm>
            <a:off x="6851650" y="512603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0" name="Line 8">
            <a:extLst>
              <a:ext uri="{FF2B5EF4-FFF2-40B4-BE49-F238E27FC236}">
                <a16:creationId xmlns:a16="http://schemas.microsoft.com/office/drawing/2014/main" id="{AADB7D47-CBA0-A2E1-0BB5-09731881595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1" name="Line 9">
            <a:extLst>
              <a:ext uri="{FF2B5EF4-FFF2-40B4-BE49-F238E27FC236}">
                <a16:creationId xmlns:a16="http://schemas.microsoft.com/office/drawing/2014/main" id="{A09785D5-DB6F-5A19-8610-C0CB31FF87F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2" name="Line 10">
            <a:extLst>
              <a:ext uri="{FF2B5EF4-FFF2-40B4-BE49-F238E27FC236}">
                <a16:creationId xmlns:a16="http://schemas.microsoft.com/office/drawing/2014/main" id="{A60014BD-70B1-2259-FEAE-F47908AD2C9D}"/>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3" name="Text Box 12">
            <a:extLst>
              <a:ext uri="{FF2B5EF4-FFF2-40B4-BE49-F238E27FC236}">
                <a16:creationId xmlns:a16="http://schemas.microsoft.com/office/drawing/2014/main" id="{44B63F4D-B2E9-6DF5-7C10-9AD0A06E23BB}"/>
              </a:ext>
            </a:extLst>
          </p:cNvPr>
          <p:cNvSpPr txBox="1">
            <a:spLocks noChangeArrowheads="1"/>
          </p:cNvSpPr>
          <p:nvPr/>
        </p:nvSpPr>
        <p:spPr bwMode="auto">
          <a:xfrm>
            <a:off x="46958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1  0  0  0   1  1  1</a:t>
            </a:r>
          </a:p>
          <a:p>
            <a:r>
              <a:rPr lang="en-US" altLang="en-US" sz="2400">
                <a:latin typeface="Courier New" panose="02070309020205020404" pitchFamily="49" charset="0"/>
              </a:rPr>
              <a:t>1  0  0  1   0  0  0</a:t>
            </a:r>
          </a:p>
          <a:p>
            <a:r>
              <a:rPr lang="en-US" altLang="en-US" sz="2400">
                <a:latin typeface="Courier New" panose="02070309020205020404" pitchFamily="49" charset="0"/>
              </a:rPr>
              <a:t>1  0  1  0   0  0  1</a:t>
            </a:r>
          </a:p>
          <a:p>
            <a:r>
              <a:rPr lang="en-US" altLang="en-US" sz="2400">
                <a:latin typeface="Courier New" panose="02070309020205020404" pitchFamily="49" charset="0"/>
              </a:rPr>
              <a:t>1  0  1  1   0  1  0</a:t>
            </a:r>
          </a:p>
          <a:p>
            <a:r>
              <a:rPr lang="en-US" altLang="en-US" sz="2400">
                <a:latin typeface="Courier New" panose="02070309020205020404" pitchFamily="49" charset="0"/>
              </a:rPr>
              <a:t>1  1  0  0   0  1  1</a:t>
            </a:r>
          </a:p>
          <a:p>
            <a:r>
              <a:rPr lang="en-US" altLang="en-US" sz="2400">
                <a:latin typeface="Courier New" panose="02070309020205020404" pitchFamily="49" charset="0"/>
              </a:rPr>
              <a:t>1  1  0  1   1  0  0</a:t>
            </a:r>
          </a:p>
          <a:p>
            <a:r>
              <a:rPr lang="en-US" altLang="en-US" sz="2400">
                <a:latin typeface="Courier New" panose="02070309020205020404" pitchFamily="49" charset="0"/>
              </a:rPr>
              <a:t>1  1  1  0   1  0  1</a:t>
            </a:r>
          </a:p>
          <a:p>
            <a:r>
              <a:rPr lang="en-US" altLang="en-US" sz="2400">
                <a:latin typeface="Courier New" panose="02070309020205020404" pitchFamily="49" charset="0"/>
              </a:rPr>
              <a:t>1  1  1  1   1  1  0</a:t>
            </a:r>
          </a:p>
          <a:p>
            <a:endParaRPr lang="en-US" altLang="en-US" sz="2400">
              <a:latin typeface="Courier New" panose="02070309020205020404" pitchFamily="49" charset="0"/>
            </a:endParaRPr>
          </a:p>
        </p:txBody>
      </p:sp>
      <p:sp>
        <p:nvSpPr>
          <p:cNvPr id="14" name="Text Box 13">
            <a:extLst>
              <a:ext uri="{FF2B5EF4-FFF2-40B4-BE49-F238E27FC236}">
                <a16:creationId xmlns:a16="http://schemas.microsoft.com/office/drawing/2014/main" id="{1C496CC4-43B1-9860-F7DA-253D0B5C7B60}"/>
              </a:ext>
            </a:extLst>
          </p:cNvPr>
          <p:cNvSpPr txBox="1">
            <a:spLocks noChangeArrowheads="1"/>
          </p:cNvSpPr>
          <p:nvPr/>
        </p:nvSpPr>
        <p:spPr bwMode="auto">
          <a:xfrm>
            <a:off x="4573588" y="1538288"/>
            <a:ext cx="424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 UD   Q2   Q1    Q0    Q2.D Q1.D Q0.D</a:t>
            </a:r>
            <a:endParaRPr lang="en-US" altLang="en-US" sz="2400">
              <a:latin typeface="Times New Roman" panose="02020603050405020304" pitchFamily="18" charset="0"/>
            </a:endParaRPr>
          </a:p>
        </p:txBody>
      </p:sp>
      <p:sp>
        <p:nvSpPr>
          <p:cNvPr id="15" name="Line 14">
            <a:extLst>
              <a:ext uri="{FF2B5EF4-FFF2-40B4-BE49-F238E27FC236}">
                <a16:creationId xmlns:a16="http://schemas.microsoft.com/office/drawing/2014/main" id="{7EDC91EB-8EE5-B86A-84C5-255BAFF596DD}"/>
              </a:ext>
            </a:extLst>
          </p:cNvPr>
          <p:cNvSpPr>
            <a:spLocks noChangeShapeType="1"/>
          </p:cNvSpPr>
          <p:nvPr/>
        </p:nvSpPr>
        <p:spPr bwMode="auto">
          <a:xfrm>
            <a:off x="44958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5">
            <a:extLst>
              <a:ext uri="{FF2B5EF4-FFF2-40B4-BE49-F238E27FC236}">
                <a16:creationId xmlns:a16="http://schemas.microsoft.com/office/drawing/2014/main" id="{A88F4BD6-42A6-C085-4D58-26913421B29D}"/>
              </a:ext>
            </a:extLst>
          </p:cNvPr>
          <p:cNvSpPr>
            <a:spLocks noChangeShapeType="1"/>
          </p:cNvSpPr>
          <p:nvPr/>
        </p:nvSpPr>
        <p:spPr bwMode="auto">
          <a:xfrm>
            <a:off x="67818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6">
            <a:extLst>
              <a:ext uri="{FF2B5EF4-FFF2-40B4-BE49-F238E27FC236}">
                <a16:creationId xmlns:a16="http://schemas.microsoft.com/office/drawing/2014/main" id="{8B152CFD-2081-4722-EB48-D3807051F7F4}"/>
              </a:ext>
            </a:extLst>
          </p:cNvPr>
          <p:cNvSpPr>
            <a:spLocks noChangeShapeType="1"/>
          </p:cNvSpPr>
          <p:nvPr/>
        </p:nvSpPr>
        <p:spPr bwMode="auto">
          <a:xfrm>
            <a:off x="4495800" y="15240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ext Box 17">
            <a:extLst>
              <a:ext uri="{FF2B5EF4-FFF2-40B4-BE49-F238E27FC236}">
                <a16:creationId xmlns:a16="http://schemas.microsoft.com/office/drawing/2014/main" id="{698F5AF3-B861-3DA1-3838-4620B78358DA}"/>
              </a:ext>
            </a:extLst>
          </p:cNvPr>
          <p:cNvSpPr txBox="1">
            <a:spLocks noChangeArrowheads="1"/>
          </p:cNvSpPr>
          <p:nvPr/>
        </p:nvSpPr>
        <p:spPr bwMode="auto">
          <a:xfrm>
            <a:off x="3524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Courier New" panose="02070309020205020404" pitchFamily="49" charset="0"/>
              </a:rPr>
              <a:t>0  0  0  0   0  0  1</a:t>
            </a:r>
          </a:p>
          <a:p>
            <a:r>
              <a:rPr lang="en-US" altLang="en-US" sz="2400" dirty="0">
                <a:latin typeface="Courier New" panose="02070309020205020404" pitchFamily="49" charset="0"/>
              </a:rPr>
              <a:t>0  0  0  1   0  1  0</a:t>
            </a:r>
          </a:p>
          <a:p>
            <a:r>
              <a:rPr lang="en-US" altLang="en-US" sz="2400" dirty="0">
                <a:latin typeface="Courier New" panose="02070309020205020404" pitchFamily="49" charset="0"/>
              </a:rPr>
              <a:t>0  0  1  0   0  1  1</a:t>
            </a:r>
          </a:p>
          <a:p>
            <a:r>
              <a:rPr lang="en-US" altLang="en-US" sz="2400" dirty="0">
                <a:latin typeface="Courier New" panose="02070309020205020404" pitchFamily="49" charset="0"/>
              </a:rPr>
              <a:t>0  0  1  1   1  0  0</a:t>
            </a:r>
          </a:p>
          <a:p>
            <a:r>
              <a:rPr lang="en-US" altLang="en-US" sz="2400" dirty="0">
                <a:latin typeface="Courier New" panose="02070309020205020404" pitchFamily="49" charset="0"/>
              </a:rPr>
              <a:t>0  1  0  0   1  0  1</a:t>
            </a:r>
          </a:p>
          <a:p>
            <a:r>
              <a:rPr lang="en-US" altLang="en-US" sz="2400" dirty="0">
                <a:latin typeface="Courier New" panose="02070309020205020404" pitchFamily="49" charset="0"/>
              </a:rPr>
              <a:t>0  1  0  1   1  1  0</a:t>
            </a:r>
          </a:p>
          <a:p>
            <a:r>
              <a:rPr lang="en-US" altLang="en-US" sz="2400" dirty="0">
                <a:latin typeface="Courier New" panose="02070309020205020404" pitchFamily="49" charset="0"/>
              </a:rPr>
              <a:t>0  1  1  0   1  1  1</a:t>
            </a:r>
          </a:p>
          <a:p>
            <a:r>
              <a:rPr lang="en-US" altLang="en-US" sz="2400" dirty="0">
                <a:latin typeface="Courier New" panose="02070309020205020404" pitchFamily="49" charset="0"/>
              </a:rPr>
              <a:t>0  1  1  1   0  0  0</a:t>
            </a:r>
          </a:p>
          <a:p>
            <a:endParaRPr lang="en-US" altLang="en-US" sz="2400" dirty="0">
              <a:latin typeface="Courier New" panose="02070309020205020404" pitchFamily="49" charset="0"/>
            </a:endParaRPr>
          </a:p>
        </p:txBody>
      </p:sp>
      <p:sp>
        <p:nvSpPr>
          <p:cNvPr id="19" name="Text Box 18">
            <a:extLst>
              <a:ext uri="{FF2B5EF4-FFF2-40B4-BE49-F238E27FC236}">
                <a16:creationId xmlns:a16="http://schemas.microsoft.com/office/drawing/2014/main" id="{0E0140EF-8043-C211-0207-D50C8E1B92E5}"/>
              </a:ext>
            </a:extLst>
          </p:cNvPr>
          <p:cNvSpPr txBox="1">
            <a:spLocks noChangeArrowheads="1"/>
          </p:cNvSpPr>
          <p:nvPr/>
        </p:nvSpPr>
        <p:spPr bwMode="auto">
          <a:xfrm>
            <a:off x="230188" y="1538288"/>
            <a:ext cx="417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imes New Roman" panose="02020603050405020304" pitchFamily="18" charset="0"/>
              </a:rPr>
              <a:t> UD  Q2   Q1    Q0    Q2.D Q1.D Q0.D</a:t>
            </a:r>
            <a:endParaRPr lang="en-US" altLang="en-US" sz="2400" dirty="0">
              <a:latin typeface="Times New Roman" panose="02020603050405020304" pitchFamily="18" charset="0"/>
            </a:endParaRPr>
          </a:p>
        </p:txBody>
      </p:sp>
      <p:sp>
        <p:nvSpPr>
          <p:cNvPr id="20" name="Line 19">
            <a:extLst>
              <a:ext uri="{FF2B5EF4-FFF2-40B4-BE49-F238E27FC236}">
                <a16:creationId xmlns:a16="http://schemas.microsoft.com/office/drawing/2014/main" id="{F1C42D36-274C-74A4-942B-DCBF856662A3}"/>
              </a:ext>
            </a:extLst>
          </p:cNvPr>
          <p:cNvSpPr>
            <a:spLocks noChangeShapeType="1"/>
          </p:cNvSpPr>
          <p:nvPr/>
        </p:nvSpPr>
        <p:spPr bwMode="auto">
          <a:xfrm>
            <a:off x="1524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20">
            <a:extLst>
              <a:ext uri="{FF2B5EF4-FFF2-40B4-BE49-F238E27FC236}">
                <a16:creationId xmlns:a16="http://schemas.microsoft.com/office/drawing/2014/main" id="{8C292C80-2EF2-249D-AC76-6A2D6147EF4F}"/>
              </a:ext>
            </a:extLst>
          </p:cNvPr>
          <p:cNvSpPr>
            <a:spLocks noChangeShapeType="1"/>
          </p:cNvSpPr>
          <p:nvPr/>
        </p:nvSpPr>
        <p:spPr bwMode="auto">
          <a:xfrm>
            <a:off x="24384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utoShape 21">
            <a:extLst>
              <a:ext uri="{FF2B5EF4-FFF2-40B4-BE49-F238E27FC236}">
                <a16:creationId xmlns:a16="http://schemas.microsoft.com/office/drawing/2014/main" id="{7F0C4CD1-4B2A-46E9-E51F-4086921397D3}"/>
              </a:ext>
            </a:extLst>
          </p:cNvPr>
          <p:cNvSpPr>
            <a:spLocks/>
          </p:cNvSpPr>
          <p:nvPr/>
        </p:nvSpPr>
        <p:spPr bwMode="auto">
          <a:xfrm rot="16258228">
            <a:off x="2211388"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AutoShape 22">
            <a:extLst>
              <a:ext uri="{FF2B5EF4-FFF2-40B4-BE49-F238E27FC236}">
                <a16:creationId xmlns:a16="http://schemas.microsoft.com/office/drawing/2014/main" id="{F7A2D598-4066-7CE5-D028-C6B70252CCAA}"/>
              </a:ext>
            </a:extLst>
          </p:cNvPr>
          <p:cNvSpPr>
            <a:spLocks/>
          </p:cNvSpPr>
          <p:nvPr/>
        </p:nvSpPr>
        <p:spPr bwMode="auto">
          <a:xfrm rot="16258228">
            <a:off x="6324600"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3">
            <a:extLst>
              <a:ext uri="{FF2B5EF4-FFF2-40B4-BE49-F238E27FC236}">
                <a16:creationId xmlns:a16="http://schemas.microsoft.com/office/drawing/2014/main" id="{E7BEF775-F55F-C6B9-CD19-C2C911FFA215}"/>
              </a:ext>
            </a:extLst>
          </p:cNvPr>
          <p:cNvSpPr txBox="1">
            <a:spLocks noChangeArrowheads="1"/>
          </p:cNvSpPr>
          <p:nvPr/>
        </p:nvSpPr>
        <p:spPr bwMode="auto">
          <a:xfrm>
            <a:off x="1600200" y="5562600"/>
            <a:ext cx="163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Up-Counter</a:t>
            </a:r>
          </a:p>
        </p:txBody>
      </p:sp>
      <p:sp>
        <p:nvSpPr>
          <p:cNvPr id="25" name="Text Box 24">
            <a:extLst>
              <a:ext uri="{FF2B5EF4-FFF2-40B4-BE49-F238E27FC236}">
                <a16:creationId xmlns:a16="http://schemas.microsoft.com/office/drawing/2014/main" id="{F4F4866D-7BA3-7C60-71CC-5AD15A83264C}"/>
              </a:ext>
            </a:extLst>
          </p:cNvPr>
          <p:cNvSpPr txBox="1">
            <a:spLocks noChangeArrowheads="1"/>
          </p:cNvSpPr>
          <p:nvPr/>
        </p:nvSpPr>
        <p:spPr bwMode="auto">
          <a:xfrm>
            <a:off x="5562600" y="55626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Down-Counter</a:t>
            </a:r>
          </a:p>
        </p:txBody>
      </p:sp>
    </p:spTree>
    <p:extLst>
      <p:ext uri="{BB962C8B-B14F-4D97-AF65-F5344CB8AC3E}">
        <p14:creationId xmlns:p14="http://schemas.microsoft.com/office/powerpoint/2010/main" val="392539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a:extLst>
              <a:ext uri="{FF2B5EF4-FFF2-40B4-BE49-F238E27FC236}">
                <a16:creationId xmlns:a16="http://schemas.microsoft.com/office/drawing/2014/main" id="{55E181C1-D0BB-01F3-C078-CD2E8A14012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304800" y="1558954"/>
            <a:ext cx="8229600" cy="4395730"/>
          </a:xfrm>
          <a:prstGeom prst="rect">
            <a:avLst/>
          </a:prstGeom>
        </p:spPr>
      </p:pic>
      <p:sp>
        <p:nvSpPr>
          <p:cNvPr id="3" name="Content Placeholder 2">
            <a:extLst>
              <a:ext uri="{FF2B5EF4-FFF2-40B4-BE49-F238E27FC236}">
                <a16:creationId xmlns:a16="http://schemas.microsoft.com/office/drawing/2014/main" id="{84AC9705-4CB0-B9B5-39C2-2EDC697909A2}"/>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2276056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382F-5890-A208-CC96-D5A464DA5F12}"/>
              </a:ext>
            </a:extLst>
          </p:cNvPr>
          <p:cNvSpPr>
            <a:spLocks noGrp="1"/>
          </p:cNvSpPr>
          <p:nvPr>
            <p:ph sz="quarter" idx="10"/>
          </p:nvPr>
        </p:nvSpPr>
        <p:spPr/>
        <p:txBody>
          <a:bodyPr/>
          <a:lstStyle/>
          <a:p>
            <a:r>
              <a:rPr lang="en-US" dirty="0"/>
              <a:t>Up – Down binary counters</a:t>
            </a:r>
            <a:endParaRPr lang="en-IN" dirty="0"/>
          </a:p>
        </p:txBody>
      </p:sp>
      <p:pic>
        <p:nvPicPr>
          <p:cNvPr id="4" name="Picture 2">
            <a:extLst>
              <a:ext uri="{FF2B5EF4-FFF2-40B4-BE49-F238E27FC236}">
                <a16:creationId xmlns:a16="http://schemas.microsoft.com/office/drawing/2014/main" id="{E8DA5CA9-917C-E718-86B2-E4AEB5F90A28}"/>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3000" contrast="100000"/>
                    </a14:imgEffect>
                  </a14:imgLayer>
                </a14:imgProps>
              </a:ext>
              <a:ext uri="{28A0092B-C50C-407E-A947-70E740481C1C}">
                <a14:useLocalDpi xmlns:a14="http://schemas.microsoft.com/office/drawing/2010/main" val="0"/>
              </a:ext>
            </a:extLst>
          </a:blip>
          <a:srcRect b="6734"/>
          <a:stretch>
            <a:fillRect/>
          </a:stretch>
        </p:blipFill>
        <p:spPr bwMode="auto">
          <a:xfrm>
            <a:off x="3445044" y="1447800"/>
            <a:ext cx="4038600" cy="4926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2">
            <a:extLst>
              <a:ext uri="{FF2B5EF4-FFF2-40B4-BE49-F238E27FC236}">
                <a16:creationId xmlns:a16="http://schemas.microsoft.com/office/drawing/2014/main" id="{DCA4BB23-1ABA-FDBE-E2EC-8B5A4A741651}"/>
              </a:ext>
            </a:extLst>
          </p:cNvPr>
          <p:cNvGraphicFramePr>
            <a:graphicFrameLocks noChangeAspect="1"/>
          </p:cNvGraphicFramePr>
          <p:nvPr>
            <p:extLst>
              <p:ext uri="{D42A27DB-BD31-4B8C-83A1-F6EECF244321}">
                <p14:modId xmlns:p14="http://schemas.microsoft.com/office/powerpoint/2010/main" val="2550974788"/>
              </p:ext>
            </p:extLst>
          </p:nvPr>
        </p:nvGraphicFramePr>
        <p:xfrm>
          <a:off x="288758" y="2819400"/>
          <a:ext cx="3390900" cy="3390900"/>
        </p:xfrm>
        <a:graphic>
          <a:graphicData uri="http://schemas.openxmlformats.org/presentationml/2006/ole">
            <mc:AlternateContent xmlns:mc="http://schemas.openxmlformats.org/markup-compatibility/2006">
              <mc:Choice xmlns:v="urn:schemas-microsoft-com:vml" Requires="v">
                <p:oleObj name="Bitmap Image" r:id="rId4" imgW="4382112" imgH="4382112" progId="Paint.Picture">
                  <p:embed/>
                </p:oleObj>
              </mc:Choice>
              <mc:Fallback>
                <p:oleObj name="Bitmap Image" r:id="rId4" imgW="4382112" imgH="4382112" progId="Paint.Picture">
                  <p:embed/>
                  <p:pic>
                    <p:nvPicPr>
                      <p:cNvPr id="4" name="Object 2">
                        <a:extLst>
                          <a:ext uri="{FF2B5EF4-FFF2-40B4-BE49-F238E27FC236}">
                            <a16:creationId xmlns:a16="http://schemas.microsoft.com/office/drawing/2014/main" id="{9CC82164-F3AA-5AF1-A4E1-BCB261B78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8" y="2819400"/>
                        <a:ext cx="3390900" cy="3390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338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708D49-5776-A6E8-E5A6-6393AAC57E93}"/>
              </a:ext>
            </a:extLst>
          </p:cNvPr>
          <p:cNvSpPr>
            <a:spLocks noGrp="1"/>
          </p:cNvSpPr>
          <p:nvPr>
            <p:ph idx="1"/>
          </p:nvPr>
        </p:nvSpPr>
        <p:spPr>
          <a:xfrm>
            <a:off x="304800" y="1493837"/>
            <a:ext cx="2743200" cy="4525963"/>
          </a:xfrm>
        </p:spPr>
        <p:txBody>
          <a:bodyPr/>
          <a:lstStyle/>
          <a:p>
            <a:pPr>
              <a:buFont typeface="Arial" panose="020B0604020202020204" pitchFamily="34" charset="0"/>
              <a:buChar char="•"/>
            </a:pPr>
            <a:r>
              <a:rPr lang="en-US" dirty="0"/>
              <a:t>Ability to set the counter to an arbitrary value to begin counting</a:t>
            </a:r>
          </a:p>
          <a:p>
            <a:pPr marL="0" indent="0"/>
            <a:endParaRPr lang="en-IN" dirty="0"/>
          </a:p>
        </p:txBody>
      </p:sp>
      <p:sp>
        <p:nvSpPr>
          <p:cNvPr id="3" name="Content Placeholder 2">
            <a:extLst>
              <a:ext uri="{FF2B5EF4-FFF2-40B4-BE49-F238E27FC236}">
                <a16:creationId xmlns:a16="http://schemas.microsoft.com/office/drawing/2014/main" id="{AF3BEB6F-E1B1-A498-1389-95FFCF8383DE}"/>
              </a:ext>
            </a:extLst>
          </p:cNvPr>
          <p:cNvSpPr>
            <a:spLocks noGrp="1"/>
          </p:cNvSpPr>
          <p:nvPr>
            <p:ph sz="quarter" idx="10"/>
          </p:nvPr>
        </p:nvSpPr>
        <p:spPr/>
        <p:txBody>
          <a:bodyPr/>
          <a:lstStyle/>
          <a:p>
            <a:r>
              <a:rPr lang="en-US" dirty="0"/>
              <a:t>Binary counter with parallel load</a:t>
            </a:r>
            <a:endParaRPr lang="en-IN" dirty="0"/>
          </a:p>
        </p:txBody>
      </p:sp>
      <p:graphicFrame>
        <p:nvGraphicFramePr>
          <p:cNvPr id="5" name="Group 4">
            <a:extLst>
              <a:ext uri="{FF2B5EF4-FFF2-40B4-BE49-F238E27FC236}">
                <a16:creationId xmlns:a16="http://schemas.microsoft.com/office/drawing/2014/main" id="{B553732B-CAA5-CC6E-BE4D-348C10595B5B}"/>
              </a:ext>
            </a:extLst>
          </p:cNvPr>
          <p:cNvGraphicFramePr>
            <a:graphicFrameLocks noGrp="1"/>
          </p:cNvGraphicFramePr>
          <p:nvPr>
            <p:extLst>
              <p:ext uri="{D42A27DB-BD31-4B8C-83A1-F6EECF244321}">
                <p14:modId xmlns:p14="http://schemas.microsoft.com/office/powerpoint/2010/main" val="1224593340"/>
              </p:ext>
            </p:extLst>
          </p:nvPr>
        </p:nvGraphicFramePr>
        <p:xfrm>
          <a:off x="381000" y="3276600"/>
          <a:ext cx="2590800" cy="1709829"/>
        </p:xfrm>
        <a:graphic>
          <a:graphicData uri="http://schemas.openxmlformats.org/drawingml/2006/table">
            <a:tbl>
              <a:tblPr/>
              <a:tblGrid>
                <a:gridCol w="863600">
                  <a:extLst>
                    <a:ext uri="{9D8B030D-6E8A-4147-A177-3AD203B41FA5}">
                      <a16:colId xmlns:a16="http://schemas.microsoft.com/office/drawing/2014/main" val="263467136"/>
                    </a:ext>
                  </a:extLst>
                </a:gridCol>
                <a:gridCol w="863600">
                  <a:extLst>
                    <a:ext uri="{9D8B030D-6E8A-4147-A177-3AD203B41FA5}">
                      <a16:colId xmlns:a16="http://schemas.microsoft.com/office/drawing/2014/main" val="2335758670"/>
                    </a:ext>
                  </a:extLst>
                </a:gridCol>
                <a:gridCol w="863600">
                  <a:extLst>
                    <a:ext uri="{9D8B030D-6E8A-4147-A177-3AD203B41FA5}">
                      <a16:colId xmlns:a16="http://schemas.microsoft.com/office/drawing/2014/main" val="372395714"/>
                    </a:ext>
                  </a:extLst>
                </a:gridCol>
              </a:tblGrid>
              <a:tr h="39329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Operation</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9910566"/>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Nothing</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1384441"/>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7143190"/>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x</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6942065"/>
                  </a:ext>
                </a:extLst>
              </a:tr>
            </a:tbl>
          </a:graphicData>
        </a:graphic>
      </p:graphicFrame>
      <p:pic>
        <p:nvPicPr>
          <p:cNvPr id="6" name="Picture 2">
            <a:extLst>
              <a:ext uri="{FF2B5EF4-FFF2-40B4-BE49-F238E27FC236}">
                <a16:creationId xmlns:a16="http://schemas.microsoft.com/office/drawing/2014/main" id="{54D421FE-6198-78EA-DF46-8238A5FE3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667" t="15741" r="5556" b="12038"/>
          <a:stretch>
            <a:fillRect/>
          </a:stretch>
        </p:blipFill>
        <p:spPr bwMode="auto">
          <a:xfrm>
            <a:off x="3505200" y="1371600"/>
            <a:ext cx="4970389" cy="510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1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774AB-EA69-D863-6EBC-07B4CDA0C4C9}"/>
              </a:ext>
            </a:extLst>
          </p:cNvPr>
          <p:cNvSpPr>
            <a:spLocks noGrp="1"/>
          </p:cNvSpPr>
          <p:nvPr>
            <p:ph sz="quarter" idx="10"/>
          </p:nvPr>
        </p:nvSpPr>
        <p:spPr/>
        <p:txBody>
          <a:bodyPr/>
          <a:lstStyle/>
          <a:p>
            <a:r>
              <a:rPr lang="en-US" dirty="0"/>
              <a:t>BCD counter using parallel load counter</a:t>
            </a:r>
            <a:endParaRPr lang="en-IN" dirty="0"/>
          </a:p>
        </p:txBody>
      </p:sp>
      <p:pic>
        <p:nvPicPr>
          <p:cNvPr id="4" name="Picture 4">
            <a:extLst>
              <a:ext uri="{FF2B5EF4-FFF2-40B4-BE49-F238E27FC236}">
                <a16:creationId xmlns:a16="http://schemas.microsoft.com/office/drawing/2014/main" id="{8CEDED19-1E43-7EC2-FA58-FEAA0A6852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1458" t="36111" r="23262" b="31296"/>
          <a:stretch>
            <a:fillRect/>
          </a:stretch>
        </p:blipFill>
        <p:spPr>
          <a:xfrm>
            <a:off x="2199105" y="2743201"/>
            <a:ext cx="1676400" cy="2681888"/>
          </a:xfrm>
          <a:noFill/>
          <a:ln/>
          <a:extLst>
            <a:ext uri="{91240B29-F687-4F45-9708-019B960494DF}">
              <a14:hiddenLine xmlns:a14="http://schemas.microsoft.com/office/drawing/2010/main" w="25400" cap="sq">
                <a:solidFill>
                  <a:schemeClr val="tx1"/>
                </a:solidFill>
                <a:miter lim="800000"/>
                <a:headEnd/>
                <a:tailEnd/>
              </a14:hiddenLine>
            </a:ext>
          </a:extLst>
        </p:spPr>
      </p:pic>
      <p:pic>
        <p:nvPicPr>
          <p:cNvPr id="5" name="Picture 4">
            <a:extLst>
              <a:ext uri="{FF2B5EF4-FFF2-40B4-BE49-F238E27FC236}">
                <a16:creationId xmlns:a16="http://schemas.microsoft.com/office/drawing/2014/main" id="{F2994D51-48CC-CBD4-1946-8C33CFB4FD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93" t="36111" r="12843" b="24814"/>
          <a:stretch>
            <a:fillRect/>
          </a:stretch>
        </p:blipFill>
        <p:spPr bwMode="auto">
          <a:xfrm>
            <a:off x="294105" y="2743200"/>
            <a:ext cx="4724400" cy="3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chemeClr val="tx1"/>
                </a:solidFill>
                <a:miter lim="800000"/>
                <a:headEnd/>
                <a:tailEnd/>
              </a14:hiddenLine>
            </a:ext>
          </a:extLst>
        </p:spPr>
      </p:pic>
      <p:sp>
        <p:nvSpPr>
          <p:cNvPr id="7" name="TextBox 6">
            <a:extLst>
              <a:ext uri="{FF2B5EF4-FFF2-40B4-BE49-F238E27FC236}">
                <a16:creationId xmlns:a16="http://schemas.microsoft.com/office/drawing/2014/main" id="{8C07BDA0-63F1-8FFA-0605-0638EDD00AD6}"/>
              </a:ext>
            </a:extLst>
          </p:cNvPr>
          <p:cNvSpPr txBox="1"/>
          <p:nvPr/>
        </p:nvSpPr>
        <p:spPr>
          <a:xfrm>
            <a:off x="5105400" y="1618671"/>
            <a:ext cx="3810000" cy="4216539"/>
          </a:xfrm>
          <a:prstGeom prst="rect">
            <a:avLst/>
          </a:prstGeom>
          <a:noFill/>
        </p:spPr>
        <p:txBody>
          <a:bodyPr wrap="square">
            <a:spAutoFit/>
          </a:bodyPr>
          <a:lstStyle/>
          <a:p>
            <a:pPr marL="285750" indent="-285750">
              <a:lnSpc>
                <a:spcPct val="90000"/>
              </a:lnSpc>
              <a:spcAft>
                <a:spcPts val="1000"/>
              </a:spcAft>
              <a:buFont typeface="Arial" panose="020B0604020202020204" pitchFamily="34" charset="0"/>
              <a:buChar char="•"/>
            </a:pPr>
            <a:r>
              <a:rPr lang="en-US" altLang="en-US" sz="1800" dirty="0">
                <a:latin typeface="+mn-lt"/>
              </a:rPr>
              <a:t>The counter starts with an all-zero output</a:t>
            </a:r>
            <a:r>
              <a:rPr lang="en-US" altLang="en-US" dirty="0">
                <a:latin typeface="+mn-lt"/>
              </a:rPr>
              <a:t>.</a:t>
            </a:r>
          </a:p>
          <a:p>
            <a:pPr marL="285750" indent="-285750">
              <a:lnSpc>
                <a:spcPct val="90000"/>
              </a:lnSpc>
              <a:spcAft>
                <a:spcPts val="1000"/>
              </a:spcAft>
              <a:buFont typeface="Arial" panose="020B0604020202020204" pitchFamily="34" charset="0"/>
              <a:buChar char="•"/>
            </a:pPr>
            <a:r>
              <a:rPr lang="en-US" altLang="en-US" sz="1800" dirty="0">
                <a:latin typeface="+mn-lt"/>
              </a:rPr>
              <a:t>As long as the output of the AND gate is 0, each positive clock pulse transition increments the counter by one.</a:t>
            </a:r>
          </a:p>
          <a:p>
            <a:pPr marL="285750" indent="-285750">
              <a:lnSpc>
                <a:spcPct val="90000"/>
              </a:lnSpc>
              <a:spcAft>
                <a:spcPts val="1000"/>
              </a:spcAft>
              <a:buFont typeface="Arial" panose="020B0604020202020204" pitchFamily="34" charset="0"/>
              <a:buChar char="•"/>
            </a:pPr>
            <a:r>
              <a:rPr lang="en-US" altLang="en-US" sz="1800" dirty="0">
                <a:latin typeface="+mn-lt"/>
              </a:rPr>
              <a:t>When the output reaches the count of 1001, both Q</a:t>
            </a:r>
            <a:r>
              <a:rPr lang="en-US" altLang="en-US" sz="1800" baseline="-25000" dirty="0">
                <a:latin typeface="+mn-lt"/>
              </a:rPr>
              <a:t>0</a:t>
            </a:r>
            <a:r>
              <a:rPr lang="en-US" altLang="en-US" sz="1800" dirty="0">
                <a:latin typeface="+mn-lt"/>
              </a:rPr>
              <a:t> and Q</a:t>
            </a:r>
            <a:r>
              <a:rPr lang="en-US" altLang="en-US" sz="1800" baseline="-25000" dirty="0">
                <a:latin typeface="+mn-lt"/>
              </a:rPr>
              <a:t>3 </a:t>
            </a:r>
            <a:r>
              <a:rPr lang="en-US" altLang="en-US" sz="1800" dirty="0">
                <a:latin typeface="+mn-lt"/>
              </a:rPr>
              <a:t>become 1, making the output of the AND gate equal to 1. This condition makes Load active, so on the next clock transition, the counter does not count, but is loaded from its four inputs.</a:t>
            </a:r>
          </a:p>
          <a:p>
            <a:pPr marL="285750" indent="-285750">
              <a:lnSpc>
                <a:spcPct val="90000"/>
              </a:lnSpc>
              <a:spcAft>
                <a:spcPts val="1000"/>
              </a:spcAft>
              <a:buFont typeface="Arial" panose="020B0604020202020204" pitchFamily="34" charset="0"/>
              <a:buChar char="•"/>
            </a:pPr>
            <a:r>
              <a:rPr lang="en-US" altLang="en-US" sz="1800" dirty="0">
                <a:latin typeface="+mn-lt"/>
              </a:rPr>
              <a:t>The value loaded then is 0000.</a:t>
            </a:r>
          </a:p>
        </p:txBody>
      </p:sp>
    </p:spTree>
    <p:extLst>
      <p:ext uri="{BB962C8B-B14F-4D97-AF65-F5344CB8AC3E}">
        <p14:creationId xmlns:p14="http://schemas.microsoft.com/office/powerpoint/2010/main" val="267575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C1921B-2EE8-30D2-7708-C8F7968D7573}"/>
              </a:ext>
            </a:extLst>
          </p:cNvPr>
          <p:cNvSpPr>
            <a:spLocks noGrp="1"/>
          </p:cNvSpPr>
          <p:nvPr>
            <p:ph idx="1"/>
          </p:nvPr>
        </p:nvSpPr>
        <p:spPr/>
        <p:txBody>
          <a:bodyPr/>
          <a:lstStyle/>
          <a:p>
            <a:pPr>
              <a:buFont typeface="Arial" panose="020B0604020202020204" pitchFamily="34" charset="0"/>
              <a:buChar char="•"/>
            </a:pPr>
            <a:r>
              <a:rPr lang="en-US" dirty="0"/>
              <a:t>Given an arbitrary sequence, design a counter that will generate the sequence</a:t>
            </a:r>
          </a:p>
          <a:p>
            <a:pPr>
              <a:buFont typeface="Arial" panose="020B0604020202020204" pitchFamily="34" charset="0"/>
              <a:buChar char="•"/>
            </a:pPr>
            <a:r>
              <a:rPr lang="en-US" dirty="0"/>
              <a:t>Procedure:</a:t>
            </a:r>
          </a:p>
          <a:p>
            <a:pPr lvl="1">
              <a:buFont typeface="Arial" panose="020B0604020202020204" pitchFamily="34" charset="0"/>
              <a:buChar char="•"/>
            </a:pPr>
            <a:r>
              <a:rPr lang="en-US" dirty="0"/>
              <a:t>Derive state table / diagram based on the sequence</a:t>
            </a:r>
          </a:p>
          <a:p>
            <a:pPr lvl="1">
              <a:buFont typeface="Arial" panose="020B0604020202020204" pitchFamily="34" charset="0"/>
              <a:buChar char="•"/>
            </a:pPr>
            <a:r>
              <a:rPr lang="en-US" dirty="0"/>
              <a:t>Simplify</a:t>
            </a:r>
          </a:p>
          <a:p>
            <a:pPr lvl="1">
              <a:buFont typeface="Arial" panose="020B0604020202020204" pitchFamily="34" charset="0"/>
              <a:buChar char="•"/>
            </a:pPr>
            <a:r>
              <a:rPr lang="en-US" dirty="0"/>
              <a:t>Build the circuit</a:t>
            </a:r>
          </a:p>
          <a:p>
            <a:pPr>
              <a:buFont typeface="Arial" panose="020B0604020202020204" pitchFamily="34" charset="0"/>
              <a:buChar char="•"/>
            </a:pPr>
            <a:r>
              <a:rPr lang="en-US" dirty="0"/>
              <a:t>Example: Use D-FFs to design a sequence generator for the sequence: </a:t>
            </a:r>
            <a:r>
              <a:rPr lang="en-US" sz="2000" dirty="0"/>
              <a:t>0 </a:t>
            </a:r>
            <a:r>
              <a:rPr lang="en-US" sz="2000" dirty="0">
                <a:sym typeface="Wingdings" panose="05000000000000000000" pitchFamily="2" charset="2"/>
              </a:rPr>
              <a:t> 7  6  1  0 (000  111  110  001  000)</a:t>
            </a:r>
            <a:endParaRPr lang="en-IN" dirty="0"/>
          </a:p>
        </p:txBody>
      </p:sp>
      <p:sp>
        <p:nvSpPr>
          <p:cNvPr id="3" name="Content Placeholder 2">
            <a:extLst>
              <a:ext uri="{FF2B5EF4-FFF2-40B4-BE49-F238E27FC236}">
                <a16:creationId xmlns:a16="http://schemas.microsoft.com/office/drawing/2014/main" id="{0734D307-358B-AE42-54F5-DF6F727E82DC}"/>
              </a:ext>
            </a:extLst>
          </p:cNvPr>
          <p:cNvSpPr>
            <a:spLocks noGrp="1"/>
          </p:cNvSpPr>
          <p:nvPr>
            <p:ph sz="quarter" idx="10"/>
          </p:nvPr>
        </p:nvSpPr>
        <p:spPr/>
        <p:txBody>
          <a:bodyPr/>
          <a:lstStyle/>
          <a:p>
            <a:r>
              <a:rPr lang="en-US" dirty="0"/>
              <a:t>Arbitrary sequence counter</a:t>
            </a:r>
            <a:endParaRPr lang="en-IN" dirty="0"/>
          </a:p>
        </p:txBody>
      </p:sp>
    </p:spTree>
    <p:extLst>
      <p:ext uri="{BB962C8B-B14F-4D97-AF65-F5344CB8AC3E}">
        <p14:creationId xmlns:p14="http://schemas.microsoft.com/office/powerpoint/2010/main" val="230556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EA5C2-D2B1-913D-8614-95CEA4BC59C1}"/>
              </a:ext>
            </a:extLst>
          </p:cNvPr>
          <p:cNvSpPr>
            <a:spLocks noGrp="1"/>
          </p:cNvSpPr>
          <p:nvPr>
            <p:ph sz="quarter" idx="10"/>
          </p:nvPr>
        </p:nvSpPr>
        <p:spPr/>
        <p:txBody>
          <a:bodyPr/>
          <a:lstStyle/>
          <a:p>
            <a:r>
              <a:rPr lang="en-US" dirty="0"/>
              <a:t>Counters with unused states</a:t>
            </a:r>
            <a:endParaRPr lang="en-IN" dirty="0"/>
          </a:p>
        </p:txBody>
      </p:sp>
      <p:pic>
        <p:nvPicPr>
          <p:cNvPr id="4" name="Picture 2">
            <a:extLst>
              <a:ext uri="{FF2B5EF4-FFF2-40B4-BE49-F238E27FC236}">
                <a16:creationId xmlns:a16="http://schemas.microsoft.com/office/drawing/2014/main" id="{974369DD-9697-659D-55FA-07C9A585C8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2087384" y="1447800"/>
            <a:ext cx="4969232" cy="496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71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DB4F5-7446-5E41-C45C-58C4AA5EE3F5}"/>
              </a:ext>
            </a:extLst>
          </p:cNvPr>
          <p:cNvSpPr>
            <a:spLocks noGrp="1"/>
          </p:cNvSpPr>
          <p:nvPr>
            <p:ph sz="quarter" idx="10"/>
          </p:nvPr>
        </p:nvSpPr>
        <p:spPr/>
        <p:txBody>
          <a:bodyPr/>
          <a:lstStyle/>
          <a:p>
            <a:r>
              <a:rPr lang="en-US" dirty="0"/>
              <a:t>Ring counter</a:t>
            </a:r>
            <a:endParaRPr lang="en-IN" dirty="0"/>
          </a:p>
        </p:txBody>
      </p:sp>
      <p:pic>
        <p:nvPicPr>
          <p:cNvPr id="4" name="Picture 2">
            <a:extLst>
              <a:ext uri="{FF2B5EF4-FFF2-40B4-BE49-F238E27FC236}">
                <a16:creationId xmlns:a16="http://schemas.microsoft.com/office/drawing/2014/main" id="{286FA710-36FA-818B-279B-CE34EB57BC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34"/>
          <a:stretch>
            <a:fillRect/>
          </a:stretch>
        </p:blipFill>
        <p:spPr bwMode="auto">
          <a:xfrm>
            <a:off x="1777713" y="1524000"/>
            <a:ext cx="5588574" cy="493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0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CC6B-93B0-5DB5-C6AF-7085FF8F4AE9}"/>
              </a:ext>
            </a:extLst>
          </p:cNvPr>
          <p:cNvSpPr>
            <a:spLocks noGrp="1"/>
          </p:cNvSpPr>
          <p:nvPr>
            <p:ph sz="quarter" idx="10"/>
          </p:nvPr>
        </p:nvSpPr>
        <p:spPr/>
        <p:txBody>
          <a:bodyPr/>
          <a:lstStyle/>
          <a:p>
            <a:r>
              <a:rPr lang="en-US" dirty="0"/>
              <a:t>Johnson counter</a:t>
            </a:r>
            <a:endParaRPr lang="en-IN" dirty="0"/>
          </a:p>
        </p:txBody>
      </p:sp>
      <p:pic>
        <p:nvPicPr>
          <p:cNvPr id="4" name="Picture 2">
            <a:extLst>
              <a:ext uri="{FF2B5EF4-FFF2-40B4-BE49-F238E27FC236}">
                <a16:creationId xmlns:a16="http://schemas.microsoft.com/office/drawing/2014/main" id="{E4C88358-9528-81C9-22C8-3A6074B4FB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1740910" y="1447800"/>
            <a:ext cx="5662180" cy="509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09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428788-7BD3-5B43-29B5-66DEA8E150A2}"/>
              </a:ext>
            </a:extLst>
          </p:cNvPr>
          <p:cNvSpPr>
            <a:spLocks noGrp="1"/>
          </p:cNvSpPr>
          <p:nvPr>
            <p:ph idx="1"/>
          </p:nvPr>
        </p:nvSpPr>
        <p:spPr/>
        <p:txBody>
          <a:bodyPr/>
          <a:lstStyle/>
          <a:p>
            <a:pPr>
              <a:buFont typeface="Arial" panose="020B0604020202020204" pitchFamily="34" charset="0"/>
              <a:buChar char="•"/>
            </a:pPr>
            <a:r>
              <a:rPr lang="en-US" dirty="0"/>
              <a:t>Same design procedure as other sequential circuits</a:t>
            </a:r>
          </a:p>
          <a:p>
            <a:pPr>
              <a:buFont typeface="Arial" panose="020B0604020202020204" pitchFamily="34" charset="0"/>
              <a:buChar char="•"/>
            </a:pPr>
            <a:r>
              <a:rPr lang="en-US" dirty="0"/>
              <a:t>Inputs: clock and control signals (EN, Load </a:t>
            </a:r>
            <a:r>
              <a:rPr lang="en-US" dirty="0" err="1"/>
              <a:t>etc</a:t>
            </a:r>
            <a:r>
              <a:rPr lang="en-US" dirty="0"/>
              <a:t>)</a:t>
            </a:r>
          </a:p>
          <a:p>
            <a:pPr>
              <a:buFont typeface="Arial" panose="020B0604020202020204" pitchFamily="34" charset="0"/>
              <a:buChar char="•"/>
            </a:pPr>
            <a:r>
              <a:rPr lang="en-US" dirty="0"/>
              <a:t>Outputs: FF states</a:t>
            </a:r>
          </a:p>
          <a:p>
            <a:pPr>
              <a:buFont typeface="Arial" panose="020B0604020202020204" pitchFamily="34" charset="0"/>
              <a:buChar char="•"/>
            </a:pPr>
            <a:r>
              <a:rPr lang="en-US" dirty="0"/>
              <a:t>Most efficient implementations use T or JK FFs</a:t>
            </a:r>
            <a:endParaRPr lang="en-IN" dirty="0"/>
          </a:p>
        </p:txBody>
      </p:sp>
      <p:sp>
        <p:nvSpPr>
          <p:cNvPr id="3" name="Content Placeholder 2">
            <a:extLst>
              <a:ext uri="{FF2B5EF4-FFF2-40B4-BE49-F238E27FC236}">
                <a16:creationId xmlns:a16="http://schemas.microsoft.com/office/drawing/2014/main" id="{206F1295-45B5-5DDF-841A-E73AD41E604F}"/>
              </a:ext>
            </a:extLst>
          </p:cNvPr>
          <p:cNvSpPr>
            <a:spLocks noGrp="1"/>
          </p:cNvSpPr>
          <p:nvPr>
            <p:ph sz="quarter" idx="10"/>
          </p:nvPr>
        </p:nvSpPr>
        <p:spPr/>
        <p:txBody>
          <a:bodyPr/>
          <a:lstStyle/>
          <a:p>
            <a:r>
              <a:rPr lang="en-US" dirty="0"/>
              <a:t>Synchronous binary counters</a:t>
            </a:r>
            <a:endParaRPr lang="en-IN" dirty="0"/>
          </a:p>
        </p:txBody>
      </p:sp>
    </p:spTree>
    <p:extLst>
      <p:ext uri="{BB962C8B-B14F-4D97-AF65-F5344CB8AC3E}">
        <p14:creationId xmlns:p14="http://schemas.microsoft.com/office/powerpoint/2010/main" val="885183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on a white background&#10;&#10;AI-generated content may be incorrect.">
            <a:extLst>
              <a:ext uri="{FF2B5EF4-FFF2-40B4-BE49-F238E27FC236}">
                <a16:creationId xmlns:a16="http://schemas.microsoft.com/office/drawing/2014/main" id="{60A1A136-0209-90F1-B1E4-6D0F79EE2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5105400" cy="5105400"/>
          </a:xfrm>
        </p:spPr>
      </p:pic>
      <p:sp>
        <p:nvSpPr>
          <p:cNvPr id="3" name="Content Placeholder 2">
            <a:extLst>
              <a:ext uri="{FF2B5EF4-FFF2-40B4-BE49-F238E27FC236}">
                <a16:creationId xmlns:a16="http://schemas.microsoft.com/office/drawing/2014/main" id="{794439D3-5825-E989-96F9-EF0D6E48C418}"/>
              </a:ext>
            </a:extLst>
          </p:cNvPr>
          <p:cNvSpPr>
            <a:spLocks noGrp="1"/>
          </p:cNvSpPr>
          <p:nvPr>
            <p:ph sz="quarter" idx="10"/>
          </p:nvPr>
        </p:nvSpPr>
        <p:spPr/>
        <p:txBody>
          <a:bodyPr/>
          <a:lstStyle/>
          <a:p>
            <a:r>
              <a:rPr lang="en-US" dirty="0"/>
              <a:t>Attendance!</a:t>
            </a:r>
            <a:endParaRPr lang="en-IN" dirty="0"/>
          </a:p>
        </p:txBody>
      </p:sp>
      <p:sp>
        <p:nvSpPr>
          <p:cNvPr id="7" name="TextBox 6">
            <a:extLst>
              <a:ext uri="{FF2B5EF4-FFF2-40B4-BE49-F238E27FC236}">
                <a16:creationId xmlns:a16="http://schemas.microsoft.com/office/drawing/2014/main" id="{5DC6D221-3557-4B26-23D4-4BAF1442A190}"/>
              </a:ext>
            </a:extLst>
          </p:cNvPr>
          <p:cNvSpPr txBox="1"/>
          <p:nvPr/>
        </p:nvSpPr>
        <p:spPr>
          <a:xfrm>
            <a:off x="5486400" y="1905000"/>
            <a:ext cx="3352800" cy="3416320"/>
          </a:xfrm>
          <a:prstGeom prst="rect">
            <a:avLst/>
          </a:prstGeom>
          <a:noFill/>
        </p:spPr>
        <p:txBody>
          <a:bodyPr wrap="square">
            <a:spAutoFit/>
          </a:bodyPr>
          <a:lstStyle/>
          <a:p>
            <a:r>
              <a:rPr lang="en-IN" dirty="0"/>
              <a:t>Will be opened only during the attendance window.</a:t>
            </a:r>
          </a:p>
          <a:p>
            <a:endParaRPr lang="en-IN" dirty="0"/>
          </a:p>
          <a:p>
            <a:r>
              <a:rPr lang="en-IN" dirty="0"/>
              <a:t>Enable location on your device.</a:t>
            </a:r>
          </a:p>
          <a:p>
            <a:endParaRPr lang="en-IN" dirty="0"/>
          </a:p>
          <a:p>
            <a:r>
              <a:rPr lang="en-IN" dirty="0"/>
              <a:t>Grant any location permissions requested by the website.</a:t>
            </a:r>
          </a:p>
          <a:p>
            <a:endParaRPr lang="en-IN" dirty="0"/>
          </a:p>
          <a:p>
            <a:r>
              <a:rPr lang="en-IN" dirty="0"/>
              <a:t>Refresh the page.</a:t>
            </a:r>
          </a:p>
          <a:p>
            <a:endParaRPr lang="en-IN" dirty="0"/>
          </a:p>
          <a:p>
            <a:r>
              <a:rPr lang="en-IN" dirty="0"/>
              <a:t>Try submitting again.</a:t>
            </a:r>
          </a:p>
        </p:txBody>
      </p:sp>
    </p:spTree>
    <p:extLst>
      <p:ext uri="{BB962C8B-B14F-4D97-AF65-F5344CB8AC3E}">
        <p14:creationId xmlns:p14="http://schemas.microsoft.com/office/powerpoint/2010/main" val="136595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2BCA91-F7EC-1B6C-7E5C-C7DEECD6F563}"/>
              </a:ext>
            </a:extLst>
          </p:cNvPr>
          <p:cNvSpPr>
            <a:spLocks noGrp="1"/>
          </p:cNvSpPr>
          <p:nvPr>
            <p:ph idx="1"/>
          </p:nvPr>
        </p:nvSpPr>
        <p:spPr/>
        <p:txBody>
          <a:bodyPr/>
          <a:lstStyle/>
          <a:p>
            <a:pPr>
              <a:buFont typeface="Arial" panose="020B0604020202020204" pitchFamily="34" charset="0"/>
              <a:buChar char="•"/>
            </a:pPr>
            <a:r>
              <a:rPr lang="en-US" dirty="0"/>
              <a:t>Flip-flops store only one bit</a:t>
            </a:r>
          </a:p>
          <a:p>
            <a:pPr>
              <a:buFont typeface="Arial" panose="020B0604020202020204" pitchFamily="34" charset="0"/>
              <a:buChar char="•"/>
            </a:pPr>
            <a:r>
              <a:rPr lang="en-US" dirty="0"/>
              <a:t>We surely need larger units of storage, for example 32 bit integers or floating point numbers</a:t>
            </a:r>
          </a:p>
          <a:p>
            <a:pPr>
              <a:buFont typeface="Arial" panose="020B0604020202020204" pitchFamily="34" charset="0"/>
              <a:buChar char="•"/>
            </a:pPr>
            <a:r>
              <a:rPr lang="en-IN" dirty="0"/>
              <a:t>A register is an extension of a flip flop that can store multiple bits</a:t>
            </a:r>
          </a:p>
          <a:p>
            <a:pPr>
              <a:buFont typeface="Arial" panose="020B0604020202020204" pitchFamily="34" charset="0"/>
              <a:buChar char="•"/>
            </a:pPr>
            <a:r>
              <a:rPr lang="en-IN" dirty="0"/>
              <a:t>Registers are commonly used as temporary storage in a processors</a:t>
            </a:r>
          </a:p>
          <a:p>
            <a:pPr lvl="1">
              <a:buFont typeface="Arial" panose="020B0604020202020204" pitchFamily="34" charset="0"/>
              <a:buChar char="•"/>
            </a:pPr>
            <a:r>
              <a:rPr lang="en-IN" sz="2000" dirty="0"/>
              <a:t>Faster and more convenient than main memory</a:t>
            </a:r>
          </a:p>
          <a:p>
            <a:pPr lvl="1">
              <a:buFont typeface="Arial" panose="020B0604020202020204" pitchFamily="34" charset="0"/>
              <a:buChar char="•"/>
            </a:pPr>
            <a:r>
              <a:rPr lang="en-IN" sz="2000" dirty="0"/>
              <a:t>More registers can help speed up complex calculations</a:t>
            </a:r>
          </a:p>
        </p:txBody>
      </p:sp>
      <p:sp>
        <p:nvSpPr>
          <p:cNvPr id="3" name="Content Placeholder 2">
            <a:extLst>
              <a:ext uri="{FF2B5EF4-FFF2-40B4-BE49-F238E27FC236}">
                <a16:creationId xmlns:a16="http://schemas.microsoft.com/office/drawing/2014/main" id="{CF0EB967-1374-2C45-8FFC-DAD5D64E03B1}"/>
              </a:ext>
            </a:extLst>
          </p:cNvPr>
          <p:cNvSpPr>
            <a:spLocks noGrp="1"/>
          </p:cNvSpPr>
          <p:nvPr>
            <p:ph sz="quarter" idx="10"/>
          </p:nvPr>
        </p:nvSpPr>
        <p:spPr/>
        <p:txBody>
          <a:bodyPr/>
          <a:lstStyle/>
          <a:p>
            <a:r>
              <a:rPr lang="en-US" dirty="0"/>
              <a:t>Registers</a:t>
            </a:r>
            <a:endParaRPr lang="en-IN" dirty="0"/>
          </a:p>
        </p:txBody>
      </p:sp>
    </p:spTree>
    <p:extLst>
      <p:ext uri="{BB962C8B-B14F-4D97-AF65-F5344CB8AC3E}">
        <p14:creationId xmlns:p14="http://schemas.microsoft.com/office/powerpoint/2010/main" val="215702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C2E374-1D2D-5AC7-AB65-99D075A4CB95}"/>
              </a:ext>
            </a:extLst>
          </p:cNvPr>
          <p:cNvSpPr>
            <a:spLocks noGrp="1"/>
          </p:cNvSpPr>
          <p:nvPr>
            <p:ph idx="1"/>
          </p:nvPr>
        </p:nvSpPr>
        <p:spPr>
          <a:xfrm>
            <a:off x="304800" y="1493837"/>
            <a:ext cx="6858000" cy="4525963"/>
          </a:xfrm>
        </p:spPr>
        <p:txBody>
          <a:bodyPr/>
          <a:lstStyle/>
          <a:p>
            <a:pPr>
              <a:buFont typeface="Arial" panose="020B0604020202020204" pitchFamily="34" charset="0"/>
              <a:buChar char="•"/>
            </a:pPr>
            <a:r>
              <a:rPr lang="en-US" dirty="0"/>
              <a:t>Basic registers are easy to build – just put a bunch of flip flops together!</a:t>
            </a:r>
          </a:p>
        </p:txBody>
      </p:sp>
      <p:sp>
        <p:nvSpPr>
          <p:cNvPr id="3" name="Content Placeholder 2">
            <a:extLst>
              <a:ext uri="{FF2B5EF4-FFF2-40B4-BE49-F238E27FC236}">
                <a16:creationId xmlns:a16="http://schemas.microsoft.com/office/drawing/2014/main" id="{8847E38F-1B25-D16D-7C61-13E73DAA51E8}"/>
              </a:ext>
            </a:extLst>
          </p:cNvPr>
          <p:cNvSpPr>
            <a:spLocks noGrp="1"/>
          </p:cNvSpPr>
          <p:nvPr>
            <p:ph sz="quarter" idx="10"/>
          </p:nvPr>
        </p:nvSpPr>
        <p:spPr/>
        <p:txBody>
          <a:bodyPr/>
          <a:lstStyle/>
          <a:p>
            <a:r>
              <a:rPr lang="en-US" dirty="0"/>
              <a:t>A basic register</a:t>
            </a:r>
            <a:endParaRPr lang="en-IN" dirty="0"/>
          </a:p>
        </p:txBody>
      </p:sp>
      <p:pic>
        <p:nvPicPr>
          <p:cNvPr id="5" name="Picture 2">
            <a:extLst>
              <a:ext uri="{FF2B5EF4-FFF2-40B4-BE49-F238E27FC236}">
                <a16:creationId xmlns:a16="http://schemas.microsoft.com/office/drawing/2014/main" id="{22485144-941D-E7E9-DD4A-D1936686EE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308" t="11250" r="3738" b="61250"/>
          <a:stretch>
            <a:fillRect/>
          </a:stretch>
        </p:blipFill>
        <p:spPr bwMode="auto">
          <a:xfrm>
            <a:off x="7010400" y="2924175"/>
            <a:ext cx="16764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B23FD461-21EE-EF5B-250D-FBDA012D1F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15" t="48750" r="9346"/>
          <a:stretch>
            <a:fillRect/>
          </a:stretch>
        </p:blipFill>
        <p:spPr bwMode="auto">
          <a:xfrm>
            <a:off x="381000" y="25146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136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4EEFC-B08D-5644-79CF-A0B4D2AE465B}"/>
              </a:ext>
            </a:extLst>
          </p:cNvPr>
          <p:cNvSpPr>
            <a:spLocks noGrp="1"/>
          </p:cNvSpPr>
          <p:nvPr>
            <p:ph sz="quarter" idx="10"/>
          </p:nvPr>
        </p:nvSpPr>
        <p:spPr/>
        <p:txBody>
          <a:bodyPr/>
          <a:lstStyle/>
          <a:p>
            <a:r>
              <a:rPr lang="en-US" dirty="0"/>
              <a:t>Register with LOAD</a:t>
            </a:r>
            <a:endParaRPr lang="en-IN" dirty="0"/>
          </a:p>
        </p:txBody>
      </p:sp>
      <p:pic>
        <p:nvPicPr>
          <p:cNvPr id="4" name="Picture 2">
            <a:extLst>
              <a:ext uri="{FF2B5EF4-FFF2-40B4-BE49-F238E27FC236}">
                <a16:creationId xmlns:a16="http://schemas.microsoft.com/office/drawing/2014/main" id="{E767F658-311D-D069-3167-C0B2E19C7E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3747" b="74525"/>
          <a:stretch>
            <a:fillRect/>
          </a:stretch>
        </p:blipFill>
        <p:spPr bwMode="auto">
          <a:xfrm>
            <a:off x="533400" y="1600201"/>
            <a:ext cx="8458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C3D08884-090C-692E-3233-FA60F9C04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474" b="52536"/>
          <a:stretch>
            <a:fillRect/>
          </a:stretch>
        </p:blipFill>
        <p:spPr bwMode="auto">
          <a:xfrm>
            <a:off x="533400" y="2209801"/>
            <a:ext cx="8458200" cy="114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5EE364EF-0F4C-602D-72F2-58A152BE91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995" b="1161"/>
          <a:stretch>
            <a:fillRect/>
          </a:stretch>
        </p:blipFill>
        <p:spPr bwMode="auto">
          <a:xfrm>
            <a:off x="533400" y="3429000"/>
            <a:ext cx="8458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1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FBF45-30DC-5B43-548B-4873094E4C1C}"/>
              </a:ext>
            </a:extLst>
          </p:cNvPr>
          <p:cNvSpPr>
            <a:spLocks noGrp="1"/>
          </p:cNvSpPr>
          <p:nvPr>
            <p:ph sz="quarter" idx="10"/>
          </p:nvPr>
        </p:nvSpPr>
        <p:spPr/>
        <p:txBody>
          <a:bodyPr/>
          <a:lstStyle/>
          <a:p>
            <a:r>
              <a:rPr lang="en-US" dirty="0"/>
              <a:t>LOAD with ‘clock gating’</a:t>
            </a:r>
            <a:endParaRPr lang="en-IN" dirty="0"/>
          </a:p>
        </p:txBody>
      </p:sp>
      <p:pic>
        <p:nvPicPr>
          <p:cNvPr id="4" name="Picture 2">
            <a:extLst>
              <a:ext uri="{FF2B5EF4-FFF2-40B4-BE49-F238E27FC236}">
                <a16:creationId xmlns:a16="http://schemas.microsoft.com/office/drawing/2014/main" id="{006C73B2-19B6-7B1B-4D61-E8B8DF2F901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7949"/>
          <a:stretch>
            <a:fillRect/>
          </a:stretch>
        </p:blipFill>
        <p:spPr bwMode="auto">
          <a:xfrm>
            <a:off x="647700" y="3581400"/>
            <a:ext cx="7848600" cy="28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11C36867-B6BA-66D8-5772-C857A7606C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391" b="52052"/>
          <a:stretch>
            <a:fillRect/>
          </a:stretch>
        </p:blipFill>
        <p:spPr bwMode="auto">
          <a:xfrm>
            <a:off x="647700" y="1447801"/>
            <a:ext cx="7848600" cy="213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93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0BE52-697A-4220-0398-02519FEA9BB0}"/>
              </a:ext>
            </a:extLst>
          </p:cNvPr>
          <p:cNvSpPr>
            <a:spLocks noGrp="1"/>
          </p:cNvSpPr>
          <p:nvPr>
            <p:ph sz="quarter" idx="10"/>
          </p:nvPr>
        </p:nvSpPr>
        <p:spPr/>
        <p:txBody>
          <a:bodyPr/>
          <a:lstStyle/>
          <a:p>
            <a:r>
              <a:rPr lang="en-US" dirty="0"/>
              <a:t>The problems with clock gating</a:t>
            </a:r>
            <a:endParaRPr lang="en-IN" dirty="0"/>
          </a:p>
        </p:txBody>
      </p:sp>
      <p:pic>
        <p:nvPicPr>
          <p:cNvPr id="4" name="Picture 2">
            <a:extLst>
              <a:ext uri="{FF2B5EF4-FFF2-40B4-BE49-F238E27FC236}">
                <a16:creationId xmlns:a16="http://schemas.microsoft.com/office/drawing/2014/main" id="{11BAC4C3-1C6F-ECE3-D755-F8B5028C33F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b="83905"/>
          <a:stretch>
            <a:fillRect/>
          </a:stretch>
        </p:blipFill>
        <p:spPr bwMode="auto">
          <a:xfrm>
            <a:off x="605510" y="1447801"/>
            <a:ext cx="7932979"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CFA0ADA3-8FDC-2E48-3C88-4756ED939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9" b="73250"/>
          <a:stretch>
            <a:fillRect/>
          </a:stretch>
        </p:blipFill>
        <p:spPr bwMode="auto">
          <a:xfrm>
            <a:off x="605509" y="1447800"/>
            <a:ext cx="7932979" cy="91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6B5B4994-E03F-996D-DB9B-F6064C78D1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51" b="51941"/>
          <a:stretch>
            <a:fillRect/>
          </a:stretch>
        </p:blipFill>
        <p:spPr bwMode="auto">
          <a:xfrm>
            <a:off x="605508" y="2362198"/>
            <a:ext cx="7932979" cy="1219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DD8F18FF-4B0C-E1C0-D988-D2A305F0AC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949"/>
          <a:stretch>
            <a:fillRect/>
          </a:stretch>
        </p:blipFill>
        <p:spPr bwMode="auto">
          <a:xfrm>
            <a:off x="647700" y="3581400"/>
            <a:ext cx="7848600" cy="28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1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4A307-B4BC-8479-9DBF-D80C8AE2F0E2}"/>
              </a:ext>
            </a:extLst>
          </p:cNvPr>
          <p:cNvSpPr>
            <a:spLocks noGrp="1"/>
          </p:cNvSpPr>
          <p:nvPr>
            <p:ph sz="quarter" idx="10"/>
          </p:nvPr>
        </p:nvSpPr>
        <p:spPr/>
        <p:txBody>
          <a:bodyPr/>
          <a:lstStyle/>
          <a:p>
            <a:r>
              <a:rPr lang="en-US" dirty="0"/>
              <a:t>A better implementation of LOAD</a:t>
            </a:r>
            <a:endParaRPr lang="en-IN" dirty="0"/>
          </a:p>
        </p:txBody>
      </p:sp>
      <p:pic>
        <p:nvPicPr>
          <p:cNvPr id="4" name="Picture 2">
            <a:extLst>
              <a:ext uri="{FF2B5EF4-FFF2-40B4-BE49-F238E27FC236}">
                <a16:creationId xmlns:a16="http://schemas.microsoft.com/office/drawing/2014/main" id="{D6EB2EAB-4D57-20C5-96B3-7D51F9A2E7A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9708"/>
          <a:stretch>
            <a:fillRect/>
          </a:stretch>
        </p:blipFill>
        <p:spPr bwMode="auto">
          <a:xfrm>
            <a:off x="415857" y="3048000"/>
            <a:ext cx="8312285" cy="349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4534DBD5-8C0C-1851-6F69-D62375657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83" b="60292"/>
          <a:stretch>
            <a:fillRect/>
          </a:stretch>
        </p:blipFill>
        <p:spPr bwMode="auto">
          <a:xfrm>
            <a:off x="415857" y="1447801"/>
            <a:ext cx="83122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7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DEC46-C490-FF55-75D3-D683BEC8FB1C}"/>
              </a:ext>
            </a:extLst>
          </p:cNvPr>
          <p:cNvSpPr>
            <a:spLocks noGrp="1"/>
          </p:cNvSpPr>
          <p:nvPr>
            <p:ph sz="quarter" idx="10"/>
          </p:nvPr>
        </p:nvSpPr>
        <p:spPr/>
        <p:txBody>
          <a:bodyPr/>
          <a:lstStyle/>
          <a:p>
            <a:r>
              <a:rPr lang="en-US" dirty="0"/>
              <a:t>Parallel load without Muxes</a:t>
            </a:r>
            <a:endParaRPr lang="en-IN" dirty="0"/>
          </a:p>
        </p:txBody>
      </p:sp>
      <p:pic>
        <p:nvPicPr>
          <p:cNvPr id="4" name="Picture 2">
            <a:extLst>
              <a:ext uri="{FF2B5EF4-FFF2-40B4-BE49-F238E27FC236}">
                <a16:creationId xmlns:a16="http://schemas.microsoft.com/office/drawing/2014/main" id="{E33B6234-26A4-4683-A128-3E9B4122E75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1951637" y="1371600"/>
            <a:ext cx="5240726" cy="513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99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009BF-5637-6497-7999-FAE1505BC040}"/>
              </a:ext>
            </a:extLst>
          </p:cNvPr>
          <p:cNvSpPr>
            <a:spLocks noGrp="1"/>
          </p:cNvSpPr>
          <p:nvPr>
            <p:ph sz="quarter" idx="10"/>
          </p:nvPr>
        </p:nvSpPr>
        <p:spPr/>
        <p:txBody>
          <a:bodyPr/>
          <a:lstStyle/>
          <a:p>
            <a:r>
              <a:rPr lang="en-US" dirty="0"/>
              <a:t>Shift registers</a:t>
            </a:r>
            <a:endParaRPr lang="en-IN" dirty="0"/>
          </a:p>
        </p:txBody>
      </p:sp>
      <p:pic>
        <p:nvPicPr>
          <p:cNvPr id="4" name="Picture 2">
            <a:extLst>
              <a:ext uri="{FF2B5EF4-FFF2-40B4-BE49-F238E27FC236}">
                <a16:creationId xmlns:a16="http://schemas.microsoft.com/office/drawing/2014/main" id="{5CE98A39-670D-046E-38CA-C085F0B59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387"/>
          <a:stretch>
            <a:fillRect/>
          </a:stretch>
        </p:blipFill>
        <p:spPr bwMode="auto">
          <a:xfrm>
            <a:off x="304800" y="1447800"/>
            <a:ext cx="8534400" cy="505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934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2B462-4DDC-5945-F318-64092DB8BBDB}"/>
              </a:ext>
            </a:extLst>
          </p:cNvPr>
          <p:cNvSpPr>
            <a:spLocks noGrp="1"/>
          </p:cNvSpPr>
          <p:nvPr>
            <p:ph sz="quarter" idx="10"/>
          </p:nvPr>
        </p:nvSpPr>
        <p:spPr/>
        <p:txBody>
          <a:bodyPr/>
          <a:lstStyle/>
          <a:p>
            <a:r>
              <a:rPr lang="en-US" dirty="0"/>
              <a:t>Shift direction</a:t>
            </a:r>
            <a:endParaRPr lang="en-IN" dirty="0"/>
          </a:p>
        </p:txBody>
      </p:sp>
      <p:pic>
        <p:nvPicPr>
          <p:cNvPr id="4" name="Picture 2">
            <a:extLst>
              <a:ext uri="{FF2B5EF4-FFF2-40B4-BE49-F238E27FC236}">
                <a16:creationId xmlns:a16="http://schemas.microsoft.com/office/drawing/2014/main" id="{0D85A935-FA4B-8F75-2B57-3E714103B5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790" b="33225"/>
          <a:stretch>
            <a:fillRect/>
          </a:stretch>
        </p:blipFill>
        <p:spPr bwMode="auto">
          <a:xfrm>
            <a:off x="342900" y="1447800"/>
            <a:ext cx="8458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9985129B-FB55-F850-1C03-37F5AEEFAD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774" b="1040"/>
          <a:stretch>
            <a:fillRect/>
          </a:stretch>
        </p:blipFill>
        <p:spPr bwMode="auto">
          <a:xfrm>
            <a:off x="342900" y="4572000"/>
            <a:ext cx="8458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06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5017A-2398-CA37-A6AC-F9B7FDFBDC15}"/>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2">
            <a:extLst>
              <a:ext uri="{FF2B5EF4-FFF2-40B4-BE49-F238E27FC236}">
                <a16:creationId xmlns:a16="http://schemas.microsoft.com/office/drawing/2014/main" id="{82E79DE7-CF68-9E1C-074B-ED0A2B11E008}"/>
              </a:ext>
            </a:extLst>
          </p:cNvPr>
          <p:cNvGraphicFramePr>
            <a:graphicFrameLocks noChangeAspect="1"/>
          </p:cNvGraphicFramePr>
          <p:nvPr>
            <p:extLst>
              <p:ext uri="{D42A27DB-BD31-4B8C-83A1-F6EECF244321}">
                <p14:modId xmlns:p14="http://schemas.microsoft.com/office/powerpoint/2010/main" val="2853653504"/>
              </p:ext>
            </p:extLst>
          </p:nvPr>
        </p:nvGraphicFramePr>
        <p:xfrm>
          <a:off x="132314" y="1524000"/>
          <a:ext cx="3359284" cy="4650677"/>
        </p:xfrm>
        <a:graphic>
          <a:graphicData uri="http://schemas.openxmlformats.org/presentationml/2006/ole">
            <mc:AlternateContent xmlns:mc="http://schemas.openxmlformats.org/markup-compatibility/2006">
              <mc:Choice xmlns:v="urn:schemas-microsoft-com:vml" Requires="v">
                <p:oleObj name="Bitmap Image" r:id="rId2" imgW="7190476" imgH="4563112" progId="Paint.Picture">
                  <p:embed/>
                </p:oleObj>
              </mc:Choice>
              <mc:Fallback>
                <p:oleObj name="Bitmap Image" r:id="rId2" imgW="7190476" imgH="4563112" progId="Paint.Picture">
                  <p:embed/>
                  <p:pic>
                    <p:nvPicPr>
                      <p:cNvPr id="271362" name="Object 2">
                        <a:extLst>
                          <a:ext uri="{FF2B5EF4-FFF2-40B4-BE49-F238E27FC236}">
                            <a16:creationId xmlns:a16="http://schemas.microsoft.com/office/drawing/2014/main" id="{F06F1DDA-DB87-04DE-A801-CD9546B35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1666"/>
                      <a:stretch>
                        <a:fillRect/>
                      </a:stretch>
                    </p:blipFill>
                    <p:spPr bwMode="auto">
                      <a:xfrm>
                        <a:off x="132314" y="1524000"/>
                        <a:ext cx="3359284" cy="4650677"/>
                      </a:xfrm>
                      <a:prstGeom prst="rect">
                        <a:avLst/>
                      </a:prstGeom>
                      <a:noFill/>
                      <a:ln>
                        <a:noFill/>
                      </a:ln>
                      <a:effectLst/>
                    </p:spPr>
                  </p:pic>
                </p:oleObj>
              </mc:Fallback>
            </mc:AlternateContent>
          </a:graphicData>
        </a:graphic>
      </p:graphicFrame>
      <p:pic>
        <p:nvPicPr>
          <p:cNvPr id="5" name="Picture 5">
            <a:extLst>
              <a:ext uri="{FF2B5EF4-FFF2-40B4-BE49-F238E27FC236}">
                <a16:creationId xmlns:a16="http://schemas.microsoft.com/office/drawing/2014/main" id="{86597830-26B5-2A34-BD28-C8204413C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762"/>
          <a:stretch>
            <a:fillRect/>
          </a:stretch>
        </p:blipFill>
        <p:spPr bwMode="auto">
          <a:xfrm>
            <a:off x="3491598" y="1524000"/>
            <a:ext cx="3654103" cy="4650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FD8D8AE2-93F3-501F-AADB-703EE7079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982" y="914400"/>
            <a:ext cx="159451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4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F4F4B-ABAE-A688-2FC5-C88DCF952972}"/>
              </a:ext>
            </a:extLst>
          </p:cNvPr>
          <p:cNvSpPr>
            <a:spLocks noGrp="1"/>
          </p:cNvSpPr>
          <p:nvPr>
            <p:ph sz="quarter" idx="10"/>
          </p:nvPr>
        </p:nvSpPr>
        <p:spPr/>
        <p:txBody>
          <a:bodyPr/>
          <a:lstStyle/>
          <a:p>
            <a:r>
              <a:rPr lang="en-US" dirty="0"/>
              <a:t>Shift registers with parallel load</a:t>
            </a:r>
            <a:endParaRPr lang="en-IN" dirty="0"/>
          </a:p>
        </p:txBody>
      </p:sp>
      <p:pic>
        <p:nvPicPr>
          <p:cNvPr id="4" name="Picture 2">
            <a:extLst>
              <a:ext uri="{FF2B5EF4-FFF2-40B4-BE49-F238E27FC236}">
                <a16:creationId xmlns:a16="http://schemas.microsoft.com/office/drawing/2014/main" id="{A1221F0A-CA9B-EF4F-B4E7-3055234BDE5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533400" y="1447800"/>
            <a:ext cx="8077200" cy="510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083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9C7F58-C8BA-8C78-4B4F-762045FCD72D}"/>
              </a:ext>
            </a:extLst>
          </p:cNvPr>
          <p:cNvSpPr>
            <a:spLocks noGrp="1"/>
          </p:cNvSpPr>
          <p:nvPr>
            <p:ph sz="quarter" idx="10"/>
          </p:nvPr>
        </p:nvSpPr>
        <p:spPr/>
        <p:txBody>
          <a:bodyPr/>
          <a:lstStyle/>
          <a:p>
            <a:r>
              <a:rPr lang="en-US" dirty="0"/>
              <a:t>The use of shift registers</a:t>
            </a:r>
            <a:endParaRPr lang="en-IN" dirty="0"/>
          </a:p>
        </p:txBody>
      </p:sp>
      <p:pic>
        <p:nvPicPr>
          <p:cNvPr id="4" name="Picture 2">
            <a:extLst>
              <a:ext uri="{FF2B5EF4-FFF2-40B4-BE49-F238E27FC236}">
                <a16:creationId xmlns:a16="http://schemas.microsoft.com/office/drawing/2014/main" id="{B5CA6727-13B9-BE2B-D6ED-661CEB5E92A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4772"/>
          <a:stretch>
            <a:fillRect/>
          </a:stretch>
        </p:blipFill>
        <p:spPr bwMode="auto">
          <a:xfrm>
            <a:off x="253366" y="1752600"/>
            <a:ext cx="8637268" cy="367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15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34719-23F1-F410-4C35-5A9556B53A3C}"/>
              </a:ext>
            </a:extLst>
          </p:cNvPr>
          <p:cNvSpPr>
            <a:spLocks noGrp="1"/>
          </p:cNvSpPr>
          <p:nvPr>
            <p:ph sz="quarter" idx="10"/>
          </p:nvPr>
        </p:nvSpPr>
        <p:spPr/>
        <p:txBody>
          <a:bodyPr/>
          <a:lstStyle/>
          <a:p>
            <a:r>
              <a:rPr lang="en-US" dirty="0"/>
              <a:t>Receiving serial data</a:t>
            </a:r>
            <a:endParaRPr lang="en-IN" dirty="0"/>
          </a:p>
        </p:txBody>
      </p:sp>
      <p:pic>
        <p:nvPicPr>
          <p:cNvPr id="4" name="Picture 2">
            <a:extLst>
              <a:ext uri="{FF2B5EF4-FFF2-40B4-BE49-F238E27FC236}">
                <a16:creationId xmlns:a16="http://schemas.microsoft.com/office/drawing/2014/main" id="{A88F5A4B-A9B6-AC77-D4C4-BD9B2BB9B49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626"/>
          <a:stretch>
            <a:fillRect/>
          </a:stretch>
        </p:blipFill>
        <p:spPr bwMode="auto">
          <a:xfrm>
            <a:off x="342900" y="1447800"/>
            <a:ext cx="8458200" cy="497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01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B11B4-A2AE-7624-2586-79A497552DB8}"/>
              </a:ext>
            </a:extLst>
          </p:cNvPr>
          <p:cNvSpPr>
            <a:spLocks noGrp="1"/>
          </p:cNvSpPr>
          <p:nvPr>
            <p:ph sz="quarter" idx="10"/>
          </p:nvPr>
        </p:nvSpPr>
        <p:spPr/>
        <p:txBody>
          <a:bodyPr/>
          <a:lstStyle/>
          <a:p>
            <a:r>
              <a:rPr lang="en-US" dirty="0"/>
              <a:t>Sending serial data</a:t>
            </a:r>
            <a:endParaRPr lang="en-IN" dirty="0"/>
          </a:p>
        </p:txBody>
      </p:sp>
      <p:pic>
        <p:nvPicPr>
          <p:cNvPr id="4" name="Picture 2">
            <a:extLst>
              <a:ext uri="{FF2B5EF4-FFF2-40B4-BE49-F238E27FC236}">
                <a16:creationId xmlns:a16="http://schemas.microsoft.com/office/drawing/2014/main" id="{5E83537A-FEB5-6A3C-0563-536EDF6EF11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553"/>
          <a:stretch>
            <a:fillRect/>
          </a:stretch>
        </p:blipFill>
        <p:spPr bwMode="auto">
          <a:xfrm>
            <a:off x="304800" y="1447800"/>
            <a:ext cx="8534400" cy="502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05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3932E-BEBA-2F57-3F33-A1CEAFCE4AC3}"/>
              </a:ext>
            </a:extLst>
          </p:cNvPr>
          <p:cNvSpPr>
            <a:spLocks noGrp="1"/>
          </p:cNvSpPr>
          <p:nvPr>
            <p:ph sz="quarter" idx="10"/>
          </p:nvPr>
        </p:nvSpPr>
        <p:spPr/>
        <p:txBody>
          <a:bodyPr/>
          <a:lstStyle/>
          <a:p>
            <a:r>
              <a:rPr lang="en-US" dirty="0"/>
              <a:t>Serial addition</a:t>
            </a:r>
            <a:endParaRPr lang="en-IN" dirty="0"/>
          </a:p>
        </p:txBody>
      </p:sp>
      <p:pic>
        <p:nvPicPr>
          <p:cNvPr id="4" name="Picture 2">
            <a:extLst>
              <a:ext uri="{FF2B5EF4-FFF2-40B4-BE49-F238E27FC236}">
                <a16:creationId xmlns:a16="http://schemas.microsoft.com/office/drawing/2014/main" id="{5F4D07FD-51B8-41E5-FE93-035C9516D13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285"/>
          <a:stretch>
            <a:fillRect/>
          </a:stretch>
        </p:blipFill>
        <p:spPr bwMode="auto">
          <a:xfrm>
            <a:off x="571500" y="1524000"/>
            <a:ext cx="8001000" cy="478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357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5FFFC-B5CD-A7F9-F5DF-CF8F50774192}"/>
              </a:ext>
            </a:extLst>
          </p:cNvPr>
          <p:cNvSpPr>
            <a:spLocks noGrp="1"/>
          </p:cNvSpPr>
          <p:nvPr>
            <p:ph sz="quarter" idx="10"/>
          </p:nvPr>
        </p:nvSpPr>
        <p:spPr/>
        <p:txBody>
          <a:bodyPr/>
          <a:lstStyle/>
          <a:p>
            <a:r>
              <a:rPr lang="en-US" dirty="0"/>
              <a:t>Serial addition – implementation</a:t>
            </a:r>
            <a:endParaRPr lang="en-IN" dirty="0"/>
          </a:p>
        </p:txBody>
      </p:sp>
      <p:pic>
        <p:nvPicPr>
          <p:cNvPr id="4" name="Picture 2">
            <a:extLst>
              <a:ext uri="{FF2B5EF4-FFF2-40B4-BE49-F238E27FC236}">
                <a16:creationId xmlns:a16="http://schemas.microsoft.com/office/drawing/2014/main" id="{9D807C1A-B1A6-F1F1-1A06-21BF12EA835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452"/>
          <a:stretch>
            <a:fillRect/>
          </a:stretch>
        </p:blipFill>
        <p:spPr bwMode="auto">
          <a:xfrm>
            <a:off x="387485" y="1447800"/>
            <a:ext cx="8369030" cy="510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305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7BD38-7AEA-49F3-0A2E-DFFCF34A5FA4}"/>
              </a:ext>
            </a:extLst>
          </p:cNvPr>
          <p:cNvSpPr>
            <a:spLocks noGrp="1"/>
          </p:cNvSpPr>
          <p:nvPr>
            <p:ph sz="quarter" idx="10"/>
          </p:nvPr>
        </p:nvSpPr>
        <p:spPr/>
        <p:txBody>
          <a:bodyPr/>
          <a:lstStyle/>
          <a:p>
            <a:r>
              <a:rPr lang="en-US" dirty="0"/>
              <a:t>How to deal with the carry?</a:t>
            </a:r>
            <a:endParaRPr lang="en-IN" dirty="0"/>
          </a:p>
        </p:txBody>
      </p:sp>
      <p:pic>
        <p:nvPicPr>
          <p:cNvPr id="4" name="Picture 2">
            <a:extLst>
              <a:ext uri="{FF2B5EF4-FFF2-40B4-BE49-F238E27FC236}">
                <a16:creationId xmlns:a16="http://schemas.microsoft.com/office/drawing/2014/main" id="{092F28AA-BDB8-DF1F-A173-DDF26052333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869"/>
          <a:stretch>
            <a:fillRect/>
          </a:stretch>
        </p:blipFill>
        <p:spPr bwMode="auto">
          <a:xfrm>
            <a:off x="609600" y="1600200"/>
            <a:ext cx="7924800" cy="428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1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66A04-A8A8-A6D1-67C2-4246C4ACD99D}"/>
              </a:ext>
            </a:extLst>
          </p:cNvPr>
          <p:cNvSpPr>
            <a:spLocks noGrp="1"/>
          </p:cNvSpPr>
          <p:nvPr>
            <p:ph sz="quarter" idx="10"/>
          </p:nvPr>
        </p:nvSpPr>
        <p:spPr/>
        <p:txBody>
          <a:bodyPr/>
          <a:lstStyle/>
          <a:p>
            <a:r>
              <a:rPr lang="en-US" dirty="0"/>
              <a:t>Putting together the serial adder</a:t>
            </a:r>
            <a:endParaRPr lang="en-IN" dirty="0"/>
          </a:p>
        </p:txBody>
      </p:sp>
      <p:pic>
        <p:nvPicPr>
          <p:cNvPr id="4" name="Picture 2">
            <a:extLst>
              <a:ext uri="{FF2B5EF4-FFF2-40B4-BE49-F238E27FC236}">
                <a16:creationId xmlns:a16="http://schemas.microsoft.com/office/drawing/2014/main" id="{AE0ACE64-6875-B6C1-6233-598C8C870B4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571500" y="1447800"/>
            <a:ext cx="8001000" cy="500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8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A5E891-1057-3DCD-9A30-F7AFDC2919FC}"/>
              </a:ext>
            </a:extLst>
          </p:cNvPr>
          <p:cNvPicPr>
            <a:picLocks noGrp="1" noChangeAspect="1"/>
          </p:cNvPicPr>
          <p:nvPr>
            <p:ph idx="1"/>
          </p:nvPr>
        </p:nvPicPr>
        <p:blipFill>
          <a:blip r:embed="rId2"/>
          <a:stretch>
            <a:fillRect/>
          </a:stretch>
        </p:blipFill>
        <p:spPr bwMode="auto">
          <a:xfrm>
            <a:off x="457200" y="1600200"/>
            <a:ext cx="8229600" cy="33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3BF271C-599F-1327-DE7A-7AC515561914}"/>
              </a:ext>
            </a:extLst>
          </p:cNvPr>
          <p:cNvSpPr>
            <a:spLocks noGrp="1"/>
          </p:cNvSpPr>
          <p:nvPr>
            <p:ph sz="quarter" idx="10"/>
          </p:nvPr>
        </p:nvSpPr>
        <p:spPr/>
        <p:txBody>
          <a:bodyPr/>
          <a:lstStyle/>
          <a:p>
            <a:r>
              <a:rPr lang="en-US" dirty="0"/>
              <a:t>Designing a serial adder from scratch</a:t>
            </a:r>
            <a:endParaRPr lang="en-IN" dirty="0"/>
          </a:p>
        </p:txBody>
      </p:sp>
      <p:pic>
        <p:nvPicPr>
          <p:cNvPr id="7" name="Picture 6">
            <a:extLst>
              <a:ext uri="{FF2B5EF4-FFF2-40B4-BE49-F238E27FC236}">
                <a16:creationId xmlns:a16="http://schemas.microsoft.com/office/drawing/2014/main" id="{31187953-7794-0FB4-B3AA-4D29B12A8D3D}"/>
              </a:ext>
            </a:extLst>
          </p:cNvPr>
          <p:cNvPicPr>
            <a:picLocks noChangeAspect="1"/>
          </p:cNvPicPr>
          <p:nvPr/>
        </p:nvPicPr>
        <p:blipFill>
          <a:blip r:embed="rId3"/>
          <a:stretch>
            <a:fillRect/>
          </a:stretch>
        </p:blipFill>
        <p:spPr>
          <a:xfrm>
            <a:off x="3052481" y="5105400"/>
            <a:ext cx="3039037" cy="1307576"/>
          </a:xfrm>
          <a:prstGeom prst="rect">
            <a:avLst/>
          </a:prstGeom>
        </p:spPr>
      </p:pic>
    </p:spTree>
    <p:extLst>
      <p:ext uri="{BB962C8B-B14F-4D97-AF65-F5344CB8AC3E}">
        <p14:creationId xmlns:p14="http://schemas.microsoft.com/office/powerpoint/2010/main" val="109618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FBB4B-05BB-59D8-D7FE-BBA5362955F3}"/>
              </a:ext>
            </a:extLst>
          </p:cNvPr>
          <p:cNvSpPr>
            <a:spLocks noGrp="1"/>
          </p:cNvSpPr>
          <p:nvPr>
            <p:ph sz="quarter" idx="10"/>
          </p:nvPr>
        </p:nvSpPr>
        <p:spPr/>
        <p:txBody>
          <a:bodyPr>
            <a:normAutofit/>
          </a:bodyPr>
          <a:lstStyle/>
          <a:p>
            <a:r>
              <a:rPr lang="en-US" dirty="0"/>
              <a:t>Serial adder from scratch implemented with shift registers</a:t>
            </a:r>
            <a:endParaRPr lang="en-IN" dirty="0"/>
          </a:p>
        </p:txBody>
      </p:sp>
      <p:pic>
        <p:nvPicPr>
          <p:cNvPr id="4" name="Picture 2">
            <a:extLst>
              <a:ext uri="{FF2B5EF4-FFF2-40B4-BE49-F238E27FC236}">
                <a16:creationId xmlns:a16="http://schemas.microsoft.com/office/drawing/2014/main" id="{CEB06F35-958F-5F50-E309-139379793E1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418"/>
          <a:stretch>
            <a:fillRect/>
          </a:stretch>
        </p:blipFill>
        <p:spPr bwMode="auto">
          <a:xfrm>
            <a:off x="500099" y="1905000"/>
            <a:ext cx="8143802" cy="41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0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0AA25-2E4C-3130-020A-638FD47914E0}"/>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7">
            <a:extLst>
              <a:ext uri="{FF2B5EF4-FFF2-40B4-BE49-F238E27FC236}">
                <a16:creationId xmlns:a16="http://schemas.microsoft.com/office/drawing/2014/main" id="{E8B45334-942F-C8A1-3FF6-D83E19F41A5C}"/>
              </a:ext>
            </a:extLst>
          </p:cNvPr>
          <p:cNvGraphicFramePr>
            <a:graphicFrameLocks noChangeAspect="1"/>
          </p:cNvGraphicFramePr>
          <p:nvPr>
            <p:extLst>
              <p:ext uri="{D42A27DB-BD31-4B8C-83A1-F6EECF244321}">
                <p14:modId xmlns:p14="http://schemas.microsoft.com/office/powerpoint/2010/main" val="1331041348"/>
              </p:ext>
            </p:extLst>
          </p:nvPr>
        </p:nvGraphicFramePr>
        <p:xfrm>
          <a:off x="4781238" y="2292926"/>
          <a:ext cx="3879273" cy="2355273"/>
        </p:xfrm>
        <a:graphic>
          <a:graphicData uri="http://schemas.openxmlformats.org/presentationml/2006/ole">
            <mc:AlternateContent xmlns:mc="http://schemas.openxmlformats.org/markup-compatibility/2006">
              <mc:Choice xmlns:v="urn:schemas-microsoft-com:vml" Requires="v">
                <p:oleObj name="Bitmap Image" r:id="rId2" imgW="5942857" imgH="3457143" progId="Paint.Picture">
                  <p:embed/>
                </p:oleObj>
              </mc:Choice>
              <mc:Fallback>
                <p:oleObj name="Bitmap Image" r:id="rId2" imgW="5942857" imgH="3457143" progId="Paint.Picture">
                  <p:embed/>
                  <p:pic>
                    <p:nvPicPr>
                      <p:cNvPr id="268295" name="Object 7">
                        <a:extLst>
                          <a:ext uri="{FF2B5EF4-FFF2-40B4-BE49-F238E27FC236}">
                            <a16:creationId xmlns:a16="http://schemas.microsoft.com/office/drawing/2014/main" id="{A2EEE94F-12B0-0F3D-1F9B-E6E29D073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83" t="7317" r="6383" b="4878"/>
                      <a:stretch>
                        <a:fillRect/>
                      </a:stretch>
                    </p:blipFill>
                    <p:spPr bwMode="auto">
                      <a:xfrm>
                        <a:off x="4781238" y="2292926"/>
                        <a:ext cx="3879273" cy="2355273"/>
                      </a:xfrm>
                      <a:prstGeom prst="rect">
                        <a:avLst/>
                      </a:prstGeom>
                      <a:noFill/>
                      <a:ln>
                        <a:noFill/>
                      </a:ln>
                      <a:effectLst/>
                    </p:spPr>
                  </p:pic>
                </p:oleObj>
              </mc:Fallback>
            </mc:AlternateContent>
          </a:graphicData>
        </a:graphic>
      </p:graphicFrame>
      <p:pic>
        <p:nvPicPr>
          <p:cNvPr id="5" name="Picture 9">
            <a:extLst>
              <a:ext uri="{FF2B5EF4-FFF2-40B4-BE49-F238E27FC236}">
                <a16:creationId xmlns:a16="http://schemas.microsoft.com/office/drawing/2014/main" id="{50003078-E4E6-DFFD-8D05-FF8681C69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315"/>
          <a:stretch>
            <a:fill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4B95704E-E7BC-0FD5-2209-5A7B79D9C8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428" t="16667" r="39287"/>
          <a:stretch>
            <a:fillRect/>
          </a:stretch>
        </p:blipFill>
        <p:spPr bwMode="auto">
          <a:xfrm>
            <a:off x="3402712" y="2438400"/>
            <a:ext cx="10168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3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F30C4-14D5-5AC8-97D3-E57E18DE5164}"/>
              </a:ext>
            </a:extLst>
          </p:cNvPr>
          <p:cNvSpPr>
            <a:spLocks noGrp="1"/>
          </p:cNvSpPr>
          <p:nvPr>
            <p:ph sz="quarter" idx="10"/>
          </p:nvPr>
        </p:nvSpPr>
        <p:spPr/>
        <p:txBody>
          <a:bodyPr/>
          <a:lstStyle/>
          <a:p>
            <a:r>
              <a:rPr lang="en-US" dirty="0"/>
              <a:t>Universal shift register</a:t>
            </a:r>
            <a:endParaRPr lang="en-IN" dirty="0"/>
          </a:p>
        </p:txBody>
      </p:sp>
      <p:pic>
        <p:nvPicPr>
          <p:cNvPr id="4" name="Picture 2">
            <a:extLst>
              <a:ext uri="{FF2B5EF4-FFF2-40B4-BE49-F238E27FC236}">
                <a16:creationId xmlns:a16="http://schemas.microsoft.com/office/drawing/2014/main" id="{12D6680F-5575-0873-7772-BDC72BC5131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34"/>
          <a:stretch>
            <a:fillRect/>
          </a:stretch>
        </p:blipFill>
        <p:spPr bwMode="auto">
          <a:xfrm>
            <a:off x="867763" y="1371600"/>
            <a:ext cx="7408474" cy="518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82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ED906-1687-794C-D3C7-8EC3D62CE7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F8DC4-ECB1-1215-33EF-627DD7616669}"/>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59115B3E-B4C4-5E02-ED4E-9CA21F695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EC71BD0-4839-2BA1-09DA-0529112C5B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10" b="1313"/>
          <a:stretch>
            <a:fillRect/>
          </a:stretch>
        </p:blipFill>
        <p:spPr bwMode="auto">
          <a:xfrm>
            <a:off x="3402712" y="2475570"/>
            <a:ext cx="859909" cy="37111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7">
            <a:extLst>
              <a:ext uri="{FF2B5EF4-FFF2-40B4-BE49-F238E27FC236}">
                <a16:creationId xmlns:a16="http://schemas.microsoft.com/office/drawing/2014/main" id="{381C7F33-9C20-CC87-5477-FB92A3A0F973}"/>
              </a:ext>
            </a:extLst>
          </p:cNvPr>
          <p:cNvGraphicFramePr>
            <a:graphicFrameLocks noChangeAspect="1"/>
          </p:cNvGraphicFramePr>
          <p:nvPr>
            <p:extLst>
              <p:ext uri="{D42A27DB-BD31-4B8C-83A1-F6EECF244321}">
                <p14:modId xmlns:p14="http://schemas.microsoft.com/office/powerpoint/2010/main" val="3901483659"/>
              </p:ext>
            </p:extLst>
          </p:nvPr>
        </p:nvGraphicFramePr>
        <p:xfrm>
          <a:off x="5105400" y="2591368"/>
          <a:ext cx="3424419" cy="1675264"/>
        </p:xfrm>
        <a:graphic>
          <a:graphicData uri="http://schemas.openxmlformats.org/presentationml/2006/ole">
            <mc:AlternateContent xmlns:mc="http://schemas.openxmlformats.org/markup-compatibility/2006">
              <mc:Choice xmlns:v="urn:schemas-microsoft-com:vml" Requires="v">
                <p:oleObj name="Bitmap Image" r:id="rId4" imgW="5495238" imgH="2486372" progId="Paint.Picture">
                  <p:embed/>
                </p:oleObj>
              </mc:Choice>
              <mc:Fallback>
                <p:oleObj name="Bitmap Image" r:id="rId4" imgW="5495238" imgH="2486372" progId="Paint.Picture">
                  <p:embed/>
                  <p:pic>
                    <p:nvPicPr>
                      <p:cNvPr id="269319" name="Object 7">
                        <a:extLst>
                          <a:ext uri="{FF2B5EF4-FFF2-40B4-BE49-F238E27FC236}">
                            <a16:creationId xmlns:a16="http://schemas.microsoft.com/office/drawing/2014/main" id="{DB9F7CCE-AA60-C3D4-5C3A-B2347ED63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805" t="6902" r="7903" b="6830"/>
                      <a:stretch>
                        <a:fillRect/>
                      </a:stretch>
                    </p:blipFill>
                    <p:spPr bwMode="auto">
                      <a:xfrm>
                        <a:off x="5105400" y="2591368"/>
                        <a:ext cx="3424419" cy="16752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935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3E649-446D-EDF5-80C7-DE0C0EECBA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3768-01BA-BE60-6A73-D390B8CAC1FE}"/>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9374F288-9895-EE50-1758-7DA6A3EB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7571118-C80B-C92D-2D22-510C253B9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147" b="2328"/>
          <a:stretch>
            <a:fillRect/>
          </a:stretch>
        </p:blipFill>
        <p:spPr bwMode="auto">
          <a:xfrm>
            <a:off x="3429000" y="2402716"/>
            <a:ext cx="878385" cy="37334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6">
            <a:extLst>
              <a:ext uri="{FF2B5EF4-FFF2-40B4-BE49-F238E27FC236}">
                <a16:creationId xmlns:a16="http://schemas.microsoft.com/office/drawing/2014/main" id="{99B681A9-B901-6C59-1FB0-77B421F6E8B6}"/>
              </a:ext>
            </a:extLst>
          </p:cNvPr>
          <p:cNvGraphicFramePr>
            <a:graphicFrameLocks noChangeAspect="1"/>
          </p:cNvGraphicFramePr>
          <p:nvPr>
            <p:extLst>
              <p:ext uri="{D42A27DB-BD31-4B8C-83A1-F6EECF244321}">
                <p14:modId xmlns:p14="http://schemas.microsoft.com/office/powerpoint/2010/main" val="3807267868"/>
              </p:ext>
            </p:extLst>
          </p:nvPr>
        </p:nvGraphicFramePr>
        <p:xfrm>
          <a:off x="5029200" y="2557718"/>
          <a:ext cx="3642211" cy="1742564"/>
        </p:xfrm>
        <a:graphic>
          <a:graphicData uri="http://schemas.openxmlformats.org/presentationml/2006/ole">
            <mc:AlternateContent xmlns:mc="http://schemas.openxmlformats.org/markup-compatibility/2006">
              <mc:Choice xmlns:v="urn:schemas-microsoft-com:vml" Requires="v">
                <p:oleObj name="Bitmap Image" r:id="rId4" imgW="5380952" imgH="2419048" progId="Paint.Picture">
                  <p:embed/>
                </p:oleObj>
              </mc:Choice>
              <mc:Fallback>
                <p:oleObj name="Bitmap Image" r:id="rId4" imgW="5380952" imgH="2419048" progId="Paint.Picture">
                  <p:embed/>
                  <p:pic>
                    <p:nvPicPr>
                      <p:cNvPr id="270342" name="Object 6">
                        <a:extLst>
                          <a:ext uri="{FF2B5EF4-FFF2-40B4-BE49-F238E27FC236}">
                            <a16:creationId xmlns:a16="http://schemas.microsoft.com/office/drawing/2014/main" id="{7CB0D56A-9C46-40B9-D747-5E98F3BFC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458" t="4149" r="6760" b="4581"/>
                      <a:stretch>
                        <a:fillRect/>
                      </a:stretch>
                    </p:blipFill>
                    <p:spPr bwMode="auto">
                      <a:xfrm>
                        <a:off x="5029200" y="2557718"/>
                        <a:ext cx="3642211" cy="17425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7950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Content Placeholder 80">
            <a:extLst>
              <a:ext uri="{FF2B5EF4-FFF2-40B4-BE49-F238E27FC236}">
                <a16:creationId xmlns:a16="http://schemas.microsoft.com/office/drawing/2014/main" id="{1361B5C3-E0F4-E683-D649-E0C81CFB487B}"/>
              </a:ext>
            </a:extLst>
          </p:cNvPr>
          <p:cNvPicPr>
            <a:picLocks noGrp="1" noChangeAspect="1"/>
          </p:cNvPicPr>
          <p:nvPr>
            <p:ph idx="1"/>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colorTemperature colorTemp="6400"/>
                    </a14:imgEffect>
                    <a14:imgEffect>
                      <a14:saturation sat="400000"/>
                    </a14:imgEffect>
                    <a14:imgEffect>
                      <a14:brightnessContrast bright="-100000" contrast="100000"/>
                    </a14:imgEffect>
                  </a14:imgLayer>
                </a14:imgProps>
              </a:ext>
            </a:extLst>
          </a:blip>
          <a:stretch>
            <a:fillRect/>
          </a:stretch>
        </p:blipFill>
        <p:spPr>
          <a:xfrm>
            <a:off x="1600200" y="1600200"/>
            <a:ext cx="5575313" cy="4708276"/>
          </a:xfrm>
          <a:prstGeom prst="rect">
            <a:avLst/>
          </a:prstGeom>
        </p:spPr>
      </p:pic>
      <p:sp>
        <p:nvSpPr>
          <p:cNvPr id="3" name="Content Placeholder 2">
            <a:extLst>
              <a:ext uri="{FF2B5EF4-FFF2-40B4-BE49-F238E27FC236}">
                <a16:creationId xmlns:a16="http://schemas.microsoft.com/office/drawing/2014/main" id="{4501DCE2-873E-F58C-D617-C0719CF8A9B1}"/>
              </a:ext>
            </a:extLst>
          </p:cNvPr>
          <p:cNvSpPr>
            <a:spLocks noGrp="1"/>
          </p:cNvSpPr>
          <p:nvPr>
            <p:ph sz="quarter" idx="10"/>
          </p:nvPr>
        </p:nvSpPr>
        <p:spPr/>
        <p:txBody>
          <a:bodyPr/>
          <a:lstStyle/>
          <a:p>
            <a:r>
              <a:rPr lang="en-US" dirty="0"/>
              <a:t>JK synchronous binary counter</a:t>
            </a:r>
            <a:endParaRPr lang="en-IN" dirty="0"/>
          </a:p>
        </p:txBody>
      </p:sp>
    </p:spTree>
    <p:extLst>
      <p:ext uri="{BB962C8B-B14F-4D97-AF65-F5344CB8AC3E}">
        <p14:creationId xmlns:p14="http://schemas.microsoft.com/office/powerpoint/2010/main" val="274580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5A94C-45D4-B94A-0E59-72975798A983}"/>
              </a:ext>
            </a:extLst>
          </p:cNvPr>
          <p:cNvSpPr>
            <a:spLocks noGrp="1"/>
          </p:cNvSpPr>
          <p:nvPr>
            <p:ph sz="quarter" idx="10"/>
          </p:nvPr>
        </p:nvSpPr>
        <p:spPr/>
        <p:txBody>
          <a:bodyPr/>
          <a:lstStyle/>
          <a:p>
            <a:r>
              <a:rPr lang="en-US" dirty="0"/>
              <a:t>JK synchronous binary counter</a:t>
            </a:r>
            <a:r>
              <a:rPr lang="en-IN" dirty="0"/>
              <a:t> with EN and CO</a:t>
            </a:r>
          </a:p>
        </p:txBody>
      </p:sp>
      <p:graphicFrame>
        <p:nvGraphicFramePr>
          <p:cNvPr id="4" name="Object 2">
            <a:extLst>
              <a:ext uri="{FF2B5EF4-FFF2-40B4-BE49-F238E27FC236}">
                <a16:creationId xmlns:a16="http://schemas.microsoft.com/office/drawing/2014/main" id="{9CC82164-F3AA-5AF1-A4E1-BCB261B789E6}"/>
              </a:ext>
            </a:extLst>
          </p:cNvPr>
          <p:cNvGraphicFramePr>
            <a:graphicFrameLocks noGrp="1" noChangeAspect="1"/>
          </p:cNvGraphicFramePr>
          <p:nvPr>
            <p:ph idx="1"/>
            <p:extLst>
              <p:ext uri="{D42A27DB-BD31-4B8C-83A1-F6EECF244321}">
                <p14:modId xmlns:p14="http://schemas.microsoft.com/office/powerpoint/2010/main" val="2353927893"/>
              </p:ext>
            </p:extLst>
          </p:nvPr>
        </p:nvGraphicFramePr>
        <p:xfrm>
          <a:off x="304800" y="1676400"/>
          <a:ext cx="4381500" cy="4381500"/>
        </p:xfrm>
        <a:graphic>
          <a:graphicData uri="http://schemas.openxmlformats.org/presentationml/2006/ole">
            <mc:AlternateContent xmlns:mc="http://schemas.openxmlformats.org/markup-compatibility/2006">
              <mc:Choice xmlns:v="urn:schemas-microsoft-com:vml" Requires="v">
                <p:oleObj name="Bitmap Image" r:id="rId2" imgW="4382112" imgH="4382112" progId="Paint.Picture">
                  <p:embed/>
                </p:oleObj>
              </mc:Choice>
              <mc:Fallback>
                <p:oleObj name="Bitmap Image" r:id="rId2" imgW="4382112" imgH="4382112" progId="Paint.Picture">
                  <p:embed/>
                  <p:pic>
                    <p:nvPicPr>
                      <p:cNvPr id="272386" name="Object 2">
                        <a:extLst>
                          <a:ext uri="{FF2B5EF4-FFF2-40B4-BE49-F238E27FC236}">
                            <a16:creationId xmlns:a16="http://schemas.microsoft.com/office/drawing/2014/main" id="{724C0B58-8AF6-0AB0-7470-3BC593CF8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43815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F6E28B40-62BF-F4FD-E98B-248CA560DD55}"/>
              </a:ext>
            </a:extLst>
          </p:cNvPr>
          <p:cNvSpPr txBox="1">
            <a:spLocks noChangeArrowheads="1"/>
          </p:cNvSpPr>
          <p:nvPr/>
        </p:nvSpPr>
        <p:spPr bwMode="auto">
          <a:xfrm>
            <a:off x="5410200" y="1649663"/>
            <a:ext cx="2971800" cy="534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latin typeface="+mn-lt"/>
              </a:rPr>
              <a:t>EN = enable control signal, when 0 counter remains in the same state, when 1 it counts</a:t>
            </a:r>
          </a:p>
          <a:p>
            <a:endParaRPr lang="en-US" altLang="en-US" sz="1600" dirty="0">
              <a:latin typeface="+mn-lt"/>
            </a:endParaRPr>
          </a:p>
          <a:p>
            <a:r>
              <a:rPr lang="en-US" altLang="en-US" sz="1600" dirty="0"/>
              <a:t>J</a:t>
            </a:r>
            <a:r>
              <a:rPr lang="en-US" altLang="en-US" sz="1600" baseline="-25000" dirty="0"/>
              <a:t>Q0 </a:t>
            </a:r>
            <a:r>
              <a:rPr lang="en-US" altLang="en-US" sz="1600" dirty="0"/>
              <a:t>= 1 · EN</a:t>
            </a:r>
          </a:p>
          <a:p>
            <a:r>
              <a:rPr lang="en-US" altLang="en-US" sz="1600" dirty="0"/>
              <a:t>K</a:t>
            </a:r>
            <a:r>
              <a:rPr lang="en-US" altLang="en-US" sz="1600" baseline="-25000" dirty="0"/>
              <a:t>Q0 </a:t>
            </a:r>
            <a:r>
              <a:rPr lang="en-US" altLang="en-US" sz="1600" dirty="0"/>
              <a:t>= 1 · EN</a:t>
            </a:r>
          </a:p>
          <a:p>
            <a:r>
              <a:rPr lang="en-US" altLang="en-US" sz="1600" dirty="0"/>
              <a:t>J</a:t>
            </a:r>
            <a:r>
              <a:rPr lang="en-US" altLang="en-US" sz="1600" baseline="-25000" dirty="0"/>
              <a:t>Q1 </a:t>
            </a:r>
            <a:r>
              <a:rPr lang="en-US" altLang="en-US" sz="1600" dirty="0"/>
              <a:t>= Q</a:t>
            </a:r>
            <a:r>
              <a:rPr lang="en-US" altLang="en-US" sz="1600" baseline="-25000" dirty="0"/>
              <a:t>0 </a:t>
            </a:r>
            <a:r>
              <a:rPr lang="en-US" altLang="en-US" sz="1600" dirty="0"/>
              <a:t>· EN</a:t>
            </a:r>
          </a:p>
          <a:p>
            <a:r>
              <a:rPr lang="en-US" altLang="en-US" sz="1600" dirty="0"/>
              <a:t>K</a:t>
            </a:r>
            <a:r>
              <a:rPr lang="en-US" altLang="en-US" sz="1600" baseline="-25000" dirty="0"/>
              <a:t>Q1 </a:t>
            </a:r>
            <a:r>
              <a:rPr lang="en-US" altLang="en-US" sz="1600" dirty="0"/>
              <a:t>= Q</a:t>
            </a:r>
            <a:r>
              <a:rPr lang="en-US" altLang="en-US" sz="1600" baseline="-25000" dirty="0"/>
              <a:t>0 </a:t>
            </a:r>
            <a:r>
              <a:rPr lang="en-US" altLang="en-US" sz="1600" dirty="0"/>
              <a:t>· EN</a:t>
            </a:r>
            <a:endParaRPr lang="en-US" altLang="en-US" sz="1600" baseline="-25000" dirty="0"/>
          </a:p>
          <a:p>
            <a:r>
              <a:rPr lang="en-US" altLang="en-US" sz="1600" dirty="0"/>
              <a:t>J</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p>
          <a:p>
            <a:r>
              <a:rPr lang="en-US" altLang="en-US" sz="1600" dirty="0"/>
              <a:t>K</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endParaRPr lang="en-US" altLang="en-US" sz="1600" baseline="-25000" dirty="0"/>
          </a:p>
          <a:p>
            <a:r>
              <a:rPr lang="en-US" altLang="en-US" sz="1600" dirty="0"/>
              <a:t>J</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K</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C0  =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Q</a:t>
            </a:r>
            <a:r>
              <a:rPr lang="en-US" altLang="en-US" sz="1600" baseline="-25000" dirty="0"/>
              <a:t>3 </a:t>
            </a:r>
            <a:r>
              <a:rPr lang="en-US" altLang="en-US" sz="1600" dirty="0"/>
              <a:t>· EN</a:t>
            </a:r>
          </a:p>
          <a:p>
            <a:endParaRPr lang="en-US" altLang="en-US" sz="1600" dirty="0">
              <a:latin typeface="+mn-lt"/>
            </a:endParaRPr>
          </a:p>
          <a:p>
            <a:endParaRPr lang="en-US" altLang="en-US" sz="1600" dirty="0">
              <a:latin typeface="+mn-lt"/>
            </a:endParaRPr>
          </a:p>
          <a:p>
            <a:r>
              <a:rPr lang="en-US" altLang="en-US" sz="1600" dirty="0">
                <a:latin typeface="+mn-lt"/>
              </a:rPr>
              <a:t>CO = carry output signal:</a:t>
            </a:r>
          </a:p>
          <a:p>
            <a:r>
              <a:rPr lang="en-US" altLang="en-US" sz="1600" dirty="0">
                <a:latin typeface="+mn-lt"/>
              </a:rPr>
              <a:t>used to extend the counter to more stages</a:t>
            </a:r>
          </a:p>
          <a:p>
            <a:r>
              <a:rPr lang="en-US" altLang="en-US" sz="1600" dirty="0">
                <a:latin typeface="+mn-lt"/>
              </a:rPr>
              <a:t>                                         …how?</a:t>
            </a:r>
          </a:p>
          <a:p>
            <a:endParaRPr lang="en-US" altLang="en-US" sz="1600" dirty="0">
              <a:latin typeface="+mn-lt"/>
            </a:endParaRPr>
          </a:p>
          <a:p>
            <a:endParaRPr lang="en-US" altLang="en-US" sz="1600" baseline="-25000" dirty="0">
              <a:latin typeface="+mn-lt"/>
            </a:endParaRPr>
          </a:p>
          <a:p>
            <a:endParaRPr lang="en-US" altLang="en-US" sz="1600" baseline="-25000" dirty="0">
              <a:latin typeface="+mn-lt"/>
            </a:endParaRPr>
          </a:p>
        </p:txBody>
      </p:sp>
    </p:spTree>
    <p:extLst>
      <p:ext uri="{BB962C8B-B14F-4D97-AF65-F5344CB8AC3E}">
        <p14:creationId xmlns:p14="http://schemas.microsoft.com/office/powerpoint/2010/main" val="14850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ED2553-BB0D-9EA4-B605-B40FA9097899}"/>
              </a:ext>
            </a:extLst>
          </p:cNvPr>
          <p:cNvSpPr>
            <a:spLocks noGrp="1"/>
          </p:cNvSpPr>
          <p:nvPr>
            <p:ph idx="1"/>
          </p:nvPr>
        </p:nvSpPr>
        <p:spPr/>
        <p:txBody>
          <a:bodyPr/>
          <a:lstStyle/>
          <a:p>
            <a:pPr>
              <a:buFont typeface="Arial" panose="020B0604020202020204" pitchFamily="34" charset="0"/>
              <a:buChar char="•"/>
            </a:pPr>
            <a:r>
              <a:rPr lang="en-US" dirty="0"/>
              <a:t>If serial gating (chain of gates, info ripples through) is used </a:t>
            </a:r>
            <a:br>
              <a:rPr lang="en-US" dirty="0"/>
            </a:br>
            <a:r>
              <a:rPr lang="en-US" dirty="0">
                <a:sym typeface="Wingdings" panose="05000000000000000000" pitchFamily="2" charset="2"/>
              </a:rPr>
              <a:t> </a:t>
            </a:r>
            <a:r>
              <a:rPr lang="en-US" dirty="0"/>
              <a:t>serial counter</a:t>
            </a:r>
          </a:p>
          <a:p>
            <a:pPr>
              <a:buFont typeface="Arial" panose="020B0604020202020204" pitchFamily="34" charset="0"/>
              <a:buChar char="•"/>
            </a:pPr>
            <a:r>
              <a:rPr lang="en-US" dirty="0"/>
              <a:t>If serial gating is replaced with parallel gating (this is analogous with ripple-logic replaced with carry-</a:t>
            </a:r>
            <a:r>
              <a:rPr lang="en-US" dirty="0" err="1"/>
              <a:t>lookeahead</a:t>
            </a:r>
            <a:r>
              <a:rPr lang="en-US" dirty="0"/>
              <a:t> logic in our adder designs) </a:t>
            </a:r>
            <a:br>
              <a:rPr lang="en-US" dirty="0"/>
            </a:br>
            <a:r>
              <a:rPr lang="en-US" dirty="0">
                <a:sym typeface="Wingdings" panose="05000000000000000000" pitchFamily="2" charset="2"/>
              </a:rPr>
              <a:t> </a:t>
            </a:r>
            <a:r>
              <a:rPr lang="en-US" dirty="0"/>
              <a:t>parallel counter</a:t>
            </a:r>
          </a:p>
          <a:p>
            <a:pPr>
              <a:buFont typeface="Arial" panose="020B0604020202020204" pitchFamily="34" charset="0"/>
              <a:buChar char="•"/>
            </a:pPr>
            <a:r>
              <a:rPr lang="en-US" dirty="0"/>
              <a:t>Advantage of parallel over serial counter: faster in certain occasions (1111 </a:t>
            </a:r>
            <a:r>
              <a:rPr lang="en-US" dirty="0">
                <a:sym typeface="Wingdings" panose="05000000000000000000" pitchFamily="2" charset="2"/>
              </a:rPr>
              <a:t></a:t>
            </a:r>
            <a:r>
              <a:rPr lang="en-US" dirty="0"/>
              <a:t> 0000)</a:t>
            </a:r>
            <a:endParaRPr lang="en-IN" dirty="0"/>
          </a:p>
        </p:txBody>
      </p:sp>
      <p:sp>
        <p:nvSpPr>
          <p:cNvPr id="3" name="Content Placeholder 2">
            <a:extLst>
              <a:ext uri="{FF2B5EF4-FFF2-40B4-BE49-F238E27FC236}">
                <a16:creationId xmlns:a16="http://schemas.microsoft.com/office/drawing/2014/main" id="{D2C19079-B1BC-5974-4D18-6F307743C5F6}"/>
              </a:ext>
            </a:extLst>
          </p:cNvPr>
          <p:cNvSpPr>
            <a:spLocks noGrp="1"/>
          </p:cNvSpPr>
          <p:nvPr>
            <p:ph sz="quarter" idx="10"/>
          </p:nvPr>
        </p:nvSpPr>
        <p:spPr/>
        <p:txBody>
          <a:bodyPr/>
          <a:lstStyle/>
          <a:p>
            <a:r>
              <a:rPr lang="en-US" dirty="0"/>
              <a:t>Serial vs parallel counters</a:t>
            </a:r>
            <a:endParaRPr lang="en-IN" dirty="0"/>
          </a:p>
        </p:txBody>
      </p:sp>
    </p:spTree>
    <p:extLst>
      <p:ext uri="{BB962C8B-B14F-4D97-AF65-F5344CB8AC3E}">
        <p14:creationId xmlns:p14="http://schemas.microsoft.com/office/powerpoint/2010/main" val="2263116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pptA48A.tmp</Template>
  <TotalTime>13483</TotalTime>
  <Words>791</Words>
  <Application>Microsoft Office PowerPoint</Application>
  <PresentationFormat>On-screen Show (4:3)</PresentationFormat>
  <Paragraphs>125</Paragraphs>
  <Slides>40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Courier New</vt:lpstr>
      <vt:lpstr>Times New Roman</vt:lpstr>
      <vt:lpstr>Wingdings</vt:lpstr>
      <vt:lpstr>Office Theme</vt:lpstr>
      <vt:lpstr>Bitmap Image</vt:lpstr>
      <vt:lpstr>BITS Pilani  Digital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Systems</dc:title>
  <dc:creator>a</dc:creator>
  <cp:lastModifiedBy>Saurabh Gandhi</cp:lastModifiedBy>
  <cp:revision>579</cp:revision>
  <dcterms:created xsi:type="dcterms:W3CDTF">2010-01-15T20:22:21Z</dcterms:created>
  <dcterms:modified xsi:type="dcterms:W3CDTF">2025-09-24T04:53:26Z</dcterms:modified>
</cp:coreProperties>
</file>