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2"/>
  </p:notesMasterIdLst>
  <p:sldIdLst>
    <p:sldId id="337" r:id="rId2"/>
    <p:sldId id="402" r:id="rId3"/>
    <p:sldId id="403" r:id="rId4"/>
    <p:sldId id="404" r:id="rId5"/>
    <p:sldId id="405" r:id="rId6"/>
    <p:sldId id="406" r:id="rId7"/>
    <p:sldId id="407" r:id="rId8"/>
    <p:sldId id="408" r:id="rId9"/>
    <p:sldId id="409" r:id="rId10"/>
    <p:sldId id="410" r:id="rId11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4" autoAdjust="0"/>
    <p:restoredTop sz="93578" autoAdjust="0"/>
  </p:normalViewPr>
  <p:slideViewPr>
    <p:cSldViewPr>
      <p:cViewPr varScale="1">
        <p:scale>
          <a:sx n="85" d="100"/>
          <a:sy n="85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10/22/2025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050">
            <a:extLst>
              <a:ext uri="{FF2B5EF4-FFF2-40B4-BE49-F238E27FC236}">
                <a16:creationId xmlns:a16="http://schemas.microsoft.com/office/drawing/2014/main" id="{F3712A97-CCB9-45B3-98C5-D2D660B2CB4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21" b="55952"/>
          <a:stretch/>
        </p:blipFill>
        <p:spPr bwMode="auto">
          <a:xfrm>
            <a:off x="3810000" y="1676400"/>
            <a:ext cx="33528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2CE3A9C-93D1-42D5-8D43-D0EFDCADB6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3581400" cy="4525963"/>
          </a:xfrm>
        </p:spPr>
        <p:txBody>
          <a:bodyPr/>
          <a:lstStyle/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less than 0.6V ; I</a:t>
            </a:r>
            <a:r>
              <a:rPr lang="en-US" altLang="en-US" baseline="-25000" dirty="0"/>
              <a:t>B</a:t>
            </a:r>
            <a:r>
              <a:rPr lang="en-US" altLang="en-US" dirty="0"/>
              <a:t> = 0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Cut-Off region</a:t>
            </a:r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Base-Emitter voltage more than 0.6V, transistor starts conducting </a:t>
            </a:r>
          </a:p>
          <a:p>
            <a:pPr lvl="1"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Active region  I</a:t>
            </a:r>
            <a:r>
              <a:rPr lang="en-US" altLang="en-US" baseline="-25000" dirty="0"/>
              <a:t>C </a:t>
            </a:r>
            <a:r>
              <a:rPr lang="en-US" altLang="en-US" dirty="0"/>
              <a:t>= </a:t>
            </a:r>
            <a:r>
              <a:rPr lang="en-US" altLang="en-US" dirty="0">
                <a:sym typeface="Symbol" panose="05050102010706020507" pitchFamily="18" charset="2"/>
              </a:rPr>
              <a:t> I</a:t>
            </a:r>
            <a:r>
              <a:rPr lang="en-US" altLang="en-US" baseline="-25000" dirty="0">
                <a:sym typeface="Symbol" panose="05050102010706020507" pitchFamily="18" charset="2"/>
              </a:rPr>
              <a:t>B</a:t>
            </a:r>
            <a:endParaRPr lang="en-US" altLang="en-US" baseline="-25000" dirty="0"/>
          </a:p>
          <a:p>
            <a:pPr>
              <a:spcBef>
                <a:spcPct val="50000"/>
              </a:spcBef>
              <a:buFont typeface="Arial" panose="020B0604020202020204" pitchFamily="34" charset="0"/>
              <a:buChar char="•"/>
            </a:pPr>
            <a:r>
              <a:rPr lang="en-US" altLang="en-US" dirty="0"/>
              <a:t>Maximum collector current I</a:t>
            </a:r>
            <a:r>
              <a:rPr lang="en-US" altLang="en-US" baseline="-25000" dirty="0"/>
              <a:t>C</a:t>
            </a:r>
            <a:r>
              <a:rPr lang="en-US" altLang="en-US" dirty="0"/>
              <a:t> = V</a:t>
            </a:r>
            <a:r>
              <a:rPr lang="en-US" altLang="en-US" baseline="-25000" dirty="0"/>
              <a:t>CC</a:t>
            </a:r>
            <a:r>
              <a:rPr lang="en-US" altLang="en-US" dirty="0"/>
              <a:t>/R</a:t>
            </a:r>
            <a:r>
              <a:rPr lang="en-US" altLang="en-US" baseline="-25000" dirty="0"/>
              <a:t>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41FAD-A782-401B-A0B8-B2B9ACD7EDA1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BJT characteristics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A23A49-2D64-48B4-BEF1-139C028D868D}"/>
              </a:ext>
            </a:extLst>
          </p:cNvPr>
          <p:cNvSpPr txBox="1"/>
          <p:nvPr/>
        </p:nvSpPr>
        <p:spPr>
          <a:xfrm>
            <a:off x="5638800" y="1676400"/>
            <a:ext cx="33528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R</a:t>
            </a:r>
            <a:r>
              <a:rPr lang="en-US" altLang="en-US" baseline="-25000" dirty="0"/>
              <a:t>C</a:t>
            </a:r>
            <a:r>
              <a:rPr lang="en-US" altLang="en-US" dirty="0"/>
              <a:t> = 1k</a:t>
            </a:r>
            <a:r>
              <a:rPr lang="en-US" altLang="en-US" dirty="0">
                <a:sym typeface="Symbol" panose="05050102010706020507" pitchFamily="18" charset="2"/>
              </a:rPr>
              <a:t>, R</a:t>
            </a:r>
            <a:r>
              <a:rPr lang="en-US" altLang="en-US" baseline="-25000" dirty="0">
                <a:sym typeface="Symbol" panose="05050102010706020507" pitchFamily="18" charset="2"/>
              </a:rPr>
              <a:t>B </a:t>
            </a:r>
            <a:r>
              <a:rPr lang="en-US" altLang="en-US" dirty="0">
                <a:sym typeface="Symbol" panose="05050102010706020507" pitchFamily="18" charset="2"/>
              </a:rPr>
              <a:t>= 22k,  = 50</a:t>
            </a:r>
            <a:endParaRPr lang="en-US" altLang="en-US" dirty="0"/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CC</a:t>
            </a:r>
            <a:r>
              <a:rPr lang="en-US" altLang="en-US" dirty="0"/>
              <a:t> = 5V, find V</a:t>
            </a:r>
            <a:r>
              <a:rPr lang="en-US" altLang="en-US" baseline="-25000" dirty="0"/>
              <a:t>o</a:t>
            </a:r>
            <a:r>
              <a:rPr lang="en-US" altLang="en-US" dirty="0"/>
              <a:t> for</a:t>
            </a:r>
          </a:p>
          <a:p>
            <a:pPr>
              <a:spcBef>
                <a:spcPct val="50000"/>
              </a:spcBef>
            </a:pPr>
            <a:r>
              <a:rPr lang="en-US" altLang="en-US" dirty="0"/>
              <a:t>V</a:t>
            </a:r>
            <a:r>
              <a:rPr lang="en-US" altLang="en-US" baseline="-25000" dirty="0"/>
              <a:t>i </a:t>
            </a:r>
            <a:r>
              <a:rPr lang="en-US" altLang="en-US" dirty="0"/>
              <a:t>= 0.2V  and V</a:t>
            </a:r>
            <a:r>
              <a:rPr lang="en-US" altLang="en-US" baseline="-25000" dirty="0"/>
              <a:t>i </a:t>
            </a:r>
            <a:r>
              <a:rPr lang="en-US" altLang="en-US" dirty="0"/>
              <a:t>= 5V</a:t>
            </a:r>
          </a:p>
        </p:txBody>
      </p:sp>
      <p:pic>
        <p:nvPicPr>
          <p:cNvPr id="7" name="Picture 2050">
            <a:extLst>
              <a:ext uri="{FF2B5EF4-FFF2-40B4-BE49-F238E27FC236}">
                <a16:creationId xmlns:a16="http://schemas.microsoft.com/office/drawing/2014/main" id="{615BA02D-4933-4B74-89FE-D9E4BE3223A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85" t="50023" r="1" b="5929"/>
          <a:stretch/>
        </p:blipFill>
        <p:spPr bwMode="auto">
          <a:xfrm>
            <a:off x="3787588" y="3883959"/>
            <a:ext cx="4800600" cy="18621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8385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3462180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9D4EB35-7576-4D3C-BA87-2C099B3B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ICs are classified based on their specific circuit technology, known as 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ea typeface="+mn-ea"/>
                <a:cs typeface="+mn-cs"/>
              </a:rPr>
              <a:t>digital logic family</a:t>
            </a: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Each family has its own basic electronic components (NAND, NOR, and NOT gates), used to build complex digital circuits.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ts val="1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ea typeface="+mn-ea"/>
                <a:cs typeface="+mn-cs"/>
              </a:rPr>
              <a:t>Various digital logic families have been introduced and used over the years.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64AF-076C-425F-82A5-8138AEE4BF43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altLang="en-US" b="1" dirty="0"/>
              <a:t>Digital Logic Families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9976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9175742-A072-478C-858A-126837926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RTL: Resistor-Transistor Logic         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DTL: Diode-Transistor Logic             </a:t>
            </a:r>
            <a:endParaRPr kumimoji="0" lang="en-US" altLang="en-US" sz="20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/>
              <a:ea typeface="+mn-ea"/>
              <a:cs typeface="+mn-cs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TTL: Transistor-Transistor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ECL: Emitter-coupled Logic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MOS: Metal-Oxide Semiconductor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CMOS: Complementary 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Low power dissipation, currently the MOST DOMINANT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BiCMOS</a:t>
            </a: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: Bipolar CMOS</a:t>
            </a:r>
          </a:p>
          <a:p>
            <a:pPr marL="742950" marR="0" lvl="1" indent="-2857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–"/>
              <a:tabLst/>
              <a:defRPr/>
            </a:pPr>
            <a:r>
              <a:rPr kumimoji="0" lang="en-US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2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CMOS and TTL for additional current/speed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GaAs: Gallium-Arsenide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8205B-39D1-45F9-94C9-4AAD6C68C3A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Digital logic families (timeline)</a:t>
            </a:r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ACA32B54-28BD-4499-B68F-7B3107B5E45E}"/>
              </a:ext>
            </a:extLst>
          </p:cNvPr>
          <p:cNvSpPr>
            <a:spLocks/>
          </p:cNvSpPr>
          <p:nvPr/>
        </p:nvSpPr>
        <p:spPr bwMode="auto">
          <a:xfrm>
            <a:off x="4598894" y="1752600"/>
            <a:ext cx="838200" cy="533400"/>
          </a:xfrm>
          <a:custGeom>
            <a:avLst/>
            <a:gdLst>
              <a:gd name="T0" fmla="*/ 288 w 480"/>
              <a:gd name="T1" fmla="*/ 0 h 288"/>
              <a:gd name="T2" fmla="*/ 432 w 480"/>
              <a:gd name="T3" fmla="*/ 96 h 288"/>
              <a:gd name="T4" fmla="*/ 0 w 480"/>
              <a:gd name="T5" fmla="*/ 288 h 28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80" h="288">
                <a:moveTo>
                  <a:pt x="288" y="0"/>
                </a:moveTo>
                <a:cubicBezTo>
                  <a:pt x="384" y="24"/>
                  <a:pt x="480" y="48"/>
                  <a:pt x="432" y="96"/>
                </a:cubicBezTo>
                <a:cubicBezTo>
                  <a:pt x="384" y="144"/>
                  <a:pt x="192" y="216"/>
                  <a:pt x="0" y="288"/>
                </a:cubicBezTo>
              </a:path>
            </a:pathLst>
          </a:custGeom>
          <a:noFill/>
          <a:ln w="38100">
            <a:solidFill>
              <a:srgbClr val="FF0000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5" name="Text Box 5">
            <a:extLst>
              <a:ext uri="{FF2B5EF4-FFF2-40B4-BE49-F238E27FC236}">
                <a16:creationId xmlns:a16="http://schemas.microsoft.com/office/drawing/2014/main" id="{42B9F49C-1534-4773-B16A-165158733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60894" y="1584325"/>
            <a:ext cx="1709738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earliest, </a:t>
            </a:r>
            <a:b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</a:br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now obsolete</a:t>
            </a:r>
          </a:p>
        </p:txBody>
      </p:sp>
      <p:sp>
        <p:nvSpPr>
          <p:cNvPr id="6" name="Line 7">
            <a:extLst>
              <a:ext uri="{FF2B5EF4-FFF2-40B4-BE49-F238E27FC236}">
                <a16:creationId xmlns:a16="http://schemas.microsoft.com/office/drawing/2014/main" id="{D09FD04E-FDA0-4737-BAA7-336B2345C645}"/>
              </a:ext>
            </a:extLst>
          </p:cNvPr>
          <p:cNvSpPr>
            <a:spLocks noChangeShapeType="1"/>
          </p:cNvSpPr>
          <p:nvPr/>
        </p:nvSpPr>
        <p:spPr bwMode="auto">
          <a:xfrm>
            <a:off x="4932550" y="261321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7" name="Text Box 9">
            <a:extLst>
              <a:ext uri="{FF2B5EF4-FFF2-40B4-BE49-F238E27FC236}">
                <a16:creationId xmlns:a16="http://schemas.microsoft.com/office/drawing/2014/main" id="{BD4C0E5D-87DC-4BE4-AD0D-42F2FD3FCE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384612"/>
            <a:ext cx="17097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widely used</a:t>
            </a:r>
          </a:p>
        </p:txBody>
      </p:sp>
      <p:sp>
        <p:nvSpPr>
          <p:cNvPr id="8" name="Text Box 6">
            <a:extLst>
              <a:ext uri="{FF2B5EF4-FFF2-40B4-BE49-F238E27FC236}">
                <a16:creationId xmlns:a16="http://schemas.microsoft.com/office/drawing/2014/main" id="{28D7D102-7E84-4A4A-B214-E22720B09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56412" y="2895600"/>
            <a:ext cx="2819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high-speed operation</a:t>
            </a:r>
          </a:p>
        </p:txBody>
      </p:sp>
      <p:sp>
        <p:nvSpPr>
          <p:cNvPr id="9" name="Line 8">
            <a:extLst>
              <a:ext uri="{FF2B5EF4-FFF2-40B4-BE49-F238E27FC236}">
                <a16:creationId xmlns:a16="http://schemas.microsoft.com/office/drawing/2014/main" id="{AC969ADA-3D65-41AB-8ADD-3583DA535641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3097307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0" name="Line 10">
            <a:extLst>
              <a:ext uri="{FF2B5EF4-FFF2-40B4-BE49-F238E27FC236}">
                <a16:creationId xmlns:a16="http://schemas.microsoft.com/office/drawing/2014/main" id="{7A608543-9B15-4E57-8532-CB1C004F2E77}"/>
              </a:ext>
            </a:extLst>
          </p:cNvPr>
          <p:cNvSpPr>
            <a:spLocks noChangeShapeType="1"/>
          </p:cNvSpPr>
          <p:nvPr/>
        </p:nvSpPr>
        <p:spPr bwMode="auto">
          <a:xfrm>
            <a:off x="4905655" y="3954462"/>
            <a:ext cx="4572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11" name="Text Box 11">
            <a:extLst>
              <a:ext uri="{FF2B5EF4-FFF2-40B4-BE49-F238E27FC236}">
                <a16:creationId xmlns:a16="http://schemas.microsoft.com/office/drawing/2014/main" id="{822E9175-D87C-44E4-B450-B72AB79831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29518" y="3725862"/>
            <a:ext cx="1633537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compact</a:t>
            </a:r>
          </a:p>
        </p:txBody>
      </p:sp>
      <p:sp>
        <p:nvSpPr>
          <p:cNvPr id="12" name="Text Box 12">
            <a:extLst>
              <a:ext uri="{FF2B5EF4-FFF2-40B4-BE49-F238E27FC236}">
                <a16:creationId xmlns:a16="http://schemas.microsoft.com/office/drawing/2014/main" id="{D5E5069F-9CDD-458F-A9CF-23257532F9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83306" y="5364163"/>
            <a:ext cx="3733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altLang="en-US" sz="2000" dirty="0">
                <a:solidFill>
                  <a:srgbClr val="FF0000"/>
                </a:solidFill>
                <a:latin typeface="Comic Sans MS" panose="030F0702030302020204" pitchFamily="66" charset="0"/>
              </a:rPr>
              <a:t>very high-speed operation</a:t>
            </a:r>
          </a:p>
        </p:txBody>
      </p:sp>
      <p:sp>
        <p:nvSpPr>
          <p:cNvPr id="13" name="Line 13">
            <a:extLst>
              <a:ext uri="{FF2B5EF4-FFF2-40B4-BE49-F238E27FC236}">
                <a16:creationId xmlns:a16="http://schemas.microsoft.com/office/drawing/2014/main" id="{35173AC8-016E-416A-95D8-D1986098113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9212" y="5578103"/>
            <a:ext cx="457200" cy="15875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983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 animBg="1"/>
      <p:bldP spid="7" grpId="0"/>
      <p:bldP spid="8" grpId="0"/>
      <p:bldP spid="9" grpId="0" animBg="1"/>
      <p:bldP spid="10" grpId="0" animBg="1"/>
      <p:bldP spid="11" grpId="0"/>
      <p:bldP spid="12" grpId="0"/>
      <p:bldP spid="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6A6A76B-19C0-40CA-A03B-3CAE836F35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8610600" cy="4525963"/>
          </a:xfrm>
        </p:spPr>
        <p:txBody>
          <a:bodyPr/>
          <a:lstStyle/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Fan-in: # of gate inputs.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Fan-out: # of standard loads a gate’s output can drive.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Noise margin: max external noise tolerated.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Power dissipation: power consumed by the gate (dissipated as heat).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28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Propagation delay: </a:t>
            </a:r>
            <a:r>
              <a:rPr kumimoji="0" lang="en-US" altLang="en-US" sz="31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ea typeface="+mn-ea"/>
                <a:cs typeface="+mn-cs"/>
              </a:rPr>
              <a:t>time required for an input signal change to be observed at an output line.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7D6D-57BF-4120-91E7-DFE26AD150D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Defining characteristics of logic families</a:t>
            </a:r>
          </a:p>
        </p:txBody>
      </p:sp>
    </p:spTree>
    <p:extLst>
      <p:ext uri="{BB962C8B-B14F-4D97-AF65-F5344CB8AC3E}">
        <p14:creationId xmlns:p14="http://schemas.microsoft.com/office/powerpoint/2010/main" val="1852505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D1010D-4246-4E57-8AB3-E93F44F28BF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Fan in and fan out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000D7F8-A0DE-470D-B771-4EE8C8ACFD1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457200" y="1752600"/>
            <a:ext cx="8038454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2898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290C9A-1D23-403A-B6C5-C9305127652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Propagation delay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52AE26A-39F3-4044-A572-AF0CA60BF1F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901"/>
          <a:stretch/>
        </p:blipFill>
        <p:spPr bwMode="auto">
          <a:xfrm>
            <a:off x="457200" y="1905000"/>
            <a:ext cx="8229600" cy="3736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8953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C80969-6F69-43A9-94D5-AA16B11D09B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Noise margin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580564C-C418-4F64-82BC-59CB1D7C9AC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1642071" y="1447800"/>
            <a:ext cx="5859857" cy="48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85481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20BA9-B4FC-4E98-B0D2-9C193F905A0E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The Bipolar Junction Transistor:</a:t>
            </a:r>
          </a:p>
          <a:p>
            <a:r>
              <a:rPr lang="en-US" dirty="0"/>
              <a:t>current-controlled current source</a:t>
            </a:r>
          </a:p>
        </p:txBody>
      </p:sp>
      <p:pic>
        <p:nvPicPr>
          <p:cNvPr id="9218" name="Picture 2" descr="BJT: Definition, Symbol, Working, Characteristics, Types ...">
            <a:extLst>
              <a:ext uri="{FF2B5EF4-FFF2-40B4-BE49-F238E27FC236}">
                <a16:creationId xmlns:a16="http://schemas.microsoft.com/office/drawing/2014/main" id="{B24FE55F-8D8C-4C8B-8FF5-3080EEAB6C7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4267200"/>
            <a:ext cx="4119275" cy="227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Bipolar Junction Transistor">
            <a:extLst>
              <a:ext uri="{FF2B5EF4-FFF2-40B4-BE49-F238E27FC236}">
                <a16:creationId xmlns:a16="http://schemas.microsoft.com/office/drawing/2014/main" id="{2620CDAB-EB45-4346-923C-1690846701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39029" y="984157"/>
            <a:ext cx="2900171" cy="24717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2" name="Picture 6">
            <a:extLst>
              <a:ext uri="{FF2B5EF4-FFF2-40B4-BE49-F238E27FC236}">
                <a16:creationId xmlns:a16="http://schemas.microsoft.com/office/drawing/2014/main" id="{E47F3A45-BA87-4280-A885-17536326E9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806165" y="3539425"/>
            <a:ext cx="3337835" cy="26702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832699-0E38-4FE5-B5E7-477970BA5E61}"/>
              </a:ext>
            </a:extLst>
          </p:cNvPr>
          <p:cNvSpPr txBox="1"/>
          <p:nvPr/>
        </p:nvSpPr>
        <p:spPr>
          <a:xfrm>
            <a:off x="156971" y="1404878"/>
            <a:ext cx="5634229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Base–Emitter junction (BE)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forward-biased</a:t>
            </a:r>
            <a:r>
              <a:rPr lang="en-US" sz="1600" dirty="0">
                <a:latin typeface="+mn-lt"/>
              </a:rPr>
              <a:t> so that the emitter injects carriers (electrons)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Only a small fraction of electrons recombine with holes in the base → this small recombination current forms the </a:t>
            </a:r>
            <a:r>
              <a:rPr lang="en-US" sz="1600" b="1" dirty="0">
                <a:latin typeface="+mn-lt"/>
              </a:rPr>
              <a:t>base current IBI_BIB​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Majority of electrons that enter the base </a:t>
            </a:r>
            <a:r>
              <a:rPr lang="en-US" sz="1600" b="1" dirty="0">
                <a:latin typeface="+mn-lt"/>
              </a:rPr>
              <a:t>diffuse across it</a:t>
            </a:r>
            <a:r>
              <a:rPr lang="en-US" sz="1600" dirty="0">
                <a:latin typeface="+mn-lt"/>
              </a:rPr>
              <a:t> and reach the </a:t>
            </a:r>
            <a:r>
              <a:rPr lang="en-US" sz="1600" b="1" dirty="0">
                <a:latin typeface="+mn-lt"/>
              </a:rPr>
              <a:t>collector-base junction</a:t>
            </a:r>
            <a:r>
              <a:rPr lang="en-US" sz="1600" dirty="0">
                <a:latin typeface="+mn-lt"/>
              </a:rPr>
              <a:t>,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b="1" dirty="0">
                <a:latin typeface="+mn-lt"/>
              </a:rPr>
              <a:t>Base–Collector junction (BC)</a:t>
            </a:r>
            <a:r>
              <a:rPr lang="en-US" sz="1600" dirty="0">
                <a:latin typeface="+mn-lt"/>
              </a:rPr>
              <a:t> is </a:t>
            </a:r>
            <a:r>
              <a:rPr lang="en-US" sz="1600" b="1" dirty="0">
                <a:latin typeface="+mn-lt"/>
              </a:rPr>
              <a:t>reverse-biased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The electric field in the reverse-biased junction </a:t>
            </a:r>
            <a:r>
              <a:rPr lang="en-US" sz="1600" b="1" dirty="0">
                <a:latin typeface="+mn-lt"/>
              </a:rPr>
              <a:t>sweeps these electrons into the collector</a:t>
            </a:r>
            <a:r>
              <a:rPr lang="en-US" sz="1600" dirty="0">
                <a:latin typeface="+mn-lt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8573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13953</TotalTime>
  <Words>400</Words>
  <Application>Microsoft Office PowerPoint</Application>
  <PresentationFormat>On-screen Show (4:3)</PresentationFormat>
  <Paragraphs>58</Paragraphs>
  <Slides>10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Comic Sans MS</vt:lpstr>
      <vt:lpstr>Times New Roman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590</cp:revision>
  <dcterms:created xsi:type="dcterms:W3CDTF">2010-01-15T20:22:21Z</dcterms:created>
  <dcterms:modified xsi:type="dcterms:W3CDTF">2025-10-22T06:32:05Z</dcterms:modified>
</cp:coreProperties>
</file>