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337" r:id="rId2"/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3" r:id="rId18"/>
    <p:sldId id="404" r:id="rId19"/>
    <p:sldId id="405" r:id="rId20"/>
    <p:sldId id="406" r:id="rId21"/>
    <p:sldId id="407" r:id="rId22"/>
    <p:sldId id="415" r:id="rId23"/>
    <p:sldId id="408" r:id="rId24"/>
    <p:sldId id="409" r:id="rId25"/>
    <p:sldId id="411" r:id="rId26"/>
    <p:sldId id="412" r:id="rId27"/>
    <p:sldId id="413" r:id="rId28"/>
    <p:sldId id="414" r:id="rId29"/>
    <p:sldId id="410" r:id="rId30"/>
    <p:sldId id="416" r:id="rId31"/>
    <p:sldId id="417" r:id="rId32"/>
    <p:sldId id="418" r:id="rId33"/>
    <p:sldId id="419" r:id="rId34"/>
    <p:sldId id="420" r:id="rId35"/>
    <p:sldId id="402" r:id="rId36"/>
    <p:sldId id="421" r:id="rId37"/>
    <p:sldId id="422" r:id="rId38"/>
    <p:sldId id="423" r:id="rId39"/>
    <p:sldId id="424" r:id="rId40"/>
    <p:sldId id="425" r:id="rId41"/>
    <p:sldId id="426" r:id="rId42"/>
    <p:sldId id="427" r:id="rId43"/>
    <p:sldId id="428" r:id="rId44"/>
    <p:sldId id="429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2730" autoAdjust="0"/>
  </p:normalViewPr>
  <p:slideViewPr>
    <p:cSldViewPr>
      <p:cViewPr varScale="1">
        <p:scale>
          <a:sx n="95" d="100"/>
          <a:sy n="95" d="100"/>
        </p:scale>
        <p:origin x="79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9/10/2025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9EEBD-0CF6-3DAE-F142-741072C2831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Resetting the latch (SR = 01)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510703-7B44-6559-525B-6101DFEE4E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69"/>
          <a:stretch>
            <a:fillRect/>
          </a:stretch>
        </p:blipFill>
        <p:spPr bwMode="auto">
          <a:xfrm>
            <a:off x="762000" y="1828800"/>
            <a:ext cx="7620000" cy="369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838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BAB7-B61F-F500-F0C9-D9050C4DFE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 forms a memory unit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DC46A69-2D57-288E-CA0B-69E470AB36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49514"/>
          <a:stretch>
            <a:fillRect/>
          </a:stretch>
        </p:blipFill>
        <p:spPr bwMode="auto">
          <a:xfrm>
            <a:off x="641340" y="1524000"/>
            <a:ext cx="7861319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13EA882B-C82C-2EC3-9986-2960FDDAF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86" b="1579"/>
          <a:stretch>
            <a:fillRect/>
          </a:stretch>
        </p:blipFill>
        <p:spPr bwMode="auto">
          <a:xfrm>
            <a:off x="641339" y="3733800"/>
            <a:ext cx="7861319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09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75BA3-6A96-7C3F-D807-4FF425772D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latches are sequential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470896-4E50-B070-0468-79222203F9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47700" y="1600200"/>
            <a:ext cx="7848600" cy="488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802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575D-47A2-8C2C-3F38-D9D97219E7B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happens when SR = 11?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794050-C22D-7D5D-9A18-85BEE10D61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74705"/>
          <a:stretch>
            <a:fillRect/>
          </a:stretch>
        </p:blipFill>
        <p:spPr bwMode="auto">
          <a:xfrm>
            <a:off x="762000" y="1600201"/>
            <a:ext cx="7620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8F65206-D85D-ABA9-E89E-435C9C73CA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6" b="47103"/>
          <a:stretch>
            <a:fillRect/>
          </a:stretch>
        </p:blipFill>
        <p:spPr bwMode="auto">
          <a:xfrm>
            <a:off x="762000" y="2362201"/>
            <a:ext cx="7620000" cy="144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75673DB-F360-72F8-2A9B-7F723DEE2AC4}"/>
              </a:ext>
            </a:extLst>
          </p:cNvPr>
          <p:cNvGrpSpPr/>
          <p:nvPr/>
        </p:nvGrpSpPr>
        <p:grpSpPr>
          <a:xfrm>
            <a:off x="1300975" y="2229125"/>
            <a:ext cx="844961" cy="307777"/>
            <a:chOff x="1300975" y="2229125"/>
            <a:chExt cx="844961" cy="30777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76C0A1-9FA6-CD4A-851E-00414062D115}"/>
                </a:ext>
              </a:extLst>
            </p:cNvPr>
            <p:cNvCxnSpPr/>
            <p:nvPr/>
          </p:nvCxnSpPr>
          <p:spPr>
            <a:xfrm>
              <a:off x="1300975" y="2536902"/>
              <a:ext cx="685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87E2C-842B-51BD-176C-CE1A6BEAD5F9}"/>
                </a:ext>
              </a:extLst>
            </p:cNvPr>
            <p:cNvSpPr txBox="1"/>
            <p:nvPr/>
          </p:nvSpPr>
          <p:spPr>
            <a:xfrm>
              <a:off x="1643875" y="2229125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The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0" name="Content Placeholder 3">
            <a:extLst>
              <a:ext uri="{FF2B5EF4-FFF2-40B4-BE49-F238E27FC236}">
                <a16:creationId xmlns:a16="http://schemas.microsoft.com/office/drawing/2014/main" id="{4F73B12F-9C69-25EA-DCCE-0507FD8092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92" b="-731"/>
          <a:stretch>
            <a:fillRect/>
          </a:stretch>
        </p:blipFill>
        <p:spPr bwMode="auto">
          <a:xfrm>
            <a:off x="762000" y="3809999"/>
            <a:ext cx="76200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41C3D2-8F7B-EB62-9D23-0DE7A07DEFFD}"/>
              </a:ext>
            </a:extLst>
          </p:cNvPr>
          <p:cNvSpPr txBox="1"/>
          <p:nvPr/>
        </p:nvSpPr>
        <p:spPr>
          <a:xfrm>
            <a:off x="4419600" y="5715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Really?</a:t>
            </a:r>
            <a:endParaRPr lang="en-IN" b="1" dirty="0">
              <a:solidFill>
                <a:srgbClr val="FF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1B9FE2-8A94-1613-2CAB-34A30DE94697}"/>
              </a:ext>
            </a:extLst>
          </p:cNvPr>
          <p:cNvGrpSpPr/>
          <p:nvPr/>
        </p:nvGrpSpPr>
        <p:grpSpPr>
          <a:xfrm>
            <a:off x="252399" y="5943600"/>
            <a:ext cx="4296369" cy="448509"/>
            <a:chOff x="252399" y="5943600"/>
            <a:chExt cx="4296369" cy="44850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6EB687-B81C-5E12-90D0-833967A82557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5943600"/>
              <a:ext cx="182880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4E12AC6-0C86-C024-6891-3C9D44CD34F7}"/>
                </a:ext>
              </a:extLst>
            </p:cNvPr>
            <p:cNvSpPr txBox="1"/>
            <p:nvPr/>
          </p:nvSpPr>
          <p:spPr>
            <a:xfrm>
              <a:off x="252399" y="6084332"/>
              <a:ext cx="4296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FF0000"/>
                  </a:solidFill>
                </a:rPr>
                <a:t>This is the real purpose of your lab, go try it out!</a:t>
              </a:r>
              <a:endParaRPr lang="en-IN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907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C9C4-CB0A-6976-5530-59FD336825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S’R’ latch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7DB0A5-4A26-7344-9E45-FC56E26754F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19"/>
          <a:stretch>
            <a:fillRect/>
          </a:stretch>
        </p:blipFill>
        <p:spPr bwMode="auto">
          <a:xfrm>
            <a:off x="422624" y="1905000"/>
            <a:ext cx="8298752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854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C368E-1383-8420-5EED-F2D70CD547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SR latch with control input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7CCB21-63A2-55FF-CA13-2B7EFD1EEE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54"/>
          <a:stretch>
            <a:fillRect/>
          </a:stretch>
        </p:blipFill>
        <p:spPr bwMode="auto">
          <a:xfrm>
            <a:off x="646744" y="1905000"/>
            <a:ext cx="7850512" cy="3869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77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CB3A3-0FBC-7438-E0D2-B10440134A5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D latch (D = Data)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714972-7B1F-F61D-DA7A-0BF2D7FAC9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1028700" y="1676400"/>
            <a:ext cx="7086600" cy="437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16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FD8D653-C0F2-C25F-1682-93E85C3A6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Latches are transparent i.e. any change on inputs is immediately reflected in the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control signal is high, data </a:t>
            </a:r>
            <a:r>
              <a:rPr lang="en-US" i="1" dirty="0"/>
              <a:t>continuously</a:t>
            </a:r>
            <a:r>
              <a:rPr lang="en-US" dirty="0"/>
              <a:t> flows from input to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Terminology: Latches are ‘level sensitive’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Synchronization across multiple memory units might become difficult and unpredictable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Solution: ‘edge sensitive’ memory units, called flip-flops, that respond only at specific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2D73D-58B5-8BB8-B5ED-D50267B365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Flip-flops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35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4948E-B0B7-2EE8-4A3E-44AF3196B0C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 flip-flop (D = Data or Delay…)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392559-9F5E-CD1A-6A3A-A8906CD294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676400"/>
            <a:ext cx="7848600" cy="4628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180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7F4BE-3D5E-69D2-DA9A-700716D97A8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D the flip-flop: C = 0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FE9BE72-EA2A-C304-3FFF-0A6C14EC06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/>
          <a:stretch>
            <a:fillRect/>
          </a:stretch>
        </p:blipFill>
        <p:spPr bwMode="auto">
          <a:xfrm>
            <a:off x="609600" y="1676400"/>
            <a:ext cx="7924800" cy="4114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7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E9D8-A012-C0FD-61AB-A9DD6FF861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Sequential circuits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E64F0-D6B5-96DC-2FCA-9CD3290FE5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7"/>
          <a:stretch>
            <a:fillRect/>
          </a:stretch>
        </p:blipFill>
        <p:spPr bwMode="auto">
          <a:xfrm>
            <a:off x="1647591" y="1343722"/>
            <a:ext cx="5848815" cy="2547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7F4738-1534-DA1F-AA31-70AE6578B5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00"/>
          <a:stretch>
            <a:fillRect/>
          </a:stretch>
        </p:blipFill>
        <p:spPr bwMode="auto">
          <a:xfrm>
            <a:off x="1752599" y="3918770"/>
            <a:ext cx="5638800" cy="2633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61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A0567-51FC-CF0A-6A37-C1BAB8264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BB622-2AE5-7F74-1A16-45BFE5E24F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D the flip-flop: C = 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6E6CD-FF65-A603-3A1E-BAB477ED04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3"/>
          <a:stretch>
            <a:fillRect/>
          </a:stretch>
        </p:blipFill>
        <p:spPr bwMode="auto">
          <a:xfrm>
            <a:off x="495300" y="1752600"/>
            <a:ext cx="8153400" cy="3911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69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C2AD-FA6E-42A5-DB85-D8E85932B25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Positive edge triggering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0EBF9C-3B94-9746-2485-45434F2925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800100" y="1524000"/>
            <a:ext cx="7543800" cy="47684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2481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A806-7FEA-BA26-33EE-D5E29CCF5C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Level vs edge triggering summary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A763E7-0348-D655-5331-0A825DC77D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80" y="2209800"/>
            <a:ext cx="3749620" cy="316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ED4F07-395E-0CA0-56A0-225AF385B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048000"/>
            <a:ext cx="3962400" cy="147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3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26551-9DE0-6409-3FF6-7C5D5E24C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05408" y="1493838"/>
            <a:ext cx="642838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237F-0301-BC22-E001-90BBA1A09A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Another design of the D flip-flop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069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90B5-CC6E-436D-2D4E-1CCECAE415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6C7F5A-940A-4C5A-7212-AA568A78E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0D5868-2B01-5841-4666-5E92E7324A72}"/>
              </a:ext>
            </a:extLst>
          </p:cNvPr>
          <p:cNvSpPr txBox="1"/>
          <p:nvPr/>
        </p:nvSpPr>
        <p:spPr>
          <a:xfrm>
            <a:off x="4724400" y="1997839"/>
            <a:ext cx="33615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 dirty="0"/>
              <a:t>Case I: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D = 0, CLK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D = 0 =&gt; B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CLK = 0 =&gt; R = 1, S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B = 1, S = 1 =&gt; A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ASRB = 0111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SR = 11 =&gt; No change in Q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B57A54-6F3D-DC08-F343-6984AF35B956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D8DEE8A9-E207-957B-91C3-FDFCD198B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EBD5D49A-5041-27DD-C347-D8198BC6A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93C72-A6F7-9137-B181-8398B5AB9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7B097-44E0-4C30-808A-F5DA5D55BC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340869-7B08-C799-0559-7ABAB53DD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37A58F-DAEF-E0BF-4F07-182FC8B6E5A9}"/>
              </a:ext>
            </a:extLst>
          </p:cNvPr>
          <p:cNvSpPr txBox="1"/>
          <p:nvPr/>
        </p:nvSpPr>
        <p:spPr>
          <a:xfrm>
            <a:off x="4572000" y="1447800"/>
            <a:ext cx="4495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In case I (i.e., ASRB=0111) make CLK=1 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D = 0 =&gt; B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B = 1, S = 1 =&gt; A = 0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 = 0 =&gt; S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S = 1, B = 1, CLK = 1 =&gt; R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SR = 10 =&gt; RESET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ASRB = 0101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Only R has changed here after one gate delay.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What happens if D changes now: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If D changes after R has stabilized there will be no effect on output. </a:t>
            </a:r>
          </a:p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This is Hold Time.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094DB2-8B6D-3BEA-DFA2-351974175A5D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2C34A98C-A451-F834-E2E8-66A297425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FD097DB7-9719-1481-029D-9C56BFAF8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632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5AB0-E8D2-A92E-8EAF-06B302B73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9092-A052-D9B0-C15B-A7A3A52FE7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3E8A61-36F6-4542-07EC-066AC666B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B9E53C-27F9-BF98-921A-23BF42037DEE}"/>
              </a:ext>
            </a:extLst>
          </p:cNvPr>
          <p:cNvSpPr txBox="1"/>
          <p:nvPr/>
        </p:nvSpPr>
        <p:spPr>
          <a:xfrm>
            <a:off x="4597940" y="2358026"/>
            <a:ext cx="449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 Case II: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D = 1, CLK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CLK = 0 =&gt; R = 1, S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D = 1, R = 1 =&gt; B = 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B = 0, S = 1 =&gt; A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ASRB = 1110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 SR = 11 =&gt; No change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1F76EAC-6D92-D1BA-084D-D15A9F4876EA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479333FA-917A-E69C-68C6-1287ADB05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D1A760B5-0737-A8FF-B003-0E439A422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975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03309-4871-3DCE-A7AD-9D0C65767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9B33C-705E-CFF2-AFE1-BB5A37C8932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61DCB0-43FC-B1B5-B6CC-23D6C3C8D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AE85E2-AA85-C68E-37EB-0A3B7CDAA528}"/>
              </a:ext>
            </a:extLst>
          </p:cNvPr>
          <p:cNvSpPr txBox="1"/>
          <p:nvPr/>
        </p:nvSpPr>
        <p:spPr>
          <a:xfrm>
            <a:off x="4597940" y="2358026"/>
            <a:ext cx="449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In case II make  CLK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ASRB = 1110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R = 1, D = 1 =&gt; B = 0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B = 0, =&gt; A = 1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 = 1, CLK = 1 =&gt; S = 0 =&gt; R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SR = 01 =&gt; SET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dirty="0"/>
              <a:t> ASRB = 1010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F987F-E4B3-DFAF-11DE-2574A5AB4896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87EFD32F-3D28-18AB-2EA4-015A00F7A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435B32C6-EE97-6A89-A9C0-25C62FAB0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7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88F9D-A2AA-1415-8E6D-7DFD23DCB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96022-7129-2C4E-10A3-88F66FDE3D6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Working of the 3-latch design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66E05E-B2F6-1C76-C02B-6F2E4B4D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4666" y="2133600"/>
            <a:ext cx="4047334" cy="284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BE9052-939B-FE77-770E-28ABF0E2A114}"/>
              </a:ext>
            </a:extLst>
          </p:cNvPr>
          <p:cNvSpPr txBox="1"/>
          <p:nvPr/>
        </p:nvSpPr>
        <p:spPr>
          <a:xfrm>
            <a:off x="4495800" y="1313234"/>
            <a:ext cx="4495800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600" dirty="0"/>
              <a:t>From D = 1, CLK = 0 what if we suddenly changed to D = 0, CLK = 1?</a:t>
            </a:r>
          </a:p>
          <a:p>
            <a:pPr>
              <a:spcBef>
                <a:spcPct val="50000"/>
              </a:spcBef>
            </a:pPr>
            <a:r>
              <a:rPr lang="en-US" altLang="en-US" sz="1600" dirty="0"/>
              <a:t> ASRB = 1110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D = 0 =&gt; B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CLK = 1, A = 1 =&gt; S = 0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S = 0, B = 1 =&gt; A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S = 0, B = 1, CLK = 1 =&gt; R = 1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SR = 01 =&gt; SET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600" dirty="0"/>
              <a:t> ASRB = 1011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FF0000"/>
                </a:solidFill>
              </a:rPr>
              <a:t>Wrong result</a:t>
            </a:r>
          </a:p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FF0000"/>
                </a:solidFill>
              </a:rPr>
              <a:t>Correct sequence will be: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dirty="0">
                <a:solidFill>
                  <a:schemeClr val="tx2"/>
                </a:solidFill>
              </a:rPr>
              <a:t> Go from case II to case I, i.e., let ASRB change from 1110 to 0111. Here A takes two gate delays to change. This is </a:t>
            </a:r>
            <a:r>
              <a:rPr lang="en-US" altLang="en-US" sz="1600" dirty="0">
                <a:solidFill>
                  <a:srgbClr val="FF0000"/>
                </a:solidFill>
              </a:rPr>
              <a:t>Setup time.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US" altLang="en-US" sz="1600" dirty="0">
                <a:solidFill>
                  <a:schemeClr val="tx2"/>
                </a:solidFill>
              </a:rPr>
              <a:t> Now go from case I to D = 0, CLK = 1.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1863726-85C9-C12E-F114-64D51473129E}"/>
              </a:ext>
            </a:extLst>
          </p:cNvPr>
          <p:cNvGrpSpPr/>
          <p:nvPr/>
        </p:nvGrpSpPr>
        <p:grpSpPr>
          <a:xfrm>
            <a:off x="2548333" y="2193587"/>
            <a:ext cx="535022" cy="2524088"/>
            <a:chOff x="2548333" y="2193587"/>
            <a:chExt cx="535022" cy="2524088"/>
          </a:xfrm>
        </p:grpSpPr>
        <p:sp>
          <p:nvSpPr>
            <p:cNvPr id="10" name="Text Box 4">
              <a:extLst>
                <a:ext uri="{FF2B5EF4-FFF2-40B4-BE49-F238E27FC236}">
                  <a16:creationId xmlns:a16="http://schemas.microsoft.com/office/drawing/2014/main" id="{3BC4276B-3742-58DE-48C6-15A295FF5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9955" y="4440676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B</a:t>
              </a: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8CAEED1A-3D41-5115-1D7C-B24223CD0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333" y="2193587"/>
              <a:ext cx="53340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 dirty="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1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9A91-4A00-4F7E-2DAF-773D2A2DDB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Flip-flops with direct inputs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0215A9-DF80-73E0-74E5-92DE715B11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83315"/>
          <a:stretch>
            <a:fillRect/>
          </a:stretch>
        </p:blipFill>
        <p:spPr bwMode="auto">
          <a:xfrm>
            <a:off x="800100" y="1600200"/>
            <a:ext cx="7543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2EB1D10-D0E4-B11D-8193-60F44450D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72960"/>
          <a:stretch>
            <a:fillRect/>
          </a:stretch>
        </p:blipFill>
        <p:spPr bwMode="auto">
          <a:xfrm>
            <a:off x="800100" y="1600200"/>
            <a:ext cx="7543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9537D85-0AB6-4947-A496-EFD00E61F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52250"/>
          <a:stretch>
            <a:fillRect/>
          </a:stretch>
        </p:blipFill>
        <p:spPr bwMode="auto">
          <a:xfrm>
            <a:off x="800100" y="1600200"/>
            <a:ext cx="7543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2370E6CC-A450-FDE8-224E-952FE2590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25" b="476"/>
          <a:stretch>
            <a:fillRect/>
          </a:stretch>
        </p:blipFill>
        <p:spPr bwMode="auto">
          <a:xfrm>
            <a:off x="800100" y="3962400"/>
            <a:ext cx="7543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219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ABA60-50DA-520C-6B82-1F38B15811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Examples of sequential devices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BED84A-CDC0-9A67-B14E-CBA0534D28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20"/>
          <a:stretch>
            <a:fillRect/>
          </a:stretch>
        </p:blipFill>
        <p:spPr bwMode="auto">
          <a:xfrm>
            <a:off x="727607" y="1676400"/>
            <a:ext cx="7688785" cy="44169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14738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A6991-9655-2E3D-01A5-FFB6BD04B9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 flip-flop with asynchronous reset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669FD7-2BFA-875B-695D-F582C57E28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1"/>
          <a:stretch>
            <a:fillRect/>
          </a:stretch>
        </p:blipFill>
        <p:spPr bwMode="auto">
          <a:xfrm>
            <a:off x="2718781" y="1493838"/>
            <a:ext cx="3910619" cy="494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726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64EA9-883C-9053-DDF1-B30DA66C3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007370"/>
            <a:ext cx="3622730" cy="20356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C66611-6ADE-0363-4FF7-9E3C66A5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165" y="2214364"/>
            <a:ext cx="1336730" cy="26734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3AE429-EAC7-164C-4A6E-9F53F5F9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49530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three operations that can be performed with a flip-flop: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 it to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Reset it to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Complement its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 flip-flop can set or reset the output, </a:t>
            </a:r>
            <a:r>
              <a:rPr lang="en-US" i="1" dirty="0"/>
              <a:t>no toggle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JK flip-flop has two inputs and performs all three operations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J input sets the flip-flop to 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K input resets it to 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When both inputs are enabled, the output is complemented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 (toggle) flip-flop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6E519-BE86-94E2-6C2C-422492BEFA0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Other types of flip-flops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9B6069-DDF6-1973-F8B2-071C88EB1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518" y="1112469"/>
            <a:ext cx="1214714" cy="1324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21708A-D420-2ADE-D21A-D603199C6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719871"/>
            <a:ext cx="3886200" cy="14983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1C62C2-624B-9E1B-46F3-A06AA98BE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9884" y="3673704"/>
            <a:ext cx="1248995" cy="104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FA1B7-3D36-8C87-FEF0-7AD045F51D9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Characteristic tables</a:t>
            </a:r>
            <a:endParaRPr lang="en-IN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462EFCA-6626-774C-7A7C-4006070D53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94"/>
          <a:stretch>
            <a:fillRect/>
          </a:stretch>
        </p:blipFill>
        <p:spPr bwMode="auto">
          <a:xfrm>
            <a:off x="876300" y="1752600"/>
            <a:ext cx="7391400" cy="4485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8213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CD948-124F-48A1-6582-46934BC3653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Characteristic equations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2311ED1-632C-00BE-C4A6-82236A221E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990600" y="1600200"/>
            <a:ext cx="7162800" cy="4445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4304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CBB3FA-5DD7-E63A-3C95-E4466E14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Shows the minimum inputs that are necessary to generate a particular next state (in other words, to "excite" it to the next state) when the current state is known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Rearrange the data so that the current state and next state are next to each other on the left-hand side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Inputs needed to make that state change happen are shown on the right side of the table</a:t>
            </a: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688D1-F584-AF9A-6C46-11D1AFF326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Excitation tables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81A36-0861-283B-977A-16AD33CA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578" y="3562679"/>
            <a:ext cx="1808851" cy="20761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68F11F-EFB1-236A-C152-E1C9864C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90184"/>
            <a:ext cx="1739055" cy="20025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30AC6-E731-4B05-4384-0F0C06AFD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004" y="3590184"/>
            <a:ext cx="1791375" cy="1940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515201-CF16-A0B5-FC02-3C7079084C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503" y="3562679"/>
            <a:ext cx="1752600" cy="196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7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  <p:pic>
        <p:nvPicPr>
          <p:cNvPr id="8" name="Content Placeholder 7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80450B38-B8DE-4CE7-EE45-432CBF23D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4838700" cy="4838700"/>
          </a:xfrm>
        </p:spPr>
      </p:pic>
    </p:spTree>
    <p:extLst>
      <p:ext uri="{BB962C8B-B14F-4D97-AF65-F5344CB8AC3E}">
        <p14:creationId xmlns:p14="http://schemas.microsoft.com/office/powerpoint/2010/main" val="5662722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0B476-C144-6DA7-C19C-7E413C98DE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Analyzing sequential circuits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F567A0-A7DF-57C6-9788-2DD07C0CCE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48"/>
          <a:stretch>
            <a:fillRect/>
          </a:stretch>
        </p:blipFill>
        <p:spPr bwMode="auto">
          <a:xfrm>
            <a:off x="723900" y="1752600"/>
            <a:ext cx="7696200" cy="453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0474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B452B-2D08-77DD-B469-23EBDA7CDFF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do we begin analyzing the circuit?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8B8B62-C817-8BC1-2338-FEA919722A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 b="80406"/>
          <a:stretch>
            <a:fillRect/>
          </a:stretch>
        </p:blipFill>
        <p:spPr bwMode="auto">
          <a:xfrm>
            <a:off x="876300" y="1524001"/>
            <a:ext cx="7391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4FD049F-B5B7-E30D-0270-FBAB2E32CF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3" b="63891"/>
          <a:stretch>
            <a:fillRect/>
          </a:stretch>
        </p:blipFill>
        <p:spPr bwMode="auto">
          <a:xfrm>
            <a:off x="876300" y="1524000"/>
            <a:ext cx="7391400" cy="137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596852D-52CC-CFCA-B01E-6E1F85D20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6" b="53379"/>
          <a:stretch>
            <a:fillRect/>
          </a:stretch>
        </p:blipFill>
        <p:spPr bwMode="auto">
          <a:xfrm>
            <a:off x="876300" y="1523998"/>
            <a:ext cx="7391400" cy="190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D59663E-36B8-C4DC-49A2-ADECFED78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6" b="-671"/>
          <a:stretch>
            <a:fillRect/>
          </a:stretch>
        </p:blipFill>
        <p:spPr bwMode="auto">
          <a:xfrm>
            <a:off x="876300" y="1524000"/>
            <a:ext cx="73914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7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E7F12-274A-CA94-E804-797A9BD128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Analyzing our example circuit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B6D7A8-E213-6F69-20F2-A7DA7F35DD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952500" y="1600200"/>
            <a:ext cx="7239000" cy="4678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235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8F71F-2D64-5138-5FD8-7571012EA9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Finding the outputs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917040-BE1D-56C5-1939-E722839DBA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1028700" y="1676400"/>
            <a:ext cx="7086600" cy="4553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812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ACE6-9974-5B0A-3D8C-2FEB799B8D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memory?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3297A9-118A-B05F-611B-525940CBDE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7" r="25719" b="51427"/>
          <a:stretch>
            <a:fillRect/>
          </a:stretch>
        </p:blipFill>
        <p:spPr bwMode="auto">
          <a:xfrm>
            <a:off x="1133681" y="1676400"/>
            <a:ext cx="6876638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5476851-E512-1AB3-22DD-53EAAF863B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78" r="25719" b="669"/>
          <a:stretch>
            <a:fillRect/>
          </a:stretch>
        </p:blipFill>
        <p:spPr bwMode="auto">
          <a:xfrm>
            <a:off x="1131822" y="1676400"/>
            <a:ext cx="6876638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97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0FA0B-8CE2-4E13-91B8-A44EE09069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Finding next states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1AD2DC-698E-2F6E-381B-0E1151B527B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3"/>
          <a:stretch>
            <a:fillRect/>
          </a:stretch>
        </p:blipFill>
        <p:spPr bwMode="auto">
          <a:xfrm>
            <a:off x="1276762" y="1524000"/>
            <a:ext cx="6590476" cy="2018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40B1EB-B3F6-75FF-A9D2-A473FEE31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7" b="26923"/>
          <a:stretch>
            <a:fillRect/>
          </a:stretch>
        </p:blipFill>
        <p:spPr bwMode="auto">
          <a:xfrm>
            <a:off x="1690396" y="3794097"/>
            <a:ext cx="5763208" cy="2400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1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E721-3AF2-E3A2-F70E-F69A93FE44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Flip flop input values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B01B0C-F249-0B80-CF10-FA269533C7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6"/>
          <a:stretch>
            <a:fillRect/>
          </a:stretch>
        </p:blipFill>
        <p:spPr bwMode="auto">
          <a:xfrm>
            <a:off x="1066800" y="1676400"/>
            <a:ext cx="7010400" cy="4124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35704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DA5C-7EF5-D589-EA86-5C24134FE6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Finding the next states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3F847C-AF96-7031-27B9-D479F1EF76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2"/>
          <a:stretch>
            <a:fillRect/>
          </a:stretch>
        </p:blipFill>
        <p:spPr bwMode="auto">
          <a:xfrm>
            <a:off x="1702363" y="1460320"/>
            <a:ext cx="5739273" cy="20900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1B9E1-1688-DF9E-8B0F-99C4CBD95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26"/>
          <a:stretch>
            <a:fillRect/>
          </a:stretch>
        </p:blipFill>
        <p:spPr bwMode="auto">
          <a:xfrm>
            <a:off x="1600200" y="3715248"/>
            <a:ext cx="5538358" cy="255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70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5144-8961-17E6-A1F3-8900CFACA1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State table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882826-1B96-F57E-E18B-C48C597616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876300" y="1600200"/>
            <a:ext cx="7391400" cy="4660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86101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DBFB-C30F-EDFC-0371-7249733E4FE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State diagrams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D1AE44-2E68-D8DD-360E-B34F41DB19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1028700" y="1600200"/>
            <a:ext cx="7086600" cy="458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86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9A7ED-1A74-B5EC-F4A3-1813BBEDC4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bit in a digital device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8402D2-D6AD-6722-AF03-3C0C5FB726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79197"/>
          <a:stretch>
            <a:fillRect/>
          </a:stretch>
        </p:blipFill>
        <p:spPr bwMode="auto">
          <a:xfrm>
            <a:off x="665763" y="1600201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D7256DFC-12EE-69B4-0F2A-EEB46104F3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5" b="27463"/>
          <a:stretch>
            <a:fillRect/>
          </a:stretch>
        </p:blipFill>
        <p:spPr bwMode="auto">
          <a:xfrm>
            <a:off x="685800" y="1607634"/>
            <a:ext cx="7812474" cy="319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5DE0847-31F5-A388-0DFD-AD767EE4F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0" b="16834"/>
          <a:stretch>
            <a:fillRect/>
          </a:stretch>
        </p:blipFill>
        <p:spPr bwMode="auto">
          <a:xfrm>
            <a:off x="665763" y="4800600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40CB0B7F-5979-D375-7D93-1A23EED33E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67" b="10904"/>
          <a:stretch>
            <a:fillRect/>
          </a:stretch>
        </p:blipFill>
        <p:spPr bwMode="auto">
          <a:xfrm>
            <a:off x="685800" y="5334000"/>
            <a:ext cx="7812474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FD85FB6-BF14-F678-A305-4263F5C56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97" b="527"/>
          <a:stretch>
            <a:fillRect/>
          </a:stretch>
        </p:blipFill>
        <p:spPr bwMode="auto">
          <a:xfrm>
            <a:off x="675782" y="5638800"/>
            <a:ext cx="7812474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14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165AD-BF0E-9A5A-800F-59BF648AF6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</a:t>
            </a:r>
            <a:r>
              <a:rPr lang="en-US" i="1" dirty="0"/>
              <a:t>changeable</a:t>
            </a:r>
            <a:r>
              <a:rPr lang="en-US" dirty="0"/>
              <a:t> bit in a device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7D14BE-FF33-7CE6-B953-890ACA47CA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6" b="52003"/>
          <a:stretch>
            <a:fillRect/>
          </a:stretch>
        </p:blipFill>
        <p:spPr bwMode="auto">
          <a:xfrm>
            <a:off x="813687" y="1676401"/>
            <a:ext cx="7516625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FFBDF29D-44A5-3897-6888-DB569B57EA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97" b="26766"/>
          <a:stretch>
            <a:fillRect/>
          </a:stretch>
        </p:blipFill>
        <p:spPr bwMode="auto">
          <a:xfrm>
            <a:off x="813686" y="3581399"/>
            <a:ext cx="75166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ADBAACB9-7DB6-1E53-F2F1-1C4E6B03D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33" b="-152"/>
          <a:stretch>
            <a:fillRect/>
          </a:stretch>
        </p:blipFill>
        <p:spPr bwMode="auto">
          <a:xfrm>
            <a:off x="813685" y="4724399"/>
            <a:ext cx="75166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310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F1AEF-3FB6-37FD-989B-0E01AE48F3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Storing a value (SR = 00)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88C688-3383-4C1C-42BE-4B97EEDB30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18"/>
          <a:stretch>
            <a:fillRect/>
          </a:stretch>
        </p:blipFill>
        <p:spPr bwMode="auto">
          <a:xfrm>
            <a:off x="1143000" y="1676400"/>
            <a:ext cx="6668431" cy="214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579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E2D0-9602-B29F-3B03-77EE76B13B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Setting the latch (SR = 10)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90561E-3CE1-B7E0-82D0-4D0B379CCF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32" b="45338"/>
          <a:stretch>
            <a:fillRect/>
          </a:stretch>
        </p:blipFill>
        <p:spPr bwMode="auto">
          <a:xfrm>
            <a:off x="960790" y="1524000"/>
            <a:ext cx="722242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669631F0-989B-0365-8D6C-2FFB24C6C0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2" b="27687"/>
          <a:stretch>
            <a:fillRect/>
          </a:stretch>
        </p:blipFill>
        <p:spPr bwMode="auto">
          <a:xfrm>
            <a:off x="960790" y="3657600"/>
            <a:ext cx="722242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DC7AA618-97B3-B497-86A6-147411234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13" b="408"/>
          <a:stretch>
            <a:fillRect/>
          </a:stretch>
        </p:blipFill>
        <p:spPr bwMode="auto">
          <a:xfrm>
            <a:off x="960790" y="4495800"/>
            <a:ext cx="722242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00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13D6-FF25-52E9-9913-BF78B1DFF6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Latch delays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ACF60D-FBA8-6C48-E0FF-5D97AE9C21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800100" y="1600200"/>
            <a:ext cx="7543800" cy="4745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557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13034</TotalTime>
  <Words>913</Words>
  <Application>Microsoft Office PowerPoint</Application>
  <PresentationFormat>On-screen Show (4:3)</PresentationFormat>
  <Paragraphs>130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7" baseType="lpstr"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571</cp:revision>
  <dcterms:created xsi:type="dcterms:W3CDTF">2010-01-15T20:22:21Z</dcterms:created>
  <dcterms:modified xsi:type="dcterms:W3CDTF">2025-09-10T06:30:24Z</dcterms:modified>
</cp:coreProperties>
</file>