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337" r:id="rId2"/>
    <p:sldId id="381" r:id="rId3"/>
    <p:sldId id="376" r:id="rId4"/>
    <p:sldId id="271" r:id="rId5"/>
    <p:sldId id="270" r:id="rId6"/>
    <p:sldId id="368" r:id="rId7"/>
    <p:sldId id="377" r:id="rId8"/>
    <p:sldId id="373" r:id="rId9"/>
    <p:sldId id="281" r:id="rId10"/>
    <p:sldId id="374" r:id="rId11"/>
    <p:sldId id="375" r:id="rId12"/>
    <p:sldId id="378" r:id="rId13"/>
    <p:sldId id="379" r:id="rId14"/>
    <p:sldId id="287" r:id="rId15"/>
    <p:sldId id="380" r:id="rId16"/>
    <p:sldId id="289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4" autoAdjust="0"/>
    <p:restoredTop sz="92730" autoAdjust="0"/>
  </p:normalViewPr>
  <p:slideViewPr>
    <p:cSldViewPr>
      <p:cViewPr varScale="1">
        <p:scale>
          <a:sx n="95" d="100"/>
          <a:sy n="95" d="100"/>
        </p:scale>
        <p:origin x="798" y="5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5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9BA1A87E-813F-AF0F-041D-CE232B7A18C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90A33BCA-FF2B-904A-6ACB-421B4697E71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864C4CF4-219F-4C78-A5BA-B2F154A2CDD2}" type="datetimeFigureOut">
              <a:rPr lang="en-US"/>
              <a:pPr>
                <a:defRPr/>
              </a:pPr>
              <a:t>8/11/2025</a:t>
            </a:fld>
            <a:endParaRPr lang="en-US"/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E6881BB2-A257-BEB2-B237-5C60E2FE8C7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>
            <a:extLst>
              <a:ext uri="{FF2B5EF4-FFF2-40B4-BE49-F238E27FC236}">
                <a16:creationId xmlns:a16="http://schemas.microsoft.com/office/drawing/2014/main" id="{84E1F9B0-0E05-EEE3-8B09-3292F5E58FD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>
            <a:extLst>
              <a:ext uri="{FF2B5EF4-FFF2-40B4-BE49-F238E27FC236}">
                <a16:creationId xmlns:a16="http://schemas.microsoft.com/office/drawing/2014/main" id="{FD94DB07-1FBF-48D8-BE9B-EAD1CA85602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>
            <a:extLst>
              <a:ext uri="{FF2B5EF4-FFF2-40B4-BE49-F238E27FC236}">
                <a16:creationId xmlns:a16="http://schemas.microsoft.com/office/drawing/2014/main" id="{B2D67A9F-79F1-685B-B7CE-85E68E027A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82BB320-F13B-41AF-BB84-306DCE9224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44FFA8F6-8FBE-2312-B2D6-012FDBF058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60994F52-302D-250C-116C-52081CB94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B92E2681-B4AB-B23F-9CED-5892333F86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A8604D-9FA4-4914-BD57-93266632D9AF}" type="slidenum">
              <a:rPr lang="en-US" altLang="en-US" smtClean="0">
                <a:latin typeface="Calibri" panose="020F0502020204030204" pitchFamily="34" charset="0"/>
              </a:rPr>
              <a:pPr/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210E9-01D5-7472-677A-3B0AA2AD0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D2DDE-7A51-A1A8-5C34-99C6FAA2B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D8106-2EFE-B03C-0DCC-E1803F83D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F5451D-6138-4BA6-B687-6C9F908488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1832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9C7B9-97C1-73C5-069B-8304F71A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4205D-B0EA-B535-1BCB-C052B27F3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810C2-A27B-66A7-0574-10C22519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9212A-F0D7-4AFF-A386-0ACFB0AAC5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8412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9E6BE-7F7F-94ED-1232-D89436CBC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733A2-CB01-A6CE-B5D3-DB2ECAFBB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21FBA-0C17-A4B8-E194-E3AAE0572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9BE82-4715-4ACA-919F-DBB11A70F4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5708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FFBFFBE-14B2-F0AF-F4AC-4976B5EA7B3E}"/>
              </a:ext>
            </a:extLst>
          </p:cNvPr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176F73-2534-EA66-9BA3-389159441E1E}"/>
              </a:ext>
            </a:extLst>
          </p:cNvPr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143B4A-14C2-1094-BE58-15BD80B6D446}"/>
              </a:ext>
            </a:extLst>
          </p:cNvPr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D759AA-21D7-ABA4-D5D7-76848EAA814B}"/>
              </a:ext>
            </a:extLst>
          </p:cNvPr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8" name="Picture 10" descr="BITS_university_logo_whitevert.png">
            <a:extLst>
              <a:ext uri="{FF2B5EF4-FFF2-40B4-BE49-F238E27FC236}">
                <a16:creationId xmlns:a16="http://schemas.microsoft.com/office/drawing/2014/main" id="{4AC502B5-9275-C45A-F485-E98B733254D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A90F2E-DD9A-35C4-D90C-49EB0FD21D5D}"/>
              </a:ext>
            </a:extLst>
          </p:cNvPr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235B97-BCD1-B200-8B0C-6E7F31A5DD6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rgbClr val="FFFFFF"/>
                </a:solidFill>
                <a:cs typeface="Arial" charset="0"/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371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9DAF1-3678-81CF-68D0-2FFF8BF1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4762E-50A2-3FD2-FDF4-C54B9B6A93B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2326C-C066-820B-DC72-5D515C273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A3138-AE69-F27D-2EAA-23D2B3BFFE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772D5-DBDE-E801-75E8-5C65995AF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69C2E-6178-3D9A-0D54-C41412046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9347512-759C-4E18-9ECE-7FCE1DFA93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2902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3F7038-E9FE-3435-A99B-628D46289EF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en-US" sz="1100" b="1">
                <a:solidFill>
                  <a:srgbClr val="101141"/>
                </a:solidFill>
                <a:cs typeface="Arial" charset="0"/>
              </a:rPr>
              <a:t>BITS </a:t>
            </a:r>
            <a:r>
              <a:rPr lang="en-US" sz="1100">
                <a:solidFill>
                  <a:srgbClr val="101141"/>
                </a:solidFill>
                <a:cs typeface="Arial" charset="0"/>
              </a:rPr>
              <a:t>Pilani, Pilani Campus</a:t>
            </a:r>
          </a:p>
        </p:txBody>
      </p:sp>
      <p:grpSp>
        <p:nvGrpSpPr>
          <p:cNvPr id="4" name="Group 11">
            <a:extLst>
              <a:ext uri="{FF2B5EF4-FFF2-40B4-BE49-F238E27FC236}">
                <a16:creationId xmlns:a16="http://schemas.microsoft.com/office/drawing/2014/main" id="{C581210D-00F8-03F9-A285-0EF404A95B2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981720D-E387-AAA5-1040-9B41570959D0}"/>
                </a:ext>
              </a:extLst>
            </p:cNvPr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1E86A8-1855-7B69-B62C-6E258FDAA754}"/>
                </a:ext>
              </a:extLst>
            </p:cNvPr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0F5A7EC-8365-09AA-A08B-63472C98828A}"/>
                </a:ext>
              </a:extLst>
            </p:cNvPr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8" name="Picture 11" descr="Picture 7.png">
            <a:extLst>
              <a:ext uri="{FF2B5EF4-FFF2-40B4-BE49-F238E27FC236}">
                <a16:creationId xmlns:a16="http://schemas.microsoft.com/office/drawing/2014/main" id="{055BCDEA-2A80-3C2D-080C-509BDDC90C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18">
            <a:extLst>
              <a:ext uri="{FF2B5EF4-FFF2-40B4-BE49-F238E27FC236}">
                <a16:creationId xmlns:a16="http://schemas.microsoft.com/office/drawing/2014/main" id="{4FE31975-C8A2-731C-B1AA-CCD2DCF57F5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57A10F7-F50B-DAEB-B974-D1288E571504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AECCB2B-C7CF-4843-D0DF-2886453D18BC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7A3C326-F746-6ED4-B21E-4BB970D1C982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" name="Group 22">
            <a:extLst>
              <a:ext uri="{FF2B5EF4-FFF2-40B4-BE49-F238E27FC236}">
                <a16:creationId xmlns:a16="http://schemas.microsoft.com/office/drawing/2014/main" id="{09821B34-ED59-A848-42D8-7954EFE8425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DD3EB44-1837-0D6E-CE9B-DBC9F8518DD2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4180C74-B502-6526-25D1-FD5B018B28F4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1EECA1A-60B6-C307-32D5-77B6F2589D37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+mn-lt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+mn-lt"/>
                <a:cs typeface="Arial" pitchFamily="34" charset="0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652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E8660-BD03-9DBA-9F27-92B953591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70716-1DFD-E96E-77AC-224DB37BB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094D3-6482-D516-F215-AAD295B6F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887A73-1AE0-46F8-856A-18EA1CF30A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623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E40EF-D719-C1DF-C21A-2CF2ACF95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54D67-7283-208E-229E-EF4878C71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FBDCE-B7CC-6ED6-F37D-087059BBC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D9D01-1391-45E0-A9C5-C04635A436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8803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A1B8B84-BA43-81F2-03D3-23F157EDD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C23C139-D613-6FE7-8352-A2E3C1C6D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63CA6A-FAB2-9598-5FD6-5C5FFE4CC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877344-E1C7-49F4-9630-5A0F623202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0235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C99FE01-5AE9-7CCB-1DBD-1304A57AD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A2B8239-FCBD-23CF-FA37-CDC50DB05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E3DACE7-853A-4CB8-B825-278E151B1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D20D7B-F2AF-465A-8627-050A33B6A2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9797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0E68BBE-9DA8-9C9C-D822-7FC9D3829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BD6A7CF-E35D-4F42-293C-8BAB3F135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D87C34F-2852-49F1-C32D-490DE9743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B3AC73-65EA-4970-A755-094E5C634C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9387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25E5740-931D-F5B1-D23F-DCBD0C38C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48D1279-085F-FADC-9335-EE951FC2F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FCD80BA-8A05-EF30-056C-D3B895E35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5AE7E5-2F0D-40CB-89DC-60190FE7F7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5960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0265D46-A9C7-CD06-5134-985F83276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8A55F7D-AFEF-402F-45C6-533ED83EF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F7864CC-5912-595A-947D-86ED4368F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15581-CD01-4CEC-BC8F-7353CE8268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0446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E467ABF-5DBD-0F44-6269-D1296B66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1729259-95EB-ABB4-8CC1-6AAA526DC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62D7086-DF65-36F8-E6B6-082068B3E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052F0-E69A-488D-AA78-DE7ABB9591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5026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BA203AAE-04EA-FB40-EB07-8B5C207984B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B0F4528A-9CB7-CDAF-ED2B-34ED9244113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94811-E68F-A5B1-AEDA-C6AFA290A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10422-B7F7-81EF-261E-27508681B4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38BB7-5B9C-07D9-CEF5-0333C50550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875A4CA-FE82-4068-9563-37A5A44B58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33" r:id="rId1"/>
    <p:sldLayoutId id="2147484834" r:id="rId2"/>
    <p:sldLayoutId id="2147484835" r:id="rId3"/>
    <p:sldLayoutId id="2147484836" r:id="rId4"/>
    <p:sldLayoutId id="2147484837" r:id="rId5"/>
    <p:sldLayoutId id="2147484838" r:id="rId6"/>
    <p:sldLayoutId id="2147484839" r:id="rId7"/>
    <p:sldLayoutId id="2147484840" r:id="rId8"/>
    <p:sldLayoutId id="2147484841" r:id="rId9"/>
    <p:sldLayoutId id="2147484842" r:id="rId10"/>
    <p:sldLayoutId id="2147484843" r:id="rId11"/>
    <p:sldLayoutId id="2147484844" r:id="rId12"/>
    <p:sldLayoutId id="2147484861" r:id="rId13"/>
    <p:sldLayoutId id="2147484862" r:id="rId14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4">
            <a:extLst>
              <a:ext uri="{FF2B5EF4-FFF2-40B4-BE49-F238E27FC236}">
                <a16:creationId xmlns:a16="http://schemas.microsoft.com/office/drawing/2014/main" id="{82CCF8E8-8D44-B829-5D34-BCFE6E2C9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BITS </a:t>
            </a:r>
            <a:r>
              <a:rPr lang="en-US" altLang="en-US" dirty="0" err="1"/>
              <a:t>Pilani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/>
              <a:t>Digital Design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BD772D-9840-4762-E3C3-128057D3E94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Prof. GSS </a:t>
            </a:r>
            <a:r>
              <a:rPr lang="en-US" dirty="0" err="1"/>
              <a:t>Chalapathi</a:t>
            </a:r>
            <a:r>
              <a:rPr lang="en-US" dirty="0"/>
              <a:t>, Prof. Saurabh Gandhi (EEE department)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 Box 3">
            <a:extLst>
              <a:ext uri="{FF2B5EF4-FFF2-40B4-BE49-F238E27FC236}">
                <a16:creationId xmlns:a16="http://schemas.microsoft.com/office/drawing/2014/main" id="{E80B8ECA-E2F6-298B-CAF3-281F089A2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733800"/>
            <a:ext cx="3124200" cy="26479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  <a:p>
            <a:pPr>
              <a:spcBef>
                <a:spcPct val="50000"/>
              </a:spcBef>
            </a:pPr>
            <a:endParaRPr lang="en-US" altLang="en-US"/>
          </a:p>
          <a:p>
            <a:pPr>
              <a:spcBef>
                <a:spcPct val="50000"/>
              </a:spcBef>
            </a:pPr>
            <a:endParaRPr lang="en-US" altLang="en-US"/>
          </a:p>
          <a:p>
            <a:pPr>
              <a:spcBef>
                <a:spcPct val="50000"/>
              </a:spcBef>
            </a:pPr>
            <a:endParaRPr lang="en-US" altLang="en-US"/>
          </a:p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3F00E-1105-DBDB-16BC-18DEB19BB2B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minterms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0C3553C-7C94-F27F-A4A3-96A22023D8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20" b="79539"/>
          <a:stretch>
            <a:fillRect/>
          </a:stretch>
        </p:blipFill>
        <p:spPr bwMode="auto">
          <a:xfrm>
            <a:off x="762000" y="1676399"/>
            <a:ext cx="7086600" cy="533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4D838A7A-B3D0-DF72-7EF3-73428FAAE2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60" b="73402"/>
          <a:stretch>
            <a:fillRect/>
          </a:stretch>
        </p:blipFill>
        <p:spPr bwMode="auto">
          <a:xfrm>
            <a:off x="762000" y="2209800"/>
            <a:ext cx="7086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FC0003CA-359A-F285-9151-62B9A07522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64" b="54988"/>
          <a:stretch>
            <a:fillRect/>
          </a:stretch>
        </p:blipFill>
        <p:spPr bwMode="auto">
          <a:xfrm>
            <a:off x="762000" y="2438400"/>
            <a:ext cx="7086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E9C51086-41CA-A3CD-A2CE-F628221F3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477" b="48851"/>
          <a:stretch>
            <a:fillRect/>
          </a:stretch>
        </p:blipFill>
        <p:spPr bwMode="auto">
          <a:xfrm>
            <a:off x="762000" y="3352800"/>
            <a:ext cx="7086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E2DBAD-FF78-CB3C-539D-643E20B06F2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0260"/>
          <a:stretch>
            <a:fillRect/>
          </a:stretch>
        </p:blipFill>
        <p:spPr>
          <a:xfrm>
            <a:off x="2819400" y="3850641"/>
            <a:ext cx="3505200" cy="24142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275BD-694E-5EF6-D644-70391709EEA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Sum of </a:t>
            </a:r>
            <a:r>
              <a:rPr lang="en-US" dirty="0" err="1"/>
              <a:t>minterms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7E39ED0-4482-A235-8D55-38D9C2D8032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97" b="82547"/>
          <a:stretch>
            <a:fillRect/>
          </a:stretch>
        </p:blipFill>
        <p:spPr bwMode="auto">
          <a:xfrm>
            <a:off x="685800" y="1752600"/>
            <a:ext cx="7772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4980E452-9022-9131-1582-CBC13DD594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54" b="76290"/>
          <a:stretch>
            <a:fillRect/>
          </a:stretch>
        </p:blipFill>
        <p:spPr bwMode="auto">
          <a:xfrm>
            <a:off x="687509" y="2057400"/>
            <a:ext cx="7772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0C9B25E2-3A52-70C3-B807-3CDC07275E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11" b="65341"/>
          <a:stretch>
            <a:fillRect/>
          </a:stretch>
        </p:blipFill>
        <p:spPr bwMode="auto">
          <a:xfrm>
            <a:off x="685800" y="2362200"/>
            <a:ext cx="7772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D0A3DE83-B279-E398-EFA5-8F43AC3CD1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57" r="50958" b="-345"/>
          <a:stretch>
            <a:fillRect/>
          </a:stretch>
        </p:blipFill>
        <p:spPr bwMode="auto">
          <a:xfrm>
            <a:off x="684091" y="2895600"/>
            <a:ext cx="3811709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8F531F4E-8612-41AD-6055-71986C0F7D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63" t="34657" r="-3" b="38755"/>
          <a:stretch>
            <a:fillRect/>
          </a:stretch>
        </p:blipFill>
        <p:spPr bwMode="auto">
          <a:xfrm>
            <a:off x="4419599" y="2895600"/>
            <a:ext cx="4036891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F8DE12BD-5807-21C1-ACAD-D8C98484BF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63" t="61245" r="-3" b="16859"/>
          <a:stretch>
            <a:fillRect/>
          </a:stretch>
        </p:blipFill>
        <p:spPr bwMode="auto">
          <a:xfrm>
            <a:off x="4425750" y="4191000"/>
            <a:ext cx="4036891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2E92E503-319F-8513-76BA-A35AD031C0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63" t="83142" r="-3" b="-346"/>
          <a:stretch>
            <a:fillRect/>
          </a:stretch>
        </p:blipFill>
        <p:spPr bwMode="auto">
          <a:xfrm>
            <a:off x="4427460" y="5257800"/>
            <a:ext cx="4036891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380413-4E2F-E2CE-F120-521791C58B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 Box 3">
            <a:extLst>
              <a:ext uri="{FF2B5EF4-FFF2-40B4-BE49-F238E27FC236}">
                <a16:creationId xmlns:a16="http://schemas.microsoft.com/office/drawing/2014/main" id="{B9A24515-A02B-2BAF-69F7-D689FB7CB2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733800"/>
            <a:ext cx="3124200" cy="26479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  <a:p>
            <a:pPr>
              <a:spcBef>
                <a:spcPct val="50000"/>
              </a:spcBef>
            </a:pPr>
            <a:endParaRPr lang="en-US" altLang="en-US"/>
          </a:p>
          <a:p>
            <a:pPr>
              <a:spcBef>
                <a:spcPct val="50000"/>
              </a:spcBef>
            </a:pPr>
            <a:endParaRPr lang="en-US" altLang="en-US"/>
          </a:p>
          <a:p>
            <a:pPr>
              <a:spcBef>
                <a:spcPct val="50000"/>
              </a:spcBef>
            </a:pPr>
            <a:endParaRPr lang="en-US" altLang="en-US"/>
          </a:p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044D2-1E27-2BFE-CE13-9596F89499E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maxterms – the dual version of </a:t>
            </a:r>
            <a:r>
              <a:rPr lang="en-US" dirty="0" err="1"/>
              <a:t>minterms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75E278A-914D-5A9C-669B-C63197C800F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66" b="84852"/>
          <a:stretch>
            <a:fillRect/>
          </a:stretch>
        </p:blipFill>
        <p:spPr bwMode="auto">
          <a:xfrm>
            <a:off x="762000" y="1676399"/>
            <a:ext cx="7086600" cy="30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8A6D7A-1D75-1812-D8E4-13E5977B750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638300" y="4038599"/>
            <a:ext cx="5867400" cy="2414267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5D322F1E-A7D6-F846-C8F8-184F2401C7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48" b="79170"/>
          <a:stretch>
            <a:fillRect/>
          </a:stretch>
        </p:blipFill>
        <p:spPr bwMode="auto">
          <a:xfrm>
            <a:off x="762000" y="1981198"/>
            <a:ext cx="7086600" cy="304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FD1B8EDA-6891-290B-9AD7-53BBDF0FA4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28" b="56444"/>
          <a:stretch>
            <a:fillRect/>
          </a:stretch>
        </p:blipFill>
        <p:spPr bwMode="auto">
          <a:xfrm>
            <a:off x="762000" y="2285998"/>
            <a:ext cx="7086600" cy="1219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D921C60F-2C30-0A08-5F1B-9E6A802AC0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25" b="49893"/>
          <a:stretch>
            <a:fillRect/>
          </a:stretch>
        </p:blipFill>
        <p:spPr bwMode="auto">
          <a:xfrm>
            <a:off x="762000" y="3545839"/>
            <a:ext cx="7086600" cy="304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309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E50B59-539B-921B-7C4A-B12745C18A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32AA7-C6DE-BEB3-FFD0-843A2EF5668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Product of maxterms</a:t>
            </a:r>
          </a:p>
        </p:txBody>
      </p:sp>
      <p:pic>
        <p:nvPicPr>
          <p:cNvPr id="44034" name="Picture 2">
            <a:extLst>
              <a:ext uri="{FF2B5EF4-FFF2-40B4-BE49-F238E27FC236}">
                <a16:creationId xmlns:a16="http://schemas.microsoft.com/office/drawing/2014/main" id="{09B6D083-37F3-3060-67F3-A5AF45FCD28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1"/>
          <a:stretch>
            <a:fillRect/>
          </a:stretch>
        </p:blipFill>
        <p:spPr bwMode="auto">
          <a:xfrm>
            <a:off x="630790" y="1676400"/>
            <a:ext cx="7882420" cy="430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745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0B959-A9A7-AC59-A5A9-5935D44FBA0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Relationship between </a:t>
            </a:r>
            <a:r>
              <a:rPr lang="en-US" dirty="0" err="1"/>
              <a:t>minterms</a:t>
            </a:r>
            <a:r>
              <a:rPr lang="en-US" dirty="0"/>
              <a:t> and maxterms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C8A0FEB-4B98-0F55-D6EC-8EC7C9684C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91" y="1676400"/>
            <a:ext cx="7524009" cy="4197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AE819F-B774-DC97-332F-A62B7CE1CE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FBC91-4B01-EF2C-6391-3957EEA01F2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Relationship between </a:t>
            </a:r>
            <a:r>
              <a:rPr lang="en-US" dirty="0" err="1"/>
              <a:t>minterms</a:t>
            </a:r>
            <a:r>
              <a:rPr lang="en-US" dirty="0"/>
              <a:t> and maxterms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7F27043-6A94-4D55-E215-C3BF3BB4EA6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08"/>
          <a:stretch>
            <a:fillRect/>
          </a:stretch>
        </p:blipFill>
        <p:spPr bwMode="auto">
          <a:xfrm>
            <a:off x="809995" y="1905000"/>
            <a:ext cx="7524009" cy="3664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3247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6F95A-96B4-60F6-B4AB-F636854D7E4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Converting between </a:t>
            </a:r>
            <a:r>
              <a:rPr lang="en-US" dirty="0" err="1"/>
              <a:t>minterms</a:t>
            </a:r>
            <a:r>
              <a:rPr lang="en-US" dirty="0"/>
              <a:t> and maxterms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2FF7CDF-69F7-662B-7F25-0F097780796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61"/>
          <a:stretch>
            <a:fillRect/>
          </a:stretch>
        </p:blipFill>
        <p:spPr bwMode="auto">
          <a:xfrm>
            <a:off x="495300" y="1752600"/>
            <a:ext cx="8153400" cy="4307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4C339D-732B-C90E-C6E4-91A84288D3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089F9-79CD-CA2B-43D2-A240373C257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Binary to Gray conversion</a:t>
            </a:r>
            <a:endParaRPr lang="en-IN" dirty="0"/>
          </a:p>
        </p:txBody>
      </p:sp>
      <p:pic>
        <p:nvPicPr>
          <p:cNvPr id="1028" name="Picture 4" descr="Lightbox">
            <a:extLst>
              <a:ext uri="{FF2B5EF4-FFF2-40B4-BE49-F238E27FC236}">
                <a16:creationId xmlns:a16="http://schemas.microsoft.com/office/drawing/2014/main" id="{334BF570-E626-1D31-E85A-EF94DCC98C9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4069319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ightbox">
            <a:extLst>
              <a:ext uri="{FF2B5EF4-FFF2-40B4-BE49-F238E27FC236}">
                <a16:creationId xmlns:a16="http://schemas.microsoft.com/office/drawing/2014/main" id="{25F9C59F-3D94-57D8-D01F-75F225436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048" y="3429000"/>
            <a:ext cx="4069319" cy="2794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8781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B15900-D2B6-B356-B550-61007F4A58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021195" y="1493838"/>
            <a:ext cx="6796809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4F06D-3585-67F7-3454-DAA86BCC2CE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Operations with binary numbers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7008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math equations on a white background&#10;&#10;AI-generated content may be incorrect.">
            <a:extLst>
              <a:ext uri="{FF2B5EF4-FFF2-40B4-BE49-F238E27FC236}">
                <a16:creationId xmlns:a16="http://schemas.microsoft.com/office/drawing/2014/main" id="{5D482DA6-4DA8-E838-6D2B-0F5BE39770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466" r="38889"/>
          <a:stretch>
            <a:fillRect/>
          </a:stretch>
        </p:blipFill>
        <p:spPr bwMode="auto">
          <a:xfrm>
            <a:off x="457200" y="1752600"/>
            <a:ext cx="5029200" cy="3223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13487-69F0-AF82-FF93-478831E007A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Boolean algebra: postulates and theorems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0F32B3-C0CB-D63A-C212-FDD7F5B3841E}"/>
              </a:ext>
            </a:extLst>
          </p:cNvPr>
          <p:cNvSpPr txBox="1"/>
          <p:nvPr/>
        </p:nvSpPr>
        <p:spPr>
          <a:xfrm>
            <a:off x="425422" y="5248446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Principle of duality: Interchanging operators and the identity elements result in a valid expression!</a:t>
            </a:r>
            <a:endParaRPr lang="en-IN" dirty="0"/>
          </a:p>
        </p:txBody>
      </p:sp>
      <p:pic>
        <p:nvPicPr>
          <p:cNvPr id="9" name="Content Placeholder 6" descr="A math equations on a white background&#10;&#10;AI-generated content may be incorrect.">
            <a:extLst>
              <a:ext uri="{FF2B5EF4-FFF2-40B4-BE49-F238E27FC236}">
                <a16:creationId xmlns:a16="http://schemas.microsoft.com/office/drawing/2014/main" id="{7C140A45-1030-89EC-699D-2724ACB0AC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111" t="1466"/>
          <a:stretch>
            <a:fillRect/>
          </a:stretch>
        </p:blipFill>
        <p:spPr bwMode="auto">
          <a:xfrm>
            <a:off x="5486400" y="1752599"/>
            <a:ext cx="3200400" cy="3223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2E3F5327-50AC-7673-4D9D-446AA728906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4"/>
          <a:stretch>
            <a:fillRect/>
          </a:stretch>
        </p:blipFill>
        <p:spPr bwMode="auto">
          <a:xfrm>
            <a:off x="571500" y="1600200"/>
            <a:ext cx="8001000" cy="493530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80FA9-9EDB-CE86-2EDA-5D35B7DD1E9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Operator precedence in Boolean expressions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8A6476FD-063E-AAC1-B9C3-050B2BF1B2A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19" b="75763"/>
          <a:stretch>
            <a:fillRect/>
          </a:stretch>
        </p:blipFill>
        <p:spPr bwMode="auto">
          <a:xfrm>
            <a:off x="533400" y="2057400"/>
            <a:ext cx="5148870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658A8-78FD-B73F-9E33-CF427A26EAB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Examples of Boolean functions</a:t>
            </a:r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97137ED-9F22-A55C-F6A1-396CA51546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42" b="15149"/>
          <a:stretch>
            <a:fillRect/>
          </a:stretch>
        </p:blipFill>
        <p:spPr bwMode="auto">
          <a:xfrm>
            <a:off x="533400" y="2895600"/>
            <a:ext cx="5148870" cy="2286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2B867D-D29D-7B54-4EDC-CC5B183320B0}"/>
              </a:ext>
            </a:extLst>
          </p:cNvPr>
          <p:cNvSpPr txBox="1"/>
          <p:nvPr/>
        </p:nvSpPr>
        <p:spPr>
          <a:xfrm>
            <a:off x="5257800" y="2895600"/>
            <a:ext cx="32321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Expressing the function as a truth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Implementing with gates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8F391D-7647-517F-C48C-71882B611C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7A054D79-F47F-20B3-3ECC-75F492AFDF1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531" b="8269"/>
          <a:stretch>
            <a:fillRect/>
          </a:stretch>
        </p:blipFill>
        <p:spPr bwMode="auto">
          <a:xfrm>
            <a:off x="533400" y="1981200"/>
            <a:ext cx="514887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F3A97-C673-2D1F-255B-D92429670CA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Examples of Boolean functions</a:t>
            </a:r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94DD56E-329B-0CA9-EFCF-ADA89C8415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16" b="6253"/>
          <a:stretch>
            <a:fillRect/>
          </a:stretch>
        </p:blipFill>
        <p:spPr bwMode="auto">
          <a:xfrm>
            <a:off x="533400" y="2895600"/>
            <a:ext cx="5148870" cy="2895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276E26-2DD1-EB66-3109-A7FD8D447E8B}"/>
              </a:ext>
            </a:extLst>
          </p:cNvPr>
          <p:cNvSpPr txBox="1"/>
          <p:nvPr/>
        </p:nvSpPr>
        <p:spPr>
          <a:xfrm>
            <a:off x="5257800" y="2895600"/>
            <a:ext cx="32321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Expressing the function as a truth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Implementing with gates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154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51EC464F-3625-1EFB-7E07-94FA9D9878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/>
              <a:t>F’ is a function that takes the value 0 whenever F takes 1 and vice versa</a:t>
            </a:r>
          </a:p>
          <a:p>
            <a:endParaRPr lang="en-US" altLang="en-US" sz="2000" dirty="0"/>
          </a:p>
          <a:p>
            <a:r>
              <a:rPr lang="en-US" altLang="en-US" sz="2000" dirty="0"/>
              <a:t>Procedure: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000" dirty="0"/>
              <a:t>Use de Morgan’s laws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000" dirty="0"/>
              <a:t>Alternately (equivalently):</a:t>
            </a:r>
          </a:p>
          <a:p>
            <a:pPr marL="857250" lvl="1" indent="-457200">
              <a:buAutoNum type="arabicPeriod"/>
            </a:pPr>
            <a:r>
              <a:rPr lang="en-US" altLang="en-US" dirty="0"/>
              <a:t>Take the dual</a:t>
            </a:r>
          </a:p>
          <a:p>
            <a:pPr marL="857250" lvl="1" indent="-457200">
              <a:buAutoNum type="arabicPeriod"/>
            </a:pPr>
            <a:r>
              <a:rPr lang="en-US" altLang="en-US" dirty="0"/>
              <a:t>Complement each literal</a:t>
            </a:r>
          </a:p>
          <a:p>
            <a:pPr>
              <a:buFontTx/>
              <a:buNone/>
            </a:pPr>
            <a:endParaRPr lang="en-US" altLang="en-US" sz="2000" dirty="0"/>
          </a:p>
          <a:p>
            <a:pPr>
              <a:buFontTx/>
              <a:buNone/>
            </a:pPr>
            <a:r>
              <a:rPr lang="en-US" altLang="en-US" sz="2000" dirty="0"/>
              <a:t>Example:</a:t>
            </a:r>
          </a:p>
          <a:p>
            <a:pPr>
              <a:buFontTx/>
              <a:buChar char="-"/>
            </a:pPr>
            <a:r>
              <a:rPr lang="en-US" altLang="en-US" sz="2000" dirty="0"/>
              <a:t>F = </a:t>
            </a:r>
            <a:r>
              <a:rPr lang="en-US" altLang="en-US" sz="2000" dirty="0" err="1"/>
              <a:t>x’yz</a:t>
            </a:r>
            <a:r>
              <a:rPr lang="en-US" altLang="en-US" sz="2000" dirty="0"/>
              <a:t>’ + </a:t>
            </a:r>
            <a:r>
              <a:rPr lang="en-US" altLang="en-US" sz="2000" dirty="0" err="1"/>
              <a:t>x’y’z</a:t>
            </a:r>
            <a:endParaRPr lang="en-US" altLang="en-US" sz="2000" dirty="0"/>
          </a:p>
          <a:p>
            <a:pPr>
              <a:buFontTx/>
              <a:buChar char="-"/>
            </a:pPr>
            <a:r>
              <a:rPr lang="en-US" altLang="en-US" sz="2000" dirty="0"/>
              <a:t>Dual of F is  (x’+</a:t>
            </a:r>
            <a:r>
              <a:rPr lang="en-US" altLang="en-US" sz="2000" dirty="0" err="1"/>
              <a:t>y+z</a:t>
            </a:r>
            <a:r>
              <a:rPr lang="en-US" altLang="en-US" sz="2000" dirty="0"/>
              <a:t>’)(</a:t>
            </a:r>
            <a:r>
              <a:rPr lang="en-US" altLang="en-US" sz="2000" dirty="0" err="1"/>
              <a:t>x’+y’+z</a:t>
            </a:r>
            <a:r>
              <a:rPr lang="en-US" altLang="en-US" sz="2000" dirty="0"/>
              <a:t>)</a:t>
            </a:r>
          </a:p>
          <a:p>
            <a:pPr>
              <a:buFontTx/>
              <a:buChar char="-"/>
            </a:pPr>
            <a:r>
              <a:rPr lang="en-US" altLang="en-US" sz="2000" dirty="0"/>
              <a:t>Complement each literal gives (</a:t>
            </a:r>
            <a:r>
              <a:rPr lang="en-US" altLang="en-US" sz="2000" dirty="0" err="1"/>
              <a:t>x+y</a:t>
            </a:r>
            <a:r>
              <a:rPr lang="en-US" altLang="en-US" sz="2000" dirty="0"/>
              <a:t>’+z)(</a:t>
            </a:r>
            <a:r>
              <a:rPr lang="en-US" altLang="en-US" sz="2000" dirty="0" err="1"/>
              <a:t>x+y+z</a:t>
            </a:r>
            <a:r>
              <a:rPr lang="en-US" altLang="en-US" sz="2000" dirty="0"/>
              <a:t>’) = F’</a:t>
            </a:r>
          </a:p>
          <a:p>
            <a:pPr>
              <a:buFontTx/>
              <a:buChar char="-"/>
            </a:pPr>
            <a:endParaRPr lang="en-US" altLang="en-US" sz="2000" dirty="0"/>
          </a:p>
          <a:p>
            <a:pPr>
              <a:buFontTx/>
              <a:buChar char="-"/>
            </a:pPr>
            <a:r>
              <a:rPr lang="en-US" altLang="en-US" sz="2000" dirty="0"/>
              <a:t>Verify with truth tables!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F8C9D6-9213-9D23-46EF-3B81158EBF2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Complement of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330B4AB1-6F63-33FB-AF76-DE228D81973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66" b="53012"/>
          <a:stretch>
            <a:fillRect/>
          </a:stretch>
        </p:blipFill>
        <p:spPr bwMode="auto">
          <a:xfrm>
            <a:off x="457200" y="1524000"/>
            <a:ext cx="8229600" cy="1447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9E44D-16FB-DFC6-1F24-96FDE50E7E3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Simplifying expressions for implementation: sum of products</a:t>
            </a:r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D9087A8-4829-9B22-3649-60FE2EB176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988" b="1240"/>
          <a:stretch>
            <a:fillRect/>
          </a:stretch>
        </p:blipFill>
        <p:spPr bwMode="auto">
          <a:xfrm>
            <a:off x="457200" y="2971800"/>
            <a:ext cx="8229600" cy="2971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pptA48A.tmp</Template>
  <TotalTime>7165</TotalTime>
  <Words>205</Words>
  <Application>Microsoft Office PowerPoint</Application>
  <PresentationFormat>On-screen Show (4:3)</PresentationFormat>
  <Paragraphs>45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BITS Pilani  Digital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bits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Time Systems</dc:title>
  <dc:creator>a</dc:creator>
  <cp:lastModifiedBy>Saurabh Gandhi</cp:lastModifiedBy>
  <cp:revision>552</cp:revision>
  <dcterms:created xsi:type="dcterms:W3CDTF">2010-01-15T20:22:21Z</dcterms:created>
  <dcterms:modified xsi:type="dcterms:W3CDTF">2025-08-11T06:28:16Z</dcterms:modified>
</cp:coreProperties>
</file>